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4" r:id="rId8"/>
    <p:sldId id="260" r:id="rId9"/>
    <p:sldId id="271" r:id="rId10"/>
    <p:sldId id="265" r:id="rId11"/>
    <p:sldId id="266" r:id="rId12"/>
    <p:sldId id="267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66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Гротеск в литературе и разных видах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28884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Как гротеск возникает в литературном произведении?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2011680"/>
            <a:ext cx="11515344" cy="376618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При гротеске используется прием трансформации художественных форм , приводящий к соединению несоединимого: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-реального и фантастического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-ужасного и смешного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-трагического и комического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-безобразного и возвышенного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32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05" y="319723"/>
            <a:ext cx="12192000" cy="165819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Гротеск присущ художественному мышлению таких авторов, как: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7" y="2011680"/>
            <a:ext cx="5833474" cy="376618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древнегреческий комедиограф Аристофан; </a:t>
            </a:r>
            <a:endParaRPr lang="ru-RU" b="1" dirty="0" smtClean="0"/>
          </a:p>
          <a:p>
            <a:r>
              <a:rPr lang="ru-RU" b="1" dirty="0" smtClean="0"/>
              <a:t>Франсуа </a:t>
            </a:r>
            <a:r>
              <a:rPr lang="ru-RU" b="1" dirty="0"/>
              <a:t>Рабле; </a:t>
            </a:r>
            <a:endParaRPr lang="ru-RU" b="1" dirty="0" smtClean="0"/>
          </a:p>
          <a:p>
            <a:r>
              <a:rPr lang="ru-RU" b="1" dirty="0" smtClean="0"/>
              <a:t>Лоренс </a:t>
            </a:r>
            <a:r>
              <a:rPr lang="ru-RU" b="1" dirty="0"/>
              <a:t>Стерн; </a:t>
            </a:r>
            <a:endParaRPr lang="ru-RU" b="1" dirty="0" smtClean="0"/>
          </a:p>
          <a:p>
            <a:r>
              <a:rPr lang="ru-RU" b="1" dirty="0" smtClean="0"/>
              <a:t>Эрнст </a:t>
            </a:r>
            <a:r>
              <a:rPr lang="ru-RU" b="1" dirty="0"/>
              <a:t>Теодор Амадей Гофман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 </a:t>
            </a:r>
            <a:r>
              <a:rPr lang="ru-RU" b="1" dirty="0"/>
              <a:t>Николай Васильевич Гоголь; </a:t>
            </a:r>
            <a:endParaRPr lang="ru-RU" b="1" dirty="0" smtClean="0"/>
          </a:p>
          <a:p>
            <a:r>
              <a:rPr lang="ru-RU" b="1" dirty="0" smtClean="0"/>
              <a:t>Марк </a:t>
            </a:r>
            <a:r>
              <a:rPr lang="ru-RU" b="1" dirty="0"/>
              <a:t>Твен; </a:t>
            </a:r>
            <a:endParaRPr lang="ru-RU" b="1" dirty="0" smtClean="0"/>
          </a:p>
          <a:p>
            <a:r>
              <a:rPr lang="ru-RU" b="1" dirty="0" smtClean="0"/>
              <a:t>Франц </a:t>
            </a:r>
            <a:r>
              <a:rPr lang="ru-RU" b="1" dirty="0"/>
              <a:t>Кафка; </a:t>
            </a:r>
            <a:endParaRPr lang="ru-RU" b="1" dirty="0" smtClean="0"/>
          </a:p>
          <a:p>
            <a:r>
              <a:rPr lang="ru-RU" b="1" dirty="0" smtClean="0"/>
              <a:t>Михаил </a:t>
            </a:r>
            <a:r>
              <a:rPr lang="ru-RU" b="1" dirty="0"/>
              <a:t>Афанасьевич Булгаков; </a:t>
            </a:r>
            <a:endParaRPr lang="ru-RU" b="1" dirty="0" smtClean="0"/>
          </a:p>
          <a:p>
            <a:r>
              <a:rPr lang="ru-RU" b="1" dirty="0" smtClean="0"/>
              <a:t>Михаил </a:t>
            </a:r>
            <a:r>
              <a:rPr lang="ru-RU" b="1" dirty="0" err="1"/>
              <a:t>Евграфович</a:t>
            </a:r>
            <a:r>
              <a:rPr lang="ru-RU" b="1" dirty="0"/>
              <a:t> Салтыков-Щедрин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473" r="32835"/>
          <a:stretch/>
        </p:blipFill>
        <p:spPr>
          <a:xfrm>
            <a:off x="9521687" y="1065060"/>
            <a:ext cx="2544418" cy="3848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662" t="6953" r="3909" b="13708"/>
          <a:stretch/>
        </p:blipFill>
        <p:spPr>
          <a:xfrm>
            <a:off x="9521687" y="4241265"/>
            <a:ext cx="2527853" cy="2474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649" r="14521"/>
          <a:stretch/>
        </p:blipFill>
        <p:spPr>
          <a:xfrm>
            <a:off x="7186788" y="991618"/>
            <a:ext cx="2368037" cy="3249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792" y="3649553"/>
            <a:ext cx="2310082" cy="320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652" y="83171"/>
            <a:ext cx="8010939" cy="5602012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22425"/>
            <a:ext cx="2839277" cy="4141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73" y="28517"/>
            <a:ext cx="6096000" cy="3733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278" y="0"/>
            <a:ext cx="3256722" cy="40264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0" y="3761972"/>
            <a:ext cx="6096001" cy="3026453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93296" y="4025341"/>
            <a:ext cx="6230177" cy="27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7904" y="353482"/>
            <a:ext cx="7841527" cy="16581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Гротеск</a:t>
            </a:r>
            <a:r>
              <a:rPr lang="ru-RU" dirty="0">
                <a:solidFill>
                  <a:schemeClr val="bg1"/>
                </a:solidFill>
              </a:rPr>
              <a:t>, используемый в романе как одно из основных художественных средств, также носит прежде всего памфлетный характер, сближающий романное описание с карикатурой.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Гротеск Свифта </a:t>
            </a:r>
            <a:r>
              <a:rPr lang="ru-RU" dirty="0" err="1">
                <a:solidFill>
                  <a:schemeClr val="bg1"/>
                </a:solidFill>
              </a:rPr>
              <a:t>графичен</a:t>
            </a:r>
            <a:r>
              <a:rPr lang="ru-RU" dirty="0">
                <a:solidFill>
                  <a:schemeClr val="bg1"/>
                </a:solidFill>
              </a:rPr>
              <a:t>, рационалистичен.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7417"/>
            <a:ext cx="3462335" cy="2308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8" y="2011680"/>
            <a:ext cx="2932113" cy="47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6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" y="79513"/>
            <a:ext cx="5399728" cy="52478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61382" y="5627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Художники </a:t>
            </a:r>
            <a:r>
              <a:rPr lang="ru-RU" b="1" dirty="0" err="1" smtClean="0">
                <a:solidFill>
                  <a:schemeClr val="bg1"/>
                </a:solidFill>
              </a:rPr>
              <a:t>Кукрыниксы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843" y="932047"/>
            <a:ext cx="6160285" cy="38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7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137" y="28321"/>
            <a:ext cx="10772775" cy="165819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Художник </a:t>
            </a:r>
            <a:r>
              <a:rPr lang="ru-RU" dirty="0" err="1" smtClean="0">
                <a:solidFill>
                  <a:schemeClr val="bg1"/>
                </a:solidFill>
              </a:rPr>
              <a:t>Н.Муратов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589" y="1143000"/>
            <a:ext cx="3869428" cy="571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5090"/>
          <a:stretch/>
        </p:blipFill>
        <p:spPr>
          <a:xfrm>
            <a:off x="7838658" y="1012803"/>
            <a:ext cx="4676155" cy="5801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720" y="1056202"/>
            <a:ext cx="41433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809" y="509472"/>
            <a:ext cx="11738113" cy="1658198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Гротеск </a:t>
            </a:r>
            <a:r>
              <a:rPr lang="ru-RU" dirty="0">
                <a:solidFill>
                  <a:schemeClr val="bg1"/>
                </a:solidFill>
              </a:rPr>
              <a:t>–  изображение чего-либо в фантастическом, уродливо-комическом виде.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Эзопов </a:t>
            </a:r>
            <a:r>
              <a:rPr lang="ru-RU" b="1" dirty="0">
                <a:solidFill>
                  <a:srgbClr val="C00000"/>
                </a:solidFill>
              </a:rPr>
              <a:t>язык </a:t>
            </a:r>
            <a:r>
              <a:rPr lang="ru-RU" dirty="0">
                <a:solidFill>
                  <a:schemeClr val="bg1"/>
                </a:solidFill>
              </a:rPr>
              <a:t>- особый вид тайнописи в литературе, иносказание, намеренно маскирующее мысли автора.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Сарказм</a:t>
            </a:r>
            <a:r>
              <a:rPr lang="ru-RU" dirty="0">
                <a:solidFill>
                  <a:srgbClr val="C00000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едкая язвительная насмешка, с откровенно </a:t>
            </a:r>
            <a:r>
              <a:rPr lang="ru-RU" dirty="0" smtClean="0">
                <a:solidFill>
                  <a:schemeClr val="bg1"/>
                </a:solidFill>
              </a:rPr>
              <a:t>обличительным. </a:t>
            </a:r>
            <a:r>
              <a:rPr lang="ru-RU" dirty="0">
                <a:solidFill>
                  <a:schemeClr val="bg1"/>
                </a:solidFill>
              </a:rPr>
              <a:t>сатирическим смыслом.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2157731"/>
            <a:ext cx="11319428" cy="3620134"/>
          </a:xfrm>
        </p:spPr>
        <p:txBody>
          <a:bodyPr>
            <a:normAutofit fontScale="92500" lnSpcReduction="10000"/>
          </a:bodyPr>
          <a:lstStyle/>
          <a:p>
            <a:pPr algn="just"/>
            <a:endParaRPr lang="ru-RU" sz="4800" b="1" dirty="0" smtClean="0">
              <a:solidFill>
                <a:srgbClr val="7030A0"/>
              </a:solidFill>
            </a:endParaRPr>
          </a:p>
          <a:p>
            <a:pPr algn="just"/>
            <a:r>
              <a:rPr lang="ru-RU" sz="4800" b="1" dirty="0" smtClean="0">
                <a:solidFill>
                  <a:srgbClr val="7030A0"/>
                </a:solidFill>
              </a:rPr>
              <a:t>Ирония </a:t>
            </a:r>
            <a:r>
              <a:rPr lang="ru-RU" sz="4800" b="1" dirty="0" smtClean="0"/>
              <a:t>– </a:t>
            </a:r>
            <a:r>
              <a:rPr lang="ru-RU" sz="4800" b="1" dirty="0" smtClean="0">
                <a:solidFill>
                  <a:schemeClr val="bg1"/>
                </a:solidFill>
              </a:rPr>
              <a:t>тонкая</a:t>
            </a:r>
            <a:r>
              <a:rPr lang="ru-RU" sz="4800" b="1" dirty="0">
                <a:solidFill>
                  <a:schemeClr val="bg1"/>
                </a:solidFill>
              </a:rPr>
              <a:t>, скрытая насмешка, отрицательная оценка предмета или </a:t>
            </a:r>
            <a:r>
              <a:rPr lang="ru-RU" sz="4800" b="1" dirty="0" smtClean="0">
                <a:solidFill>
                  <a:schemeClr val="bg1"/>
                </a:solidFill>
              </a:rPr>
              <a:t>явления </a:t>
            </a:r>
            <a:r>
              <a:rPr lang="ru-RU" sz="4800" b="1" dirty="0">
                <a:solidFill>
                  <a:schemeClr val="bg1"/>
                </a:solidFill>
              </a:rPr>
              <a:t>через его </a:t>
            </a:r>
            <a:r>
              <a:rPr lang="ru-RU" sz="4800" b="1" dirty="0" smtClean="0">
                <a:solidFill>
                  <a:schemeClr val="bg1"/>
                </a:solidFill>
              </a:rPr>
              <a:t>осмеяние.</a:t>
            </a:r>
          </a:p>
          <a:p>
            <a:pPr algn="just"/>
            <a:endParaRPr lang="ru-RU" sz="4800" b="1" dirty="0" smtClean="0"/>
          </a:p>
          <a:p>
            <a:pPr algn="just"/>
            <a:r>
              <a:rPr lang="ru-RU" sz="4800" b="1" dirty="0">
                <a:solidFill>
                  <a:srgbClr val="00B050"/>
                </a:solidFill>
              </a:rPr>
              <a:t>Гипербола – </a:t>
            </a:r>
            <a:r>
              <a:rPr lang="ru-RU" sz="4800" b="1" dirty="0">
                <a:solidFill>
                  <a:schemeClr val="bg1"/>
                </a:solidFill>
              </a:rPr>
              <a:t>намеренное преувеличение</a:t>
            </a:r>
          </a:p>
        </p:txBody>
      </p:sp>
    </p:spTree>
    <p:extLst>
      <p:ext uri="{BB962C8B-B14F-4D97-AF65-F5344CB8AC3E}">
        <p14:creationId xmlns:p14="http://schemas.microsoft.com/office/powerpoint/2010/main" val="1482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5" y="499532"/>
            <a:ext cx="11259792" cy="1935555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rgbClr val="00B050"/>
                </a:solidFill>
              </a:rPr>
              <a:t>Сатира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- </a:t>
            </a:r>
            <a:r>
              <a:rPr lang="ru-RU" dirty="0" smtClean="0">
                <a:solidFill>
                  <a:schemeClr val="bg1"/>
                </a:solidFill>
              </a:rPr>
              <a:t>резкое </a:t>
            </a:r>
            <a:r>
              <a:rPr lang="ru-RU" dirty="0">
                <a:solidFill>
                  <a:schemeClr val="bg1"/>
                </a:solidFill>
              </a:rPr>
              <a:t>осмеяние человеческих пороков, общественных недостатков, </a:t>
            </a:r>
            <a:r>
              <a:rPr lang="ru-RU" dirty="0" smtClean="0">
                <a:solidFill>
                  <a:schemeClr val="bg1"/>
                </a:solidFill>
              </a:rPr>
              <a:t>отрицательных явлений </a:t>
            </a:r>
            <a:r>
              <a:rPr lang="ru-RU" dirty="0">
                <a:solidFill>
                  <a:schemeClr val="bg1"/>
                </a:solidFill>
              </a:rPr>
              <a:t>нашей жизни.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418" y="2667664"/>
            <a:ext cx="11658600" cy="3593988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4000" b="1" dirty="0" smtClean="0"/>
              <a:t>Аллегория </a:t>
            </a:r>
            <a:r>
              <a:rPr lang="ru-RU" sz="4000" b="1" dirty="0"/>
              <a:t>– </a:t>
            </a:r>
            <a:r>
              <a:rPr lang="ru-RU" sz="4000" dirty="0">
                <a:solidFill>
                  <a:schemeClr val="bg1"/>
                </a:solidFill>
              </a:rPr>
              <a:t>выражение </a:t>
            </a:r>
            <a:r>
              <a:rPr lang="ru-RU" sz="4000" dirty="0" err="1">
                <a:solidFill>
                  <a:schemeClr val="bg1"/>
                </a:solidFill>
              </a:rPr>
              <a:t>отвлечѐнного</a:t>
            </a:r>
            <a:r>
              <a:rPr lang="ru-RU" sz="4000" dirty="0">
                <a:solidFill>
                  <a:schemeClr val="bg1"/>
                </a:solidFill>
              </a:rPr>
              <a:t> </a:t>
            </a:r>
            <a:r>
              <a:rPr lang="ru-RU" sz="4000" dirty="0" smtClean="0">
                <a:solidFill>
                  <a:schemeClr val="bg1"/>
                </a:solidFill>
              </a:rPr>
              <a:t>понятия или </a:t>
            </a:r>
            <a:r>
              <a:rPr lang="ru-RU" sz="4000" dirty="0">
                <a:solidFill>
                  <a:schemeClr val="bg1"/>
                </a:solidFill>
              </a:rPr>
              <a:t>идеи в конкретном художественном образе</a:t>
            </a:r>
            <a:r>
              <a:rPr lang="ru-RU" sz="4000" dirty="0" smtClean="0">
                <a:solidFill>
                  <a:schemeClr val="bg1"/>
                </a:solidFill>
              </a:rPr>
              <a:t>; замена </a:t>
            </a:r>
            <a:r>
              <a:rPr lang="ru-RU" sz="4000" dirty="0">
                <a:solidFill>
                  <a:schemeClr val="bg1"/>
                </a:solidFill>
              </a:rPr>
              <a:t>названия символом; иносказание, </a:t>
            </a:r>
            <a:r>
              <a:rPr lang="ru-RU" sz="4000" dirty="0" smtClean="0">
                <a:solidFill>
                  <a:schemeClr val="bg1"/>
                </a:solidFill>
              </a:rPr>
              <a:t>эзопов язык</a:t>
            </a:r>
            <a:r>
              <a:rPr lang="ru-RU" sz="4000" dirty="0"/>
              <a:t>.</a:t>
            </a:r>
          </a:p>
          <a:p>
            <a:pPr algn="just"/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28337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612" y="-89452"/>
            <a:ext cx="10772775" cy="1658198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ЧТО ОЗНАЧАЕТ ПОНЯТИЕ ГРОТЕСК?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030" y="987950"/>
            <a:ext cx="10753725" cy="3766185"/>
          </a:xfrm>
        </p:spPr>
        <p:txBody>
          <a:bodyPr>
            <a:normAutofit/>
          </a:bodyPr>
          <a:lstStyle/>
          <a:p>
            <a:r>
              <a:rPr lang="ru-RU" sz="4800" b="1" dirty="0"/>
              <a:t>Гротеск (</a:t>
            </a:r>
            <a:r>
              <a:rPr lang="ru-RU" sz="4800" b="1" dirty="0" err="1"/>
              <a:t>Grotesque</a:t>
            </a:r>
            <a:r>
              <a:rPr lang="ru-RU" sz="4800" b="1" dirty="0"/>
              <a:t>, </a:t>
            </a:r>
            <a:r>
              <a:rPr lang="ru-RU" sz="4800" b="1" dirty="0" err="1"/>
              <a:t>Grottoesque</a:t>
            </a:r>
            <a:r>
              <a:rPr lang="ru-RU" sz="4800" b="1" dirty="0"/>
              <a:t>) – тип художественного образа, являющегося контрастным смешением реальности и выдумки.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07" y="3007416"/>
            <a:ext cx="2819400" cy="30099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88434" y="6017316"/>
            <a:ext cx="5208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Микеланджело. Гротескные наброски. 35х25. 1530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214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79" y="0"/>
            <a:ext cx="12095921" cy="242257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Гротескные образы наиболее распространены в настенных росписях Древнего Рима и Европы периода 14-17 веков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45"/>
          <a:stretch/>
        </p:blipFill>
        <p:spPr>
          <a:xfrm>
            <a:off x="7076661" y="2305720"/>
            <a:ext cx="4325099" cy="4150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55" y="2675207"/>
            <a:ext cx="4585123" cy="31648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1581" y="5840031"/>
            <a:ext cx="403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Гротескная роспись на потолке. 1600-е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5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87" y="-675860"/>
            <a:ext cx="11967748" cy="2464904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Ярчайшее </a:t>
            </a:r>
            <a:r>
              <a:rPr lang="ru-RU" sz="3200" b="1" dirty="0">
                <a:solidFill>
                  <a:schemeClr val="bg1"/>
                </a:solidFill>
              </a:rPr>
              <a:t>воплощение </a:t>
            </a:r>
            <a:r>
              <a:rPr lang="ru-RU" sz="3200" b="1" dirty="0" smtClean="0">
                <a:solidFill>
                  <a:schemeClr val="bg1"/>
                </a:solidFill>
              </a:rPr>
              <a:t>гротеск </a:t>
            </a:r>
            <a:r>
              <a:rPr lang="ru-RU" sz="3200" b="1" dirty="0">
                <a:solidFill>
                  <a:schemeClr val="bg1"/>
                </a:solidFill>
              </a:rPr>
              <a:t>получил в искусстве средневековья (орнаментика звериного стиля), рельефы на капителях и химеры соборов), в мощных слоях народной культуры, отразившей богатство фольклорной фантастики. Собор Парижской Богоматери.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0" y="1918253"/>
            <a:ext cx="5702327" cy="3780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577" y="3007535"/>
            <a:ext cx="6431721" cy="37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391"/>
            <a:ext cx="12327485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Metropolit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161</TotalTime>
  <Words>213</Words>
  <Application>Microsoft Office PowerPoint</Application>
  <PresentationFormat>Широкоэкранный</PresentationFormat>
  <Paragraphs>35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 Light</vt:lpstr>
      <vt:lpstr>Метрополия</vt:lpstr>
      <vt:lpstr>Гротеск в литературе и разных видах искусства.</vt:lpstr>
      <vt:lpstr>     Гротеск –  изображение чего-либо в фантастическом, уродливо-комическом виде.  Эзопов язык - особый вид тайнописи в литературе, иносказание, намеренно маскирующее мысли автора. </vt:lpstr>
      <vt:lpstr>Сарказм – едкая язвительная насмешка, с откровенно обличительным. сатирическим смыслом.  </vt:lpstr>
      <vt:lpstr>Сатира - резкое осмеяние человеческих пороков, общественных недостатков, отрицательных явлений нашей жизни.</vt:lpstr>
      <vt:lpstr>ЧТО ОЗНАЧАЕТ ПОНЯТИЕ ГРОТЕСК?</vt:lpstr>
      <vt:lpstr>Презентация PowerPoint</vt:lpstr>
      <vt:lpstr>Гротескные образы наиболее распространены в настенных росписях Древнего Рима и Европы периода 14-17 веков</vt:lpstr>
      <vt:lpstr>  Ярчайшее воплощение гротеск получил в искусстве средневековья (орнаментика звериного стиля), рельефы на капителях и химеры соборов), в мощных слоях народной культуры, отразившей богатство фольклорной фантастики. Собор Парижской Богоматери. </vt:lpstr>
      <vt:lpstr>Презентация PowerPoint</vt:lpstr>
      <vt:lpstr>Как гротеск возникает в литературном произведении?</vt:lpstr>
      <vt:lpstr>Гротеск присущ художественному мышлению таких авторов, как: </vt:lpstr>
      <vt:lpstr>    </vt:lpstr>
      <vt:lpstr>     Гротеск, используемый в романе как одно из основных художественных средств, также носит прежде всего памфлетный характер, сближающий романное описание с карикатурой. Гротеск Свифта графичен, рационалистичен. </vt:lpstr>
      <vt:lpstr>Презентация PowerPoint</vt:lpstr>
      <vt:lpstr>Художник Н.Муратов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Гротеск в литературе и разных видах искусства.</dc:title>
  <dc:creator>ляшенко влад</dc:creator>
  <cp:lastModifiedBy>ляшенко влад</cp:lastModifiedBy>
  <cp:revision>17</cp:revision>
  <dcterms:created xsi:type="dcterms:W3CDTF">2021-01-17T07:59:55Z</dcterms:created>
  <dcterms:modified xsi:type="dcterms:W3CDTF">2021-10-19T15:40:12Z</dcterms:modified>
</cp:coreProperties>
</file>