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79" r:id="rId2"/>
    <p:sldId id="277" r:id="rId3"/>
    <p:sldId id="282" r:id="rId4"/>
    <p:sldId id="268" r:id="rId5"/>
    <p:sldId id="276" r:id="rId6"/>
    <p:sldId id="273" r:id="rId7"/>
    <p:sldId id="271" r:id="rId8"/>
    <p:sldId id="266" r:id="rId9"/>
    <p:sldId id="262" r:id="rId10"/>
    <p:sldId id="264" r:id="rId11"/>
    <p:sldId id="278" r:id="rId12"/>
    <p:sldId id="285" r:id="rId13"/>
    <p:sldId id="289" r:id="rId14"/>
    <p:sldId id="290" r:id="rId15"/>
    <p:sldId id="260" r:id="rId16"/>
    <p:sldId id="274" r:id="rId17"/>
    <p:sldId id="275" r:id="rId18"/>
    <p:sldId id="287" r:id="rId19"/>
    <p:sldId id="288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0483F-380E-4CE1-89A4-CF5CC56D57D2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AE470-AA62-417D-9DC6-BB7D6E9B0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0483F-380E-4CE1-89A4-CF5CC56D57D2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AE470-AA62-417D-9DC6-BB7D6E9B0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0483F-380E-4CE1-89A4-CF5CC56D57D2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AE470-AA62-417D-9DC6-BB7D6E9B0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0483F-380E-4CE1-89A4-CF5CC56D57D2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AE470-AA62-417D-9DC6-BB7D6E9B0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0483F-380E-4CE1-89A4-CF5CC56D57D2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AE470-AA62-417D-9DC6-BB7D6E9B0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0483F-380E-4CE1-89A4-CF5CC56D57D2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AE470-AA62-417D-9DC6-BB7D6E9B0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0483F-380E-4CE1-89A4-CF5CC56D57D2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AE470-AA62-417D-9DC6-BB7D6E9B0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0483F-380E-4CE1-89A4-CF5CC56D57D2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AE470-AA62-417D-9DC6-BB7D6E9B0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0483F-380E-4CE1-89A4-CF5CC56D57D2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AE470-AA62-417D-9DC6-BB7D6E9B0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0483F-380E-4CE1-89A4-CF5CC56D57D2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AE470-AA62-417D-9DC6-BB7D6E9B0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0483F-380E-4CE1-89A4-CF5CC56D57D2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AE470-AA62-417D-9DC6-BB7D6E9B034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060483F-380E-4CE1-89A4-CF5CC56D57D2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7EAE470-AA62-417D-9DC6-BB7D6E9B03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208912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Муниципальное автономное учреждение дополнительного образования                                                                                        	                     «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Лихославльская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детская школа искусств»     </a:t>
            </a:r>
          </a:p>
          <a:p>
            <a:endParaRPr lang="ru-RU" sz="1600" dirty="0">
              <a:latin typeface="Cambria Math" pitchFamily="18" charset="0"/>
              <a:ea typeface="Cambria Math" pitchFamily="18" charset="0"/>
            </a:endParaRPr>
          </a:p>
          <a:p>
            <a:endParaRPr lang="ru-RU" sz="1600" dirty="0">
              <a:latin typeface="Cambria Math" pitchFamily="18" charset="0"/>
              <a:ea typeface="Cambria Math" pitchFamily="18" charset="0"/>
            </a:endParaRP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                                        </a:t>
            </a:r>
          </a:p>
          <a:p>
            <a:endParaRPr lang="ru-RU" sz="2400" dirty="0">
              <a:latin typeface="Cambria Math" pitchFamily="18" charset="0"/>
              <a:ea typeface="Cambria Math" pitchFamily="18" charset="0"/>
            </a:endParaRP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                          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           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Презентация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  <a:p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         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«Работа 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над 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произведениями 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И.С.Баха</a:t>
            </a:r>
            <a:endParaRPr lang="ru-RU" sz="28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8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            в классе специального фортепиано</a:t>
            </a:r>
            <a:endParaRPr lang="ru-RU" sz="2800" dirty="0">
              <a:latin typeface="Cambria Math" pitchFamily="18" charset="0"/>
              <a:ea typeface="Cambria Math" pitchFamily="18" charset="0"/>
            </a:endParaRPr>
          </a:p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	    с использованием современных                   	      образовательных технологий»        	</a:t>
            </a:r>
            <a:endParaRPr lang="ru-RU" sz="1600" dirty="0">
              <a:latin typeface="Cambria Math" pitchFamily="18" charset="0"/>
              <a:ea typeface="Cambria Math" pitchFamily="18" charset="0"/>
            </a:endParaRPr>
          </a:p>
          <a:p>
            <a:endParaRPr lang="ru-RU" sz="1600" dirty="0" smtClean="0">
              <a:latin typeface="Cambria Math" pitchFamily="18" charset="0"/>
              <a:ea typeface="Cambria Math" pitchFamily="18" charset="0"/>
            </a:endParaRPr>
          </a:p>
          <a:p>
            <a:endParaRPr lang="ru-RU" sz="1600" dirty="0">
              <a:latin typeface="Cambria Math" pitchFamily="18" charset="0"/>
              <a:ea typeface="Cambria Math" pitchFamily="18" charset="0"/>
            </a:endParaRPr>
          </a:p>
          <a:p>
            <a:endParaRPr lang="ru-RU" sz="1600" dirty="0" smtClean="0">
              <a:latin typeface="Cambria Math" pitchFamily="18" charset="0"/>
              <a:ea typeface="Cambria Math" pitchFamily="18" charset="0"/>
            </a:endParaRPr>
          </a:p>
          <a:p>
            <a:endParaRPr lang="ru-RU" sz="1600" dirty="0">
              <a:latin typeface="Cambria Math" pitchFamily="18" charset="0"/>
              <a:ea typeface="Cambria Math" pitchFamily="18" charset="0"/>
            </a:endParaRPr>
          </a:p>
          <a:p>
            <a:endParaRPr lang="ru-RU" sz="16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Преподаватель: О.В.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Шлыкова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  <a:p>
            <a:endParaRPr lang="ru-RU" sz="2000" dirty="0" smtClean="0">
              <a:latin typeface="Cambria Math" pitchFamily="18" charset="0"/>
              <a:ea typeface="Cambria Math" pitchFamily="18" charset="0"/>
            </a:endParaRP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886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68952" cy="6229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630932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Анна Магдалена за клавесином в кругу семьи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824536" cy="6192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332656"/>
            <a:ext cx="367240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               Менуэт </a:t>
            </a: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/>
              </a:rPr>
              <a:t>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     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Самый распространённый танец в эпоху барокко. С</a:t>
            </a:r>
            <a:r>
              <a:rPr lang="ru-RU" sz="2000" dirty="0" smtClean="0">
                <a:solidFill>
                  <a:srgbClr val="252425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вое </a:t>
            </a:r>
            <a:r>
              <a:rPr lang="ru-RU" sz="2000" dirty="0">
                <a:solidFill>
                  <a:srgbClr val="252425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название </a:t>
            </a:r>
            <a:r>
              <a:rPr lang="ru-RU" sz="2000" dirty="0" smtClean="0">
                <a:solidFill>
                  <a:srgbClr val="252425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получил от слова </a:t>
            </a:r>
            <a:r>
              <a:rPr lang="ru-RU" sz="2000" dirty="0">
                <a:solidFill>
                  <a:srgbClr val="252425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«</a:t>
            </a:r>
            <a:r>
              <a:rPr lang="ru-RU" sz="2000" dirty="0" err="1">
                <a:solidFill>
                  <a:srgbClr val="252425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menu</a:t>
            </a:r>
            <a:r>
              <a:rPr lang="ru-RU" sz="2000" dirty="0">
                <a:solidFill>
                  <a:srgbClr val="252425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» </a:t>
            </a:r>
            <a:r>
              <a:rPr lang="ru-RU" sz="2000" dirty="0" smtClean="0">
                <a:solidFill>
                  <a:srgbClr val="252425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</a:t>
            </a:r>
            <a:r>
              <a:rPr lang="ru-RU" sz="2000" dirty="0" err="1">
                <a:solidFill>
                  <a:srgbClr val="252425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франц.</a:t>
            </a:r>
            <a:r>
              <a:rPr lang="ru-RU" sz="2000" dirty="0" err="1" smtClean="0">
                <a:solidFill>
                  <a:srgbClr val="252425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«</a:t>
            </a:r>
            <a:r>
              <a:rPr lang="ru-RU" sz="2000" dirty="0" err="1">
                <a:solidFill>
                  <a:srgbClr val="252425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маленький</a:t>
            </a:r>
            <a:r>
              <a:rPr lang="ru-RU" sz="2000" dirty="0">
                <a:solidFill>
                  <a:srgbClr val="252425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, мелкий») благодаря тому, что весь танец состоит из мелких шагов, плавно перетекающих друг в друга</a:t>
            </a:r>
            <a:r>
              <a:rPr lang="ru-RU" sz="2000" dirty="0" smtClean="0">
                <a:solidFill>
                  <a:srgbClr val="252425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. </a:t>
            </a:r>
            <a:r>
              <a:rPr lang="ru-RU" sz="2000" dirty="0">
                <a:solidFill>
                  <a:srgbClr val="252425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Для менуэта характерен трехдольный размер 3/4</a:t>
            </a:r>
            <a:r>
              <a:rPr lang="ru-RU" sz="2000" dirty="0" smtClean="0">
                <a:solidFill>
                  <a:srgbClr val="252425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.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С 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середины XVII века его исполняли во время торжественных дворцовых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церемоний. Танцевали с большой 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торжественностью. Музыка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менуэта отражала 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в своих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мелодических оборотах 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плавность и важность поклонов, низких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приседаний 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и реверансов. </a:t>
            </a:r>
          </a:p>
        </p:txBody>
      </p:sp>
    </p:spTree>
    <p:extLst>
      <p:ext uri="{BB962C8B-B14F-4D97-AF65-F5344CB8AC3E}">
        <p14:creationId xmlns:p14="http://schemas.microsoft.com/office/powerpoint/2010/main" val="33634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64704"/>
            <a:ext cx="75608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И.С. Бах</a:t>
            </a:r>
            <a:endParaRPr lang="en-US" sz="2400" dirty="0" smtClean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  Менуэт № 15  с –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moll</a:t>
            </a:r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   Исп. Григорьева Анна – 4 класс</a:t>
            </a:r>
          </a:p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     (звучание клавесина)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	</a:t>
            </a:r>
            <a:endParaRPr lang="ru-RU" sz="2000" dirty="0" smtClean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	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По своему содержанию и интонационному развитию эта пьеса – одна из самых трудных в «Тетради». Выразительная певучесть, глубина и серьёзность настроения требуют и спокойного, неторопливого движения, и соответствующей фразировки (начинающейся со второй доли такта),  и артикуляции – широкого дыхания, наибольшей текучести в обоих голосах.</a:t>
            </a: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	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При обращении к этой пьесе можно представить картину плавного танца: мальчики делают низкие и плавные поклоны девочкам, которые отвечают грациозным приседанием.</a:t>
            </a: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	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Однако этим и ограничивается круг танцевальных интонаций. В остальном пьеса выражает глубокое раздумье.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00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764704"/>
            <a:ext cx="763284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Ф.Э.Бах</a:t>
            </a:r>
            <a:endParaRPr lang="ru-RU" sz="2400" dirty="0" smtClean="0">
              <a:latin typeface="Cambria Math" pitchFamily="18" charset="0"/>
              <a:ea typeface="Cambria Math" pitchFamily="18" charset="0"/>
              <a:cs typeface="Calibri" pitchFamily="34" charset="0"/>
            </a:endParaRP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       Марш №16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D-</a:t>
            </a:r>
            <a:r>
              <a:rPr lang="en-US" sz="2400" dirty="0" err="1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dur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 </a:t>
            </a:r>
            <a:endParaRPr lang="ru-RU" sz="2400" dirty="0" smtClean="0">
              <a:latin typeface="Cambria Math" pitchFamily="18" charset="0"/>
              <a:ea typeface="Cambria Math" pitchFamily="18" charset="0"/>
              <a:cs typeface="Calibri" pitchFamily="34" charset="0"/>
            </a:endParaRP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        Исп.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Книжникова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 Дарья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          (</a:t>
            </a:r>
            <a:r>
              <a:rPr lang="ru-RU" sz="20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звучание клавесина)</a:t>
            </a:r>
            <a:endParaRPr lang="ru-RU" sz="2000" dirty="0">
              <a:latin typeface="Cambria Math" pitchFamily="18" charset="0"/>
              <a:ea typeface="Cambria Math" pitchFamily="18" charset="0"/>
              <a:cs typeface="Calibri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	Автор </a:t>
            </a:r>
            <a:r>
              <a:rPr lang="ru-RU" sz="20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этой пьесы – сын </a:t>
            </a:r>
            <a:r>
              <a:rPr lang="ru-RU" sz="2000" dirty="0" err="1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И.С.Баха</a:t>
            </a:r>
            <a:r>
              <a:rPr lang="ru-RU" sz="20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 Филипп Эммануил Бах. Музыка марша прекрасно передаёт  обычную увлечённость детей,  когда они в своих играх подражают марширующим солдатам, военному оркестру. </a:t>
            </a:r>
            <a:r>
              <a:rPr 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Счёт </a:t>
            </a:r>
            <a:r>
              <a:rPr lang="ru-RU" sz="20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здесь не на </a:t>
            </a:r>
            <a:r>
              <a:rPr 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4, </a:t>
            </a:r>
            <a:r>
              <a:rPr lang="ru-RU" sz="20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а на 2. Это указано </a:t>
            </a:r>
            <a:r>
              <a:rPr 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автором. </a:t>
            </a:r>
          </a:p>
          <a:p>
            <a:pPr algn="just"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Трудность исполнения этой пьесы состоит в  несовпадении </a:t>
            </a:r>
            <a:r>
              <a:rPr lang="ru-RU" sz="20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акцентов в партиях обеих рук. Каждую половину пьесы заканчивает </a:t>
            </a:r>
            <a:r>
              <a:rPr lang="ru-RU" sz="2000" dirty="0" err="1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двутакт</a:t>
            </a:r>
            <a:r>
              <a:rPr lang="ru-RU" sz="20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, имитирующий в верхнем голосе бодрый сигнал трубы, а в нижнем дробь </a:t>
            </a:r>
            <a:r>
              <a:rPr 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барабана. Это яркий пример с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воеобразия 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фразировки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композитора, связанной 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с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тем, что 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почти все его темы носят затактовый характер, т.е. границы мотива не совпадают с границами такта. </a:t>
            </a:r>
            <a:endParaRPr lang="ru-RU" sz="1600" dirty="0">
              <a:latin typeface="Cambria Math" pitchFamily="18" charset="0"/>
              <a:ea typeface="Cambria Math" pitchFamily="18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34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7"/>
            <a:ext cx="856895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7"/>
            <a:ext cx="5256584" cy="6200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496552"/>
            <a:ext cx="37444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latin typeface="Cambria Math" pitchFamily="18" charset="0"/>
              <a:ea typeface="Cambria Math" pitchFamily="18" charset="0"/>
              <a:cs typeface="Times New Roman"/>
            </a:endParaRPr>
          </a:p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Написанные 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/>
              </a:rPr>
              <a:t>со скромной целью – быть упражнениями для учеников, «Маленькие прелюдии», тем не мене, в полной мере отразили всю мощь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/>
              </a:rPr>
              <a:t>баховского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/>
              </a:rPr>
              <a:t> гения. Эти чудеснейшие миниатюры, воплощающие мир типичных образов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композитора. Н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есмотря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на свой полифонический характер,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они в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высшей степени доступны для детского уха, так как полифония заключается в них с ясным гармоническим языком.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218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13690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               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Маленькие прелюдии </a:t>
            </a: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	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Первоначально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(начиная с XV века) прелюдия представляла собой импровизационное вступление, имевшее целью подготовить музыкантов и слушателей к исполнению основного произведения. Со временем такие вступительные фантазии стали приобретать большую законченность. В XVIII веке, в частности у Баха, прелюдия уже не ограничивается традиционной ролью вступления, и уже не редко трактуется как самостоятельный жанр. Каждая из прелюдий своеобразна по настроению, складу, фактурному изложению и воплощает только один образ. Поэтому любой из них свойственно лишь однотипное мелодическое движение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	Все 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/>
              </a:rPr>
              <a:t>пьесы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сборника «Маленькие прелюдии»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объединены в две группы, одна из которых включает 12 пьес, другая –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6. Н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аписаны они в 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/>
              </a:rPr>
              <a:t>старинной двухчастной форме, а именно: части формы разграничены знаками повторения; тональное развитие в первой части идёт от тоники к доминанте в мажорных прелюдиях, либо от тоники к параллельной тональности в минорных прелюдиях (или тоже к доминанте – как в №6 прелюдии ми- минор); каждая из частей прелюдий представляет собой «период типа развёртывания», характерный именно для полифонии.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5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704856" cy="6252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И.С.Бах</a:t>
            </a:r>
            <a:endParaRPr lang="ru-RU" sz="2400" dirty="0" smtClean="0">
              <a:latin typeface="Cambria Math" pitchFamily="18" charset="0"/>
              <a:ea typeface="Cambria Math" pitchFamily="18" charset="0"/>
              <a:cs typeface="Calibri" pitchFamily="34" charset="0"/>
            </a:endParaRP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  Маленькая прелюдия №2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c – moll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 (из шести          	        						прелюдий)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   Исп.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Сокина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 Полина – 4 класс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    (звучание клавесина)</a:t>
            </a:r>
            <a:endParaRPr lang="ru-RU" sz="2000" dirty="0">
              <a:latin typeface="Cambria Math" pitchFamily="18" charset="0"/>
              <a:ea typeface="Cambria Math" pitchFamily="18" charset="0"/>
              <a:cs typeface="Calibri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Наряду </a:t>
            </a:r>
            <a:r>
              <a:rPr lang="ru-RU" sz="20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с «реальной» полифонией, для </a:t>
            </a:r>
            <a:r>
              <a:rPr lang="ru-RU" sz="2000" dirty="0" err="1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баховской</a:t>
            </a:r>
            <a:r>
              <a:rPr lang="ru-RU" sz="20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 музыки характерна так называемая «скрытая полифония</a:t>
            </a:r>
            <a:r>
              <a:rPr 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», то </a:t>
            </a:r>
            <a:r>
              <a:rPr lang="ru-RU" sz="20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есть мелодическая сопряженность отдельных звуков на расстоянии в одноголосных линиях, образующих как бы ход второго </a:t>
            </a:r>
            <a:r>
              <a:rPr 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голоса.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 </a:t>
            </a:r>
          </a:p>
          <a:p>
            <a:pPr algn="just">
              <a:spcAft>
                <a:spcPts val="1000"/>
              </a:spcAft>
            </a:pPr>
            <a:r>
              <a:rPr lang="ru-RU" sz="2000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	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Эта двухголосная 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«инвенция» в ритме менуэта, насыщенная скрытыми гармоническими голосами и нюансами мужественного лирического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чувства – ярчайший </a:t>
            </a:r>
            <a:r>
              <a:rPr 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пример </a:t>
            </a:r>
            <a:r>
              <a:rPr lang="ru-RU" sz="20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скрытого </a:t>
            </a:r>
            <a:r>
              <a:rPr lang="ru-RU" sz="20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двухголосия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Здесь мелодия, построенная на широких интервалах, не воспринимается как скачкообразная, а как бы расслаивается на два голоса, идущих в первом такте в интервале сексты, а дальше образующих богатую «полифоническую» ткань с задержаниями, </a:t>
            </a:r>
            <a:r>
              <a:rPr lang="ru-RU" sz="2000" dirty="0" err="1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опеваниями</a:t>
            </a:r>
            <a:r>
              <a:rPr lang="ru-RU" sz="20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 звуков и так далее.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                                    	</a:t>
            </a:r>
            <a:r>
              <a:rPr 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 </a:t>
            </a:r>
            <a:endParaRPr lang="ru-RU" sz="2000" dirty="0">
              <a:latin typeface="Cambria Math" pitchFamily="18" charset="0"/>
              <a:ea typeface="Cambria Math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925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70485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И.С.Бах</a:t>
            </a:r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Маленькая прелюдия №5 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d – moll (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из двенадцати прелюдий)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Исп. Громова Дарья – 4 класс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(звучание органа)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	</a:t>
            </a:r>
          </a:p>
          <a:p>
            <a:r>
              <a:rPr lang="ru-RU" sz="2000" dirty="0">
                <a:latin typeface="Cambria Math" pitchFamily="18" charset="0"/>
                <a:ea typeface="Cambria Math" pitchFamily="18" charset="0"/>
              </a:rPr>
              <a:t>	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Пьеса с типично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прелюдийной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 фактурой, основой которой является гармоническая фигурация.</a:t>
            </a: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	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Эта прелюдия отличается глубоким, серьёзным и чрезвычайно певучим характером,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пронизана 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/>
              </a:rPr>
              <a:t>чисто речевой выразительностью.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И.С. Баха 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/>
              </a:rPr>
              <a:t>занимала мысль о сравнении его музыки с речью. Бах многократно подчёркивал необходимость певучего исполнения клавирной музыки.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Осмысленность 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/>
              </a:rPr>
              <a:t>и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певучесть 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/>
              </a:rPr>
              <a:t>– вот что является ключом к артистическому исполнению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его музыки. 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/>
              </a:rPr>
              <a:t>Один из современников Баха говорил: «</a:t>
            </a:r>
            <a:r>
              <a:rPr lang="ru-RU" sz="2000" i="1" dirty="0">
                <a:latin typeface="Cambria Math" pitchFamily="18" charset="0"/>
                <a:ea typeface="Cambria Math" pitchFamily="18" charset="0"/>
                <a:cs typeface="Times New Roman"/>
              </a:rPr>
              <a:t>Нужно смотреть не на пёстрые ноты, а на говорящие звуки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»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1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4969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                           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Актуальность темы:</a:t>
            </a: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     -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Развитие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образования в новых направлениях требует от преподавателей дополнительного образования знания инновационных педагогических технологий и владения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современной техникой, освоения новых форм и методов обучения. </a:t>
            </a:r>
            <a:endParaRPr lang="ru-RU" sz="2000" dirty="0" smtClean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                                             </a:t>
            </a:r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                                           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Цель:</a:t>
            </a: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    - В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ыявление 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/>
              </a:rPr>
              <a:t>личностных интересов учащихся для мотивации к творческому подходу в работе над произведениями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  <a:cs typeface="Times New Roman"/>
              </a:rPr>
              <a:t>И.С.Баха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.</a:t>
            </a:r>
            <a:endParaRPr lang="en-US" sz="2000" dirty="0" smtClean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	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		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  <a:cs typeface="Times New Roman"/>
              </a:rPr>
              <a:t> </a:t>
            </a:r>
          </a:p>
          <a:p>
            <a:pPr algn="just"/>
            <a:r>
              <a:rPr lang="ru-RU" sz="2400" dirty="0">
                <a:latin typeface="Cambria Math" pitchFamily="18" charset="0"/>
                <a:ea typeface="Cambria Math" pitchFamily="18" charset="0"/>
                <a:cs typeface="Times New Roman"/>
              </a:rPr>
              <a:t>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  <a:cs typeface="Times New Roman"/>
              </a:rPr>
              <a:t>                                            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  <a:cs typeface="Times New Roman"/>
              </a:rPr>
              <a:t>З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адачи:</a:t>
            </a:r>
          </a:p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   -    Раскрыть творческую индивидуальность  каждого ученика;</a:t>
            </a:r>
            <a:endParaRPr lang="ru-RU" sz="2000" dirty="0" smtClean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    -    Развивать  творческое воображение обучающихся; </a:t>
            </a:r>
          </a:p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    - Сформировать у юных музыкантов устойчивый интерес к 	изучению  произведений И.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С.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Баха;</a:t>
            </a:r>
            <a:endParaRPr lang="ru-RU" sz="2000" dirty="0" smtClean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  -    Способствовать росту исполнительского  мастерства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учащихся.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208912" cy="5971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a typeface="Calibri"/>
                <a:cs typeface="Times New Roman"/>
              </a:rPr>
              <a:t>                        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  <a:cs typeface="Times New Roman"/>
              </a:rPr>
              <a:t>Заключение</a:t>
            </a:r>
          </a:p>
          <a:p>
            <a:pPr indent="180340" algn="just">
              <a:spcAft>
                <a:spcPts val="1000"/>
              </a:spcAft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	Умелая 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/>
              </a:rPr>
              <a:t>организация действий учащихся на основе учебного материала становится мощным фактором повышения мотивации к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творческому подходу в работе над произведениями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  <a:cs typeface="Times New Roman"/>
              </a:rPr>
              <a:t>И.С.Баха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. 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/>
              </a:rPr>
              <a:t>Заглянуть во внутренний мир каждого ученика и раскрыть его творческую индивидуальность – задача преподавателей ДШИ, решить которую помогают современные образовательные технологии.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 С их помощью учащиеся,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кроме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знаний и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умений, получают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заряд позитивных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эмоций, яркие впечатления от знакомства с творчеством великого мастера полифонии 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И.С.Баха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. </a:t>
            </a:r>
          </a:p>
          <a:p>
            <a:pPr indent="180340" algn="just">
              <a:spcAft>
                <a:spcPts val="1000"/>
              </a:spcAft>
            </a:pPr>
            <a:r>
              <a:rPr lang="ru-RU" sz="2000" dirty="0">
                <a:latin typeface="Cambria Math" pitchFamily="18" charset="0"/>
                <a:ea typeface="Cambria Math" pitchFamily="18" charset="0"/>
              </a:rPr>
              <a:t>	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Таким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образом,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работа над произведениями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И.С.Баха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с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/>
              </a:rPr>
              <a:t>использованием 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/>
              </a:rPr>
              <a:t>современных педагогических технологий способствует росту исполнительского мастерства и развитию творческого воображения учащихся, формированию гармоничной личности в целом, более эффективному достижению поставленных перед педагогами целей и задач.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11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1"/>
            <a:ext cx="80648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spcAft>
                <a:spcPts val="1000"/>
              </a:spcAft>
            </a:pPr>
            <a:r>
              <a:rPr lang="ru-RU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        Образовательные технологии в ДШИ - это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способы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организации творческой деятельности, которые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обеспечивают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комфортные условия развития личности обучающегося. </a:t>
            </a:r>
            <a:r>
              <a:rPr lang="ru-RU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В </a:t>
            </a:r>
            <a:r>
              <a:rPr lang="ru-RU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работе над произведениями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И.С.Баха</a:t>
            </a:r>
            <a:r>
              <a:rPr lang="ru-RU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,  </a:t>
            </a:r>
            <a:r>
              <a:rPr lang="ru-RU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с </a:t>
            </a:r>
            <a:r>
              <a:rPr lang="ru-RU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целью </a:t>
            </a:r>
            <a:r>
              <a:rPr lang="ru-RU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активизации познавательной деятельности учащихся и </a:t>
            </a:r>
            <a:r>
              <a:rPr lang="ru-RU" dirty="0" smtClean="0">
                <a:latin typeface="Cambria Math" pitchFamily="18" charset="0"/>
                <a:ea typeface="Cambria Math" pitchFamily="18" charset="0"/>
                <a:cs typeface="Times New Roman"/>
              </a:rPr>
              <a:t>создания у них единения </a:t>
            </a:r>
            <a:r>
              <a:rPr lang="ru-RU" dirty="0">
                <a:latin typeface="Cambria Math" pitchFamily="18" charset="0"/>
                <a:ea typeface="Cambria Math" pitchFamily="18" charset="0"/>
                <a:cs typeface="Times New Roman"/>
              </a:rPr>
              <a:t>рационального мышления и эмоционального восприятия</a:t>
            </a:r>
            <a:r>
              <a:rPr lang="ru-RU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, </a:t>
            </a:r>
            <a:r>
              <a:rPr lang="ru-RU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я </a:t>
            </a:r>
            <a:r>
              <a:rPr lang="ru-RU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применяю различные технологии: проблемно-развивающую, личностно-ориентированную, технологию сотворчества. На уроках специального фортепиано и во внеурочной деятельности (классные вечера и концерты) использую </a:t>
            </a:r>
            <a:r>
              <a:rPr lang="ru-RU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такие цифровые и электронные ресурсы как аудио, видеоматериалы, различные графические и текстовые документы, возможности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интернет-ресурсов</a:t>
            </a:r>
            <a:r>
              <a:rPr lang="ru-RU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, а также электронные инструменты (цифровые ф-но</a:t>
            </a:r>
            <a:r>
              <a:rPr lang="ru-RU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). Учащиеся 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прослушивают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с помощью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интернет-ресурсов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изучаемое произведение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(или подобное ему) в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исполнении разных мастеров-профессионалов,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ровесников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– учащихся музыкальных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школ,  записи своих исполнений (в том числе и в звучании старинных музыкальных инструментов) с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последующей беседой-сравнением. </a:t>
            </a:r>
            <a:r>
              <a:rPr lang="ru-RU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Создать наиболее полный образ изучаемого произведения </a:t>
            </a:r>
            <a:r>
              <a:rPr lang="ru-RU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помогает и </a:t>
            </a:r>
            <a:r>
              <a:rPr lang="ru-RU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знакомство с эпохой , историей создания и творческим портретом композитора. Использование возможностей цифрового фортепиано позволяет учащимся погрузиться в эпоху средневековья и Возрождения, словно бы играя на органе и клавесине. </a:t>
            </a:r>
            <a:endParaRPr lang="ru-RU" dirty="0">
              <a:latin typeface="Cambria Math" pitchFamily="18" charset="0"/>
              <a:ea typeface="Cambria Math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68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5" y="332656"/>
            <a:ext cx="4663715" cy="6130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204146"/>
            <a:ext cx="34563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solidFill>
                <a:srgbClr val="333333"/>
              </a:solidFill>
              <a:ea typeface="Calibri"/>
              <a:cs typeface="Calibri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Cambria Math" pitchFamily="18" charset="0"/>
                <a:ea typeface="Cambria Math" pitchFamily="18" charset="0"/>
                <a:cs typeface="Calibri"/>
              </a:rPr>
              <a:t>«</a:t>
            </a:r>
            <a:r>
              <a:rPr lang="ru-RU" dirty="0">
                <a:solidFill>
                  <a:srgbClr val="333333"/>
                </a:solidFill>
                <a:latin typeface="Cambria Math" pitchFamily="18" charset="0"/>
                <a:ea typeface="Cambria Math" pitchFamily="18" charset="0"/>
                <a:cs typeface="Calibri"/>
              </a:rPr>
              <a:t>Не ручей! – Море должно быть ему имя</a:t>
            </a:r>
            <a:r>
              <a:rPr lang="ru-RU" dirty="0" smtClean="0">
                <a:solidFill>
                  <a:srgbClr val="333333"/>
                </a:solidFill>
                <a:latin typeface="Cambria Math" pitchFamily="18" charset="0"/>
                <a:ea typeface="Cambria Math" pitchFamily="18" charset="0"/>
                <a:cs typeface="Calibri"/>
              </a:rPr>
              <a:t>»                    /</a:t>
            </a:r>
            <a:r>
              <a:rPr lang="ru-RU" dirty="0" err="1" smtClean="0">
                <a:solidFill>
                  <a:srgbClr val="333333"/>
                </a:solidFill>
                <a:latin typeface="Cambria Math" pitchFamily="18" charset="0"/>
                <a:ea typeface="Cambria Math" pitchFamily="18" charset="0"/>
                <a:cs typeface="Calibri"/>
              </a:rPr>
              <a:t>Л.Бетховен</a:t>
            </a:r>
            <a:r>
              <a:rPr lang="ru-RU" dirty="0">
                <a:solidFill>
                  <a:srgbClr val="333333"/>
                </a:solidFill>
                <a:latin typeface="Cambria Math" pitchFamily="18" charset="0"/>
                <a:ea typeface="Cambria Math" pitchFamily="18" charset="0"/>
                <a:cs typeface="Calibri"/>
              </a:rPr>
              <a:t>/ </a:t>
            </a:r>
            <a:endParaRPr lang="ru-RU" dirty="0">
              <a:latin typeface="Cambria Math" pitchFamily="18" charset="0"/>
              <a:ea typeface="Cambria Math" pitchFamily="18" charset="0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Cambria Math" pitchFamily="18" charset="0"/>
                <a:ea typeface="Cambria Math" pitchFamily="18" charset="0"/>
                <a:cs typeface="Times New Roman"/>
              </a:rPr>
              <a:t>	</a:t>
            </a:r>
            <a:r>
              <a:rPr lang="ru-RU" dirty="0" smtClean="0">
                <a:latin typeface="Cambria Math" pitchFamily="18" charset="0"/>
                <a:ea typeface="Cambria Math" pitchFamily="18" charset="0"/>
                <a:cs typeface="Calibri"/>
              </a:rPr>
              <a:t>Непременное </a:t>
            </a:r>
            <a:r>
              <a:rPr lang="ru-RU" dirty="0">
                <a:latin typeface="Cambria Math" pitchFamily="18" charset="0"/>
                <a:ea typeface="Cambria Math" pitchFamily="18" charset="0"/>
                <a:cs typeface="Calibri"/>
              </a:rPr>
              <a:t>условие гармоничного развития музыканта любой специальности, в том числе пианиста – приобщение к миру полифонической музыки, вершиной которой является творчество И. С. Баха, </a:t>
            </a:r>
            <a:r>
              <a:rPr lang="ru-RU" dirty="0">
                <a:solidFill>
                  <a:srgbClr val="333333"/>
                </a:solidFill>
                <a:latin typeface="Cambria Math" pitchFamily="18" charset="0"/>
                <a:ea typeface="Cambria Math" pitchFamily="18" charset="0"/>
                <a:cs typeface="Calibri"/>
              </a:rPr>
              <a:t>одного из величайших композиторов 18 века. </a:t>
            </a:r>
            <a:endParaRPr lang="ru-RU" dirty="0" smtClean="0">
              <a:latin typeface="Cambria Math" pitchFamily="18" charset="0"/>
              <a:ea typeface="Cambria Math" pitchFamily="18" charset="0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Cambria Math" pitchFamily="18" charset="0"/>
                <a:ea typeface="Cambria Math" pitchFamily="18" charset="0"/>
                <a:cs typeface="Times New Roman"/>
              </a:rPr>
              <a:t>                       </a:t>
            </a:r>
            <a:r>
              <a:rPr lang="ru-RU" dirty="0" smtClean="0">
                <a:latin typeface="Cambria Math" pitchFamily="18" charset="0"/>
                <a:ea typeface="Cambria Math" pitchFamily="18" charset="0"/>
                <a:cs typeface="Calibri"/>
              </a:rPr>
              <a:t>Судьба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  <a:cs typeface="Calibri"/>
              </a:rPr>
              <a:t>баховских</a:t>
            </a:r>
            <a:r>
              <a:rPr lang="ru-RU" dirty="0" smtClean="0">
                <a:latin typeface="Cambria Math" pitchFamily="18" charset="0"/>
                <a:ea typeface="Cambria Math" pitchFamily="18" charset="0"/>
                <a:cs typeface="Calibri"/>
              </a:rPr>
              <a:t> </a:t>
            </a:r>
            <a:r>
              <a:rPr lang="ru-RU" dirty="0">
                <a:latin typeface="Cambria Math" pitchFamily="18" charset="0"/>
                <a:ea typeface="Cambria Math" pitchFamily="18" charset="0"/>
                <a:cs typeface="Calibri"/>
              </a:rPr>
              <a:t>сочинений </a:t>
            </a:r>
            <a:r>
              <a:rPr lang="ru-RU" dirty="0" smtClean="0">
                <a:latin typeface="Cambria Math" pitchFamily="18" charset="0"/>
                <a:ea typeface="Cambria Math" pitchFamily="18" charset="0"/>
                <a:cs typeface="Calibri"/>
              </a:rPr>
              <a:t>оказалась необычной</a:t>
            </a:r>
            <a:r>
              <a:rPr lang="ru-RU" dirty="0">
                <a:latin typeface="Cambria Math" pitchFamily="18" charset="0"/>
                <a:ea typeface="Cambria Math" pitchFamily="18" charset="0"/>
                <a:cs typeface="Calibri"/>
              </a:rPr>
              <a:t>. Неоценённый при жизни и вовсе забытый после своей смерти, автор их был признан как гениальный композитор спустя, по меньшей мере, три четверти века. </a:t>
            </a:r>
            <a:endParaRPr lang="ru-RU" dirty="0">
              <a:latin typeface="Cambria Math" pitchFamily="18" charset="0"/>
              <a:ea typeface="Cambria Math" pitchFamily="18" charset="0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261" y="601954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1685 - 1750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306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73" y="332656"/>
            <a:ext cx="8136904" cy="6762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a typeface="Calibri"/>
                <a:cs typeface="Times New Roman"/>
              </a:rPr>
              <a:t>	Бах</a:t>
            </a:r>
            <a:r>
              <a:rPr lang="ru-RU" sz="1600" dirty="0">
                <a:ea typeface="Calibri"/>
                <a:cs typeface="Times New Roman"/>
              </a:rPr>
              <a:t>,</a:t>
            </a:r>
            <a:r>
              <a:rPr lang="ru-RU" sz="1600" dirty="0" smtClean="0">
                <a:ea typeface="Calibri"/>
                <a:cs typeface="Times New Roman"/>
              </a:rPr>
              <a:t> </a:t>
            </a:r>
            <a:r>
              <a:rPr lang="ru-RU" sz="1600" dirty="0">
                <a:ea typeface="Calibri"/>
                <a:cs typeface="Times New Roman"/>
              </a:rPr>
              <a:t>наряду с художественными произведениями самых различных жанров и форм, создал множество специально педагогических сочинений. К педагогическим сборникам Баха относятся «Нотная тетрадь Вильгельма Фридмана Баха», Инвенции и «Нотная тетрадь </a:t>
            </a:r>
            <a:r>
              <a:rPr lang="ru-RU" sz="1600" dirty="0" smtClean="0">
                <a:ea typeface="Calibri"/>
                <a:cs typeface="Times New Roman"/>
              </a:rPr>
              <a:t>Анны Магдалены». 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 smtClean="0">
                <a:ea typeface="Calibri"/>
                <a:cs typeface="Times New Roman"/>
              </a:rPr>
              <a:t>	В </a:t>
            </a:r>
            <a:r>
              <a:rPr lang="ru-RU" sz="1600" dirty="0">
                <a:ea typeface="Calibri"/>
                <a:cs typeface="Times New Roman"/>
              </a:rPr>
              <a:t>пору молодости композитора под словом «клавир» понимали любой клавишный инструмент, в том числе и орган. Многие ранние произведения композитора одинаково хорошо звучат и на органе, и на других разновидностях клавира, и поэтому трудно сказать, для какого инструмента они написаны. В большинстве случаев, говоря о клавире, имеют в виду клавесин или </a:t>
            </a:r>
            <a:r>
              <a:rPr lang="ru-RU" sz="1600" dirty="0" err="1" smtClean="0">
                <a:ea typeface="Calibri"/>
                <a:cs typeface="Times New Roman"/>
              </a:rPr>
              <a:t>клавикорд</a:t>
            </a:r>
            <a:r>
              <a:rPr lang="ru-RU" sz="1600" dirty="0" smtClean="0">
                <a:ea typeface="Calibri"/>
                <a:cs typeface="Times New Roman"/>
              </a:rPr>
              <a:t>. 	                                      	</a:t>
            </a:r>
            <a:r>
              <a:rPr lang="ru-RU" sz="1600" dirty="0" smtClean="0">
                <a:ea typeface="Times New Roman"/>
              </a:rPr>
              <a:t>Именно Бах был одним из первых немецких композиторов</a:t>
            </a:r>
            <a:r>
              <a:rPr lang="ru-RU" sz="1600" dirty="0">
                <a:ea typeface="Times New Roman"/>
              </a:rPr>
              <a:t>, в творчестве которого нашла выражение новая эпоха, характеризующаяся интересом к человеку, к человеческой личности. Это прежде всего, видно в его темах – в ярких, выразительных, насыщенных трепетными интонациями, в сложных </a:t>
            </a:r>
            <a:r>
              <a:rPr lang="ru-RU" sz="1600" dirty="0" err="1">
                <a:ea typeface="Times New Roman"/>
              </a:rPr>
              <a:t>альтерированных</a:t>
            </a:r>
            <a:r>
              <a:rPr lang="ru-RU" sz="1600" dirty="0">
                <a:ea typeface="Times New Roman"/>
              </a:rPr>
              <a:t> гармониях, в причудливых ритмических </a:t>
            </a:r>
            <a:r>
              <a:rPr lang="ru-RU" sz="1600" dirty="0" smtClean="0">
                <a:ea typeface="Times New Roman"/>
              </a:rPr>
              <a:t>очертаниях. </a:t>
            </a:r>
            <a:r>
              <a:rPr lang="ru-RU" sz="1600" dirty="0" smtClean="0">
                <a:ea typeface="Calibri"/>
                <a:cs typeface="Times New Roman"/>
              </a:rPr>
              <a:t>Богатство </a:t>
            </a:r>
            <a:r>
              <a:rPr lang="ru-RU" sz="1600" dirty="0">
                <a:ea typeface="Calibri"/>
                <a:cs typeface="Times New Roman"/>
              </a:rPr>
              <a:t>звуковых изменений вызывало у слушателей ассоциации с человеческой речью</a:t>
            </a:r>
            <a:r>
              <a:rPr lang="ru-RU" sz="1600" dirty="0" smtClean="0">
                <a:ea typeface="Calibri"/>
                <a:cs typeface="Times New Roman"/>
              </a:rPr>
              <a:t>.</a:t>
            </a:r>
            <a:r>
              <a:rPr lang="ru-RU" sz="1600" dirty="0">
                <a:ea typeface="Calibri"/>
                <a:cs typeface="Times New Roman"/>
              </a:rPr>
              <a:t> Осмысленность и певучесть! – вот что является ключом к артистическому исполнению музыки Баха. </a:t>
            </a:r>
            <a:r>
              <a:rPr lang="ru-RU" sz="1600" dirty="0" smtClean="0">
                <a:ea typeface="Calibri"/>
                <a:cs typeface="Times New Roman"/>
              </a:rPr>
              <a:t>И</a:t>
            </a:r>
            <a:r>
              <a:rPr lang="ru-RU" sz="1600" dirty="0">
                <a:ea typeface="Calibri"/>
                <a:cs typeface="Times New Roman"/>
              </a:rPr>
              <a:t>. </a:t>
            </a:r>
            <a:r>
              <a:rPr lang="ru-RU" sz="1600" dirty="0" err="1">
                <a:ea typeface="Calibri"/>
                <a:cs typeface="Times New Roman"/>
              </a:rPr>
              <a:t>Маттезон</a:t>
            </a:r>
            <a:r>
              <a:rPr lang="ru-RU" sz="1600" dirty="0">
                <a:ea typeface="Calibri"/>
                <a:cs typeface="Times New Roman"/>
              </a:rPr>
              <a:t> называет четыре основных свойства мелодии: лёгкость, приятность, ясность и </a:t>
            </a:r>
            <a:r>
              <a:rPr lang="ru-RU" sz="1600" dirty="0" smtClean="0">
                <a:ea typeface="Calibri"/>
                <a:cs typeface="Times New Roman"/>
              </a:rPr>
              <a:t>текучесть ( лёгкость </a:t>
            </a:r>
            <a:r>
              <a:rPr lang="ru-RU" sz="1600" dirty="0">
                <a:ea typeface="Calibri"/>
                <a:cs typeface="Times New Roman"/>
              </a:rPr>
              <a:t>– не легковесность содержания, а лёгкость </a:t>
            </a:r>
            <a:r>
              <a:rPr lang="ru-RU" sz="1600" dirty="0" smtClean="0">
                <a:ea typeface="Calibri"/>
                <a:cs typeface="Times New Roman"/>
              </a:rPr>
              <a:t>движения).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82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32656"/>
            <a:ext cx="5363659" cy="62269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7186" y="332656"/>
            <a:ext cx="313328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dirty="0" smtClean="0">
                <a:solidFill>
                  <a:srgbClr val="333333"/>
                </a:solidFill>
                <a:latin typeface="Arial"/>
                <a:ea typeface="Calibri"/>
              </a:rPr>
              <a:t>«</a:t>
            </a:r>
            <a:r>
              <a:rPr lang="ru-RU" sz="2000" dirty="0">
                <a:solidFill>
                  <a:srgbClr val="333333"/>
                </a:solidFill>
                <a:latin typeface="Cambria Math" pitchFamily="18" charset="0"/>
                <a:ea typeface="Cambria Math" pitchFamily="18" charset="0"/>
              </a:rPr>
              <a:t>Король инструментов» — именно так </a:t>
            </a:r>
            <a:r>
              <a:rPr lang="ru-RU" sz="2000" dirty="0" smtClean="0">
                <a:solidFill>
                  <a:srgbClr val="333333"/>
                </a:solidFill>
                <a:latin typeface="Cambria Math" pitchFamily="18" charset="0"/>
                <a:ea typeface="Cambria Math" pitchFamily="18" charset="0"/>
              </a:rPr>
              <a:t>называют о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рган</a:t>
            </a:r>
            <a:r>
              <a:rPr lang="ru-RU" sz="2000" dirty="0" smtClean="0">
                <a:solidFill>
                  <a:srgbClr val="333333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Cambria Math" pitchFamily="18" charset="0"/>
                <a:ea typeface="Cambria Math" pitchFamily="18" charset="0"/>
              </a:rPr>
              <a:t>за огромные размеры, потрясающий диапазон звучания и уникальное богатство </a:t>
            </a:r>
            <a:r>
              <a:rPr lang="ru-RU" sz="2000" dirty="0" smtClean="0">
                <a:solidFill>
                  <a:srgbClr val="333333"/>
                </a:solidFill>
                <a:latin typeface="Cambria Math" pitchFamily="18" charset="0"/>
                <a:ea typeface="Cambria Math" pitchFamily="18" charset="0"/>
              </a:rPr>
              <a:t>тембров.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Уникален орган и тем, что относится он к классу духовых инструментов, но при этом оснащен клавишами. Особенностью этого величественного инструмента является и то, что для игры на нем исполнитель должен виртуозно владеть не только руками, но и ногами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4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И.С. Бах за органом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2" cy="6264696"/>
          </a:xfrm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              </a:t>
            </a: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И.С. Бах за органом</a:t>
            </a: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6740"/>
            <a:ext cx="8496944" cy="622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9"/>
            <a:ext cx="4549080" cy="6264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00601" y="260649"/>
            <a:ext cx="40918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a typeface="Calibri"/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Calibri"/>
              </a:rPr>
              <a:t>   </a:t>
            </a:r>
            <a:r>
              <a:rPr 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По </a:t>
            </a:r>
            <a:r>
              <a:rPr lang="ru-RU" sz="20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мнению исследователей, к 24-летию Анны Магдалены И.С. Бах подарил ей тетрадь в кожаном переплете, на обложке которой золотом были выведены инициалы А М В и год — 1725. Тетрадь эта по мере заполнения (записи вносились в тетрадь вплоть до 1740 г.) превратилась в музыкальный альбом, которым пользовались все члены </a:t>
            </a:r>
            <a:r>
              <a:rPr 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семьи.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Особое </a:t>
            </a:r>
            <a:r>
              <a:rPr lang="ru-RU" sz="20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место в тетради занимают простые пьесы </a:t>
            </a:r>
            <a:r>
              <a:rPr 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танцевальных жанров, их </a:t>
            </a:r>
            <a:r>
              <a:rPr lang="ru-RU" sz="20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появление в семейном альбоме объясняется весьма просто: эти пьесы должны были сопровождать уроки танцев, которые получали дети Баха.</a:t>
            </a:r>
            <a:br>
              <a:rPr lang="ru-RU" sz="20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</a:b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753</TotalTime>
  <Words>626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И.С. Бах за органом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</dc:creator>
  <cp:lastModifiedBy>Admin</cp:lastModifiedBy>
  <cp:revision>72</cp:revision>
  <dcterms:created xsi:type="dcterms:W3CDTF">2021-02-08T07:55:29Z</dcterms:created>
  <dcterms:modified xsi:type="dcterms:W3CDTF">2021-02-26T10:20:31Z</dcterms:modified>
</cp:coreProperties>
</file>