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7" r:id="rId4"/>
    <p:sldId id="259" r:id="rId5"/>
    <p:sldId id="265" r:id="rId6"/>
    <p:sldId id="262" r:id="rId7"/>
    <p:sldId id="264" r:id="rId8"/>
    <p:sldId id="263" r:id="rId9"/>
    <p:sldId id="267" r:id="rId10"/>
    <p:sldId id="27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415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58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854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840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609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75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755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413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478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607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144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30D3A-20E5-4EEC-96C1-45CCA5FFA821}" type="datetimeFigureOut">
              <a:rPr lang="ru-RU" smtClean="0"/>
              <a:pPr/>
              <a:t>30.09.2018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261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785794"/>
            <a:ext cx="828680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«Похвальное  слово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знакам  препинания»</a:t>
            </a:r>
          </a:p>
          <a:p>
            <a:pPr algn="ctr"/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проект по русскому </a:t>
            </a:r>
            <a:r>
              <a:rPr lang="ru-RU" b="1" i="1" dirty="0" smtClean="0">
                <a:latin typeface="Georgia" pitchFamily="18" charset="0"/>
              </a:rPr>
              <a:t>языку</a:t>
            </a:r>
            <a:endParaRPr lang="ru-RU" b="1" i="1" dirty="0" smtClean="0">
              <a:latin typeface="Georgia" pitchFamily="18" charset="0"/>
            </a:endParaRPr>
          </a:p>
          <a:p>
            <a:pPr algn="ctr"/>
            <a:r>
              <a:rPr lang="ru-RU" b="1" i="1" dirty="0" smtClean="0">
                <a:latin typeface="Georgia" pitchFamily="18" charset="0"/>
              </a:rPr>
              <a:t>выполнила: ученица 4 класса</a:t>
            </a: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МОУ  «СОШ п. Трудовик»</a:t>
            </a: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sz="3200" b="1" i="1" dirty="0" err="1" smtClean="0">
                <a:solidFill>
                  <a:srgbClr val="FF0000"/>
                </a:solidFill>
                <a:latin typeface="Georgia" pitchFamily="18" charset="0"/>
              </a:rPr>
              <a:t>Адылева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Georgia" pitchFamily="18" charset="0"/>
              </a:rPr>
              <a:t>Рамина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4" name="Picture 4" descr="http://dutsadok.com.ua/clipart/ljudi/6199f83a006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14554"/>
            <a:ext cx="2876921" cy="4400539"/>
          </a:xfrm>
          <a:prstGeom prst="rect">
            <a:avLst/>
          </a:prstGeom>
          <a:noFill/>
        </p:spPr>
      </p:pic>
      <p:pic>
        <p:nvPicPr>
          <p:cNvPr id="20486" name="Picture 6" descr="http://otrisovki.ucoz.ua/_pu/1/2402168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428868"/>
            <a:ext cx="2786082" cy="4262444"/>
          </a:xfrm>
          <a:prstGeom prst="rect">
            <a:avLst/>
          </a:prstGeom>
          <a:noFill/>
        </p:spPr>
      </p:pic>
      <p:pic>
        <p:nvPicPr>
          <p:cNvPr id="20488" name="Picture 8" descr="http://www.playing-field.ru/img/2015/052112/480666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928802"/>
            <a:ext cx="3328978" cy="3281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6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928670"/>
            <a:ext cx="4286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Вопросительный знак</a:t>
            </a:r>
          </a:p>
          <a:p>
            <a:r>
              <a:rPr lang="ru-RU" i="1" dirty="0" smtClean="0">
                <a:latin typeface="Georgia" pitchFamily="18" charset="0"/>
              </a:rPr>
              <a:t>Удивился: - То есть как?</a:t>
            </a:r>
          </a:p>
          <a:p>
            <a:r>
              <a:rPr lang="ru-RU" i="1" dirty="0" smtClean="0">
                <a:latin typeface="Georgia" pitchFamily="18" charset="0"/>
              </a:rPr>
              <a:t>Восклицательный знак</a:t>
            </a:r>
          </a:p>
          <a:p>
            <a:r>
              <a:rPr lang="ru-RU" i="1" dirty="0" smtClean="0">
                <a:latin typeface="Georgia" pitchFamily="18" charset="0"/>
              </a:rPr>
              <a:t>Возмутился: -То есть как</a:t>
            </a:r>
            <a:r>
              <a:rPr lang="ru-RU" i="1" dirty="0" smtClean="0">
                <a:latin typeface="Georgia" pitchFamily="18" charset="0"/>
              </a:rPr>
              <a:t>!</a:t>
            </a:r>
          </a:p>
          <a:p>
            <a:endParaRPr lang="ru-RU" i="1" dirty="0" smtClean="0">
              <a:latin typeface="Georgia" pitchFamily="18" charset="0"/>
            </a:endParaRPr>
          </a:p>
          <a:p>
            <a:r>
              <a:rPr lang="ru-RU" i="1" dirty="0" smtClean="0">
                <a:latin typeface="Georgia" pitchFamily="18" charset="0"/>
              </a:rPr>
              <a:t>- Так,- сказала точка,</a:t>
            </a:r>
          </a:p>
          <a:p>
            <a:r>
              <a:rPr lang="ru-RU" i="1" dirty="0" smtClean="0">
                <a:latin typeface="Georgia" pitchFamily="18" charset="0"/>
              </a:rPr>
              <a:t>Точка-одиночка.-</a:t>
            </a:r>
          </a:p>
          <a:p>
            <a:r>
              <a:rPr lang="ru-RU" i="1" dirty="0" smtClean="0">
                <a:latin typeface="Georgia" pitchFamily="18" charset="0"/>
              </a:rPr>
              <a:t>Мной кончается рассказ.</a:t>
            </a:r>
          </a:p>
          <a:p>
            <a:r>
              <a:rPr lang="ru-RU" i="1" dirty="0" smtClean="0">
                <a:latin typeface="Georgia" pitchFamily="18" charset="0"/>
              </a:rPr>
              <a:t>Значит, я важнее вас.</a:t>
            </a:r>
            <a:endParaRPr lang="ru-RU" i="1" dirty="0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928670"/>
            <a:ext cx="36433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Знаки </a:t>
            </a:r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препинания</a:t>
            </a:r>
          </a:p>
          <a:p>
            <a:r>
              <a:rPr lang="ru-RU" i="1" dirty="0" smtClean="0">
                <a:latin typeface="Georgia" pitchFamily="18" charset="0"/>
              </a:rPr>
              <a:t>Двоеточие, мигая,</a:t>
            </a:r>
          </a:p>
          <a:p>
            <a:r>
              <a:rPr lang="ru-RU" i="1" dirty="0" smtClean="0">
                <a:latin typeface="Georgia" pitchFamily="18" charset="0"/>
              </a:rPr>
              <a:t>Закричало: -Нет, постой!</a:t>
            </a:r>
          </a:p>
          <a:p>
            <a:r>
              <a:rPr lang="ru-RU" i="1" dirty="0" smtClean="0">
                <a:latin typeface="Georgia" pitchFamily="18" charset="0"/>
              </a:rPr>
              <a:t>Я важней, чем запятая</a:t>
            </a:r>
          </a:p>
          <a:p>
            <a:r>
              <a:rPr lang="ru-RU" i="1" dirty="0" smtClean="0">
                <a:latin typeface="Georgia" pitchFamily="18" charset="0"/>
              </a:rPr>
              <a:t>Или точка с запятой,-</a:t>
            </a:r>
          </a:p>
          <a:p>
            <a:endParaRPr lang="ru-RU" i="1" dirty="0" smtClean="0">
              <a:latin typeface="Georgia" pitchFamily="18" charset="0"/>
            </a:endParaRPr>
          </a:p>
          <a:p>
            <a:r>
              <a:rPr lang="ru-RU" i="1" dirty="0" smtClean="0">
                <a:latin typeface="Georgia" pitchFamily="18" charset="0"/>
              </a:rPr>
              <a:t>Потому что я в два раза</a:t>
            </a:r>
          </a:p>
          <a:p>
            <a:r>
              <a:rPr lang="ru-RU" i="1" dirty="0" smtClean="0">
                <a:latin typeface="Georgia" pitchFamily="18" charset="0"/>
              </a:rPr>
              <a:t>Больше точки одноглазой.</a:t>
            </a:r>
          </a:p>
          <a:p>
            <a:r>
              <a:rPr lang="ru-RU" i="1" dirty="0" smtClean="0">
                <a:latin typeface="Georgia" pitchFamily="18" charset="0"/>
              </a:rPr>
              <a:t>В оба глаза я гляжу.</a:t>
            </a:r>
          </a:p>
          <a:p>
            <a:r>
              <a:rPr lang="ru-RU" i="1" dirty="0" smtClean="0">
                <a:latin typeface="Georgia" pitchFamily="18" charset="0"/>
              </a:rPr>
              <a:t>За порядком я слежу.</a:t>
            </a:r>
          </a:p>
          <a:p>
            <a:endParaRPr lang="ru-RU" i="1" dirty="0" smtClean="0">
              <a:latin typeface="Georgia" pitchFamily="18" charset="0"/>
            </a:endParaRPr>
          </a:p>
          <a:p>
            <a:r>
              <a:rPr lang="ru-RU" i="1" dirty="0" smtClean="0">
                <a:latin typeface="Georgia" pitchFamily="18" charset="0"/>
              </a:rPr>
              <a:t>- Нет...- сказало многоточие,</a:t>
            </a:r>
          </a:p>
          <a:p>
            <a:r>
              <a:rPr lang="ru-RU" i="1" dirty="0" smtClean="0">
                <a:latin typeface="Georgia" pitchFamily="18" charset="0"/>
              </a:rPr>
              <a:t>Еле глазками ворочая,-</a:t>
            </a:r>
          </a:p>
          <a:p>
            <a:r>
              <a:rPr lang="ru-RU" i="1" dirty="0" smtClean="0">
                <a:latin typeface="Georgia" pitchFamily="18" charset="0"/>
              </a:rPr>
              <a:t>Если вам угодно знать,</a:t>
            </a:r>
          </a:p>
          <a:p>
            <a:r>
              <a:rPr lang="ru-RU" i="1" dirty="0" smtClean="0">
                <a:latin typeface="Georgia" pitchFamily="18" charset="0"/>
              </a:rPr>
              <a:t>Я важней, чем прочие.</a:t>
            </a:r>
          </a:p>
          <a:p>
            <a:r>
              <a:rPr lang="ru-RU" i="1" dirty="0" smtClean="0">
                <a:latin typeface="Georgia" pitchFamily="18" charset="0"/>
              </a:rPr>
              <a:t>Там, где нечего сказать,</a:t>
            </a:r>
          </a:p>
          <a:p>
            <a:r>
              <a:rPr lang="ru-RU" i="1" dirty="0" smtClean="0">
                <a:latin typeface="Georgia" pitchFamily="18" charset="0"/>
              </a:rPr>
              <a:t>Ставят </a:t>
            </a:r>
            <a:r>
              <a:rPr lang="ru-RU" i="1" dirty="0" smtClean="0">
                <a:latin typeface="Georgia" pitchFamily="18" charset="0"/>
              </a:rPr>
              <a:t>многоточие…</a:t>
            </a:r>
            <a:endParaRPr lang="ru-RU" i="1" dirty="0" smtClean="0">
              <a:latin typeface="Georgia" pitchFamily="18" charset="0"/>
            </a:endParaRPr>
          </a:p>
        </p:txBody>
      </p:sp>
      <p:pic>
        <p:nvPicPr>
          <p:cNvPr id="16" name="Picture 4" descr="http://uposter.ru/uploads/topics/preview/00/00/71/87/bf82afe2e0_750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6918">
            <a:off x="5572132" y="3786190"/>
            <a:ext cx="228601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229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6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142984"/>
            <a:ext cx="392909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Calibri" pitchFamily="34" charset="0"/>
              </a:rPr>
              <a:t>К знакам препинания надо относиться почтительно потому что,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Calibri" pitchFamily="34" charset="0"/>
              </a:rPr>
              <a:t>они расставляют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Calibri" pitchFamily="34" charset="0"/>
              </a:rPr>
              <a:t>акценты в тексте.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Calibri" pitchFamily="34" charset="0"/>
                <a:cs typeface="Calibri" pitchFamily="34" charset="0"/>
              </a:rPr>
              <a:t>Знаки препинания -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Calibri" pitchFamily="34" charset="0"/>
              </a:rPr>
              <a:t>это возможность понимать друг друга с помощью литературы, печатного слова. Наши устные и письменные фразы должны быть яркими и понятными.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Georgia" pitchFamily="18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Calibri" pitchFamily="34" charset="0"/>
                <a:cs typeface="Calibri" pitchFamily="34" charset="0"/>
              </a:rPr>
              <a:t>Очень важно писать и читать грамотно. </a:t>
            </a:r>
            <a:endParaRPr kumimoji="0" lang="ru-RU" sz="1600" b="0" i="1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2533" name="Picture 5" descr="http://pharmedu.ru/wp-content/uploads/2014/12/0_4a8af_6481f922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4071966" cy="39052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86314" y="4857760"/>
            <a:ext cx="39290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 smtClean="0">
                <a:solidFill>
                  <a:srgbClr val="FF0000"/>
                </a:solidFill>
                <a:latin typeface="Georgia" pitchFamily="18" charset="0"/>
              </a:rPr>
              <a:t>Помните, </a:t>
            </a:r>
          </a:p>
          <a:p>
            <a:pPr algn="ctr"/>
            <a:r>
              <a:rPr lang="ru-RU" sz="2000" i="1" u="sng" dirty="0" smtClean="0">
                <a:solidFill>
                  <a:srgbClr val="0000FF"/>
                </a:solidFill>
                <a:latin typeface="Georgia" pitchFamily="18" charset="0"/>
              </a:rPr>
              <a:t>что уважая пунктуацию, </a:t>
            </a:r>
          </a:p>
          <a:p>
            <a:pPr algn="ctr"/>
            <a:r>
              <a:rPr lang="ru-RU" sz="2000" i="1" u="sng" dirty="0" smtClean="0">
                <a:solidFill>
                  <a:srgbClr val="0000FF"/>
                </a:solidFill>
                <a:latin typeface="Georgia" pitchFamily="18" charset="0"/>
              </a:rPr>
              <a:t>мы всегда будем поняты правильно.</a:t>
            </a:r>
            <a:endParaRPr lang="ru-RU" sz="2000" i="1" u="sng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9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1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928670"/>
            <a:ext cx="3674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Georgia" pitchFamily="18" charset="0"/>
              </a:rPr>
              <a:t>Пунктуация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–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это раздел науки </a:t>
            </a:r>
          </a:p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 языке,</a:t>
            </a:r>
          </a:p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в котором изучается система знаков препинания и правила их постановки.</a:t>
            </a:r>
          </a:p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В письменном русском тексте </a:t>
            </a:r>
          </a:p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10 знаков препинания: 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973178"/>
            <a:ext cx="4071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CC"/>
              </a:buClr>
              <a:buFont typeface="Wingdings" pitchFamily="2" charset="2"/>
              <a:buChar char=""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точка</a:t>
            </a:r>
            <a:r>
              <a:rPr lang="ru-RU" sz="2800" i="1" dirty="0" smtClean="0">
                <a:solidFill>
                  <a:srgbClr val="FF0000"/>
                </a:solidFill>
                <a:latin typeface="Georgia" pitchFamily="18" charset="0"/>
              </a:rPr>
              <a:t> .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"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запятая  </a:t>
            </a:r>
            <a:r>
              <a:rPr lang="ru-RU" sz="2800" i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"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точка с запятой  </a:t>
            </a:r>
            <a:r>
              <a:rPr lang="ru-RU" sz="2800" i="1" dirty="0" smtClean="0">
                <a:solidFill>
                  <a:srgbClr val="FF0000"/>
                </a:solidFill>
                <a:latin typeface="Georgia" pitchFamily="18" charset="0"/>
              </a:rPr>
              <a:t>;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"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двоеточие  </a:t>
            </a:r>
            <a:r>
              <a:rPr lang="ru-RU" sz="2800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"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многоточие  </a:t>
            </a:r>
            <a:r>
              <a:rPr lang="ru-RU" sz="2800" i="1" dirty="0" smtClean="0">
                <a:solidFill>
                  <a:srgbClr val="FF0000"/>
                </a:solidFill>
                <a:latin typeface="Georgia" pitchFamily="18" charset="0"/>
              </a:rPr>
              <a:t>…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"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вопросительный знак </a:t>
            </a:r>
            <a:r>
              <a:rPr lang="ru-RU" sz="2800" i="1" dirty="0" smtClean="0">
                <a:solidFill>
                  <a:srgbClr val="FF0000"/>
                </a:solidFill>
                <a:latin typeface="Georgia" pitchFamily="18" charset="0"/>
              </a:rPr>
              <a:t>?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"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восклицательный знак </a:t>
            </a:r>
            <a:r>
              <a:rPr lang="ru-RU" sz="2800" i="1" dirty="0" smtClean="0">
                <a:solidFill>
                  <a:srgbClr val="FF0000"/>
                </a:solidFill>
                <a:latin typeface="Georgia" pitchFamily="18" charset="0"/>
              </a:rPr>
              <a:t>!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"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тире  </a:t>
            </a:r>
            <a:r>
              <a:rPr lang="ru-RU" sz="2800" i="1" dirty="0" smtClean="0">
                <a:solidFill>
                  <a:srgbClr val="FF0000"/>
                </a:solidFill>
                <a:latin typeface="Georgia" pitchFamily="18" charset="0"/>
              </a:rPr>
              <a:t>-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"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скобки  </a:t>
            </a:r>
            <a:r>
              <a:rPr lang="ru-RU" sz="2800" i="1" dirty="0" smtClean="0">
                <a:solidFill>
                  <a:srgbClr val="FF0000"/>
                </a:solidFill>
                <a:latin typeface="Georgia" pitchFamily="18" charset="0"/>
              </a:rPr>
              <a:t>(   )</a:t>
            </a:r>
          </a:p>
          <a:p>
            <a:pPr algn="ctr">
              <a:buClr>
                <a:srgbClr val="0000CC"/>
              </a:buClr>
              <a:buFont typeface="Wingdings" pitchFamily="2" charset="2"/>
              <a:buChar char=""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кавычки   </a:t>
            </a:r>
            <a:r>
              <a:rPr lang="ru-RU" sz="2800" i="1" dirty="0" smtClean="0">
                <a:solidFill>
                  <a:srgbClr val="FF0000"/>
                </a:solidFill>
                <a:latin typeface="Georgia" pitchFamily="18" charset="0"/>
              </a:rPr>
              <a:t>«   » </a:t>
            </a:r>
            <a:endParaRPr lang="ru-RU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6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6148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928670"/>
            <a:ext cx="3866296" cy="48320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До конца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XV века </a:t>
            </a:r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тексты на русском языке писались или без промежутков между словами,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 или делились на нерасчленённые отрезки. Примерно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 в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1480-е годы </a:t>
            </a:r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появилась точка, 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1520-е</a:t>
            </a:r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 — запятая</a:t>
            </a:r>
            <a:endParaRPr lang="ru-RU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928670"/>
            <a:ext cx="3960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Появившаяся позднее точка с запятой вначале употреблялась также в значении знака вопроса. 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Следующими знаками препинания стали вопросительный и восклицательный знаки.</a:t>
            </a:r>
            <a:endParaRPr lang="ru-RU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50" name="Picture 6" descr="http://podcastrevision.co.uk/imagewarehouse/PPals200/semicol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214950"/>
            <a:ext cx="1047744" cy="1285884"/>
          </a:xfrm>
          <a:prstGeom prst="rect">
            <a:avLst/>
          </a:prstGeom>
          <a:noFill/>
        </p:spPr>
      </p:pic>
      <p:pic>
        <p:nvPicPr>
          <p:cNvPr id="9" name="Picture 8" descr="http://www.playing-field.ru/img/2015/052112/480666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000636"/>
            <a:ext cx="1643074" cy="170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90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0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928670"/>
            <a:ext cx="3888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Точка помогает выде-лить на письме то,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что мысль закончена. Если в устной речи мы можем воспользоваться паузами разных длин и характера, то на пись-ме обязательно должны прибегнуть к точке. Она выражает интонацию законченного утвердительного высказывания.</a:t>
            </a:r>
            <a:endParaRPr lang="ru-RU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2066" y="857232"/>
            <a:ext cx="34976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У </a:t>
            </a:r>
            <a:r>
              <a:rPr lang="ru-RU" sz="2000" i="1" dirty="0" smtClean="0">
                <a:solidFill>
                  <a:srgbClr val="0000FF"/>
                </a:solidFill>
                <a:latin typeface="Georgia" pitchFamily="18" charset="0"/>
              </a:rPr>
              <a:t>неё </a:t>
            </a:r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особый пост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В самой малой строчке.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Если точка </a:t>
            </a:r>
            <a:r>
              <a:rPr lang="ru-RU" sz="2000" i="1" dirty="0" smtClean="0">
                <a:solidFill>
                  <a:srgbClr val="0000FF"/>
                </a:solidFill>
                <a:latin typeface="Georgia" pitchFamily="18" charset="0"/>
              </a:rPr>
              <a:t>- вывод </a:t>
            </a:r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прост: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Это значит точка.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Фразу следует кончать,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Если точка рядом.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Точку надо уважать.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Точку слышать надо.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И хотя она твердыня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В книге и в тетради,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Без особого труда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Можно с ней поладить,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Если только мысли нить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От воды избавить,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Если точку не забыть</a:t>
            </a:r>
          </a:p>
          <a:p>
            <a:pPr algn="ctr"/>
            <a:r>
              <a:rPr lang="ru-RU" sz="2000" i="1" dirty="0">
                <a:solidFill>
                  <a:srgbClr val="0000FF"/>
                </a:solidFill>
                <a:latin typeface="Georgia" pitchFamily="18" charset="0"/>
              </a:rPr>
              <a:t>Вовремя исправить.</a:t>
            </a:r>
          </a:p>
        </p:txBody>
      </p:sp>
      <p:pic>
        <p:nvPicPr>
          <p:cNvPr id="5132" name="Picture 12" descr="http://worldartsme.com/images/period-clipart-1.jpg"/>
          <p:cNvPicPr>
            <a:picLocks noChangeAspect="1" noChangeArrowheads="1"/>
          </p:cNvPicPr>
          <p:nvPr/>
        </p:nvPicPr>
        <p:blipFill>
          <a:blip r:embed="rId3"/>
          <a:srcRect b="6159"/>
          <a:stretch>
            <a:fillRect/>
          </a:stretch>
        </p:blipFill>
        <p:spPr bwMode="auto">
          <a:xfrm>
            <a:off x="3786182" y="5072074"/>
            <a:ext cx="1508442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87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7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1000108"/>
            <a:ext cx="4087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Наиболее распространённым знаком препинания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в русском языке считается запятая. </a:t>
            </a:r>
            <a:endParaRPr lang="ru-RU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7936" y="908720"/>
            <a:ext cx="41681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В русском языке запятая 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Georgia" pitchFamily="18" charset="0"/>
              </a:rPr>
              <a:t>и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спользуется:</a:t>
            </a:r>
          </a:p>
          <a:p>
            <a:pPr algn="ctr"/>
            <a:endParaRPr lang="ru-RU" sz="24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i="1" u="sng" dirty="0">
                <a:solidFill>
                  <a:srgbClr val="C00000"/>
                </a:solidFill>
                <a:latin typeface="Georgia" pitchFamily="18" charset="0"/>
              </a:rPr>
              <a:t>д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ля разделения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(между частями сложного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предложения, при одно-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родных членах)</a:t>
            </a:r>
          </a:p>
          <a:p>
            <a:pPr algn="ctr"/>
            <a:endParaRPr lang="ru-RU" sz="24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i="1" u="sng" dirty="0">
                <a:solidFill>
                  <a:srgbClr val="C00000"/>
                </a:solidFill>
                <a:latin typeface="Georgia" pitchFamily="18" charset="0"/>
              </a:rPr>
              <a:t>д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ля выделения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(обращения</a:t>
            </a:r>
            <a:r>
              <a:rPr lang="ru-RU" sz="2400" i="1" dirty="0">
                <a:latin typeface="Georgia" pitchFamily="18" charset="0"/>
              </a:rPr>
              <a:t>)</a:t>
            </a:r>
          </a:p>
        </p:txBody>
      </p:sp>
      <p:pic>
        <p:nvPicPr>
          <p:cNvPr id="4098" name="Picture 2" descr="http://cliparts.co/cliparts/8iG/6nX/8iG6nXABT.gif"/>
          <p:cNvPicPr>
            <a:picLocks noChangeAspect="1" noChangeArrowheads="1"/>
          </p:cNvPicPr>
          <p:nvPr/>
        </p:nvPicPr>
        <p:blipFill>
          <a:blip r:embed="rId3"/>
          <a:srcRect b="5659"/>
          <a:stretch>
            <a:fillRect/>
          </a:stretch>
        </p:blipFill>
        <p:spPr bwMode="auto">
          <a:xfrm>
            <a:off x="928662" y="3500438"/>
            <a:ext cx="2762495" cy="2857520"/>
          </a:xfrm>
          <a:prstGeom prst="rect">
            <a:avLst/>
          </a:prstGeom>
          <a:noFill/>
        </p:spPr>
      </p:pic>
      <p:pic>
        <p:nvPicPr>
          <p:cNvPr id="4100" name="Picture 4" descr="http://en-transl.ru/wp-content/uploads/2014/05/Comm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714884"/>
            <a:ext cx="1905000" cy="1762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37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6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857232"/>
            <a:ext cx="40318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О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т одной запятой может зависеть жизнь человека! 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Т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рагически закончил своё правление английский король Эдуард II. Он пал жертвой заговора, во главе которого стояла его жена – Изабелла. Король был взят в плен.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Его заключили в замок, где он долго ожидал решения своей судьбы. 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Е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го участь решило коварное письмо без запятой. Тюремщики получили записку: </a:t>
            </a:r>
            <a:r>
              <a:rPr lang="ru-RU" i="1" u="sng" dirty="0" smtClean="0">
                <a:solidFill>
                  <a:srgbClr val="C00000"/>
                </a:solidFill>
                <a:latin typeface="Georgia" pitchFamily="18" charset="0"/>
              </a:rPr>
              <a:t>«Эдуарда II убить не смейте помиловать»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. Всё зависело от того, как тюремщики прочтут это письмо. Они хорошо знали волю королевы и прочли письмо так, как ей хотелось: король был убит. </a:t>
            </a:r>
            <a:endParaRPr lang="ru-RU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928670"/>
            <a:ext cx="3532952" cy="48344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58303" y="5913943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Georgia" pitchFamily="18" charset="0"/>
              </a:rPr>
              <a:t>Эдуард </a:t>
            </a:r>
            <a:r>
              <a:rPr lang="en-US" sz="2400" b="1" i="1" dirty="0">
                <a:solidFill>
                  <a:srgbClr val="FF0000"/>
                </a:solidFill>
                <a:latin typeface="Georgia" pitchFamily="18" charset="0"/>
              </a:rPr>
              <a:t>II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6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6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001261"/>
            <a:ext cx="38901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В конце вопросительного предложения ставится 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вопросительный знак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928670"/>
            <a:ext cx="37862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Разные вопросы 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задаю я всем: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Как? Откуда? Сколько? Почему? Зачем? 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Где? Куда? Какая? Отчего? О ком? 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Кто? Кому? 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Который? Чья? Какие? В чём? 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Вот какой я мастак – 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Вопросительный знак.</a:t>
            </a:r>
            <a:endParaRPr lang="ru-RU" sz="2400" i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4" name="Picture 2" descr="http://images.easyfreeclipart.com/75/student-speech-clipart-clip-art-7509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4418" y="5000636"/>
            <a:ext cx="1177816" cy="1643074"/>
          </a:xfrm>
          <a:prstGeom prst="rect">
            <a:avLst/>
          </a:prstGeom>
          <a:noFill/>
        </p:spPr>
      </p:pic>
      <p:pic>
        <p:nvPicPr>
          <p:cNvPr id="2054" name="Picture 6" descr="http://microbik.ru/dosta/%D0%9F%D0%BE%D1%87%D0%B5%D0%BC%D1%83+%D0%B7%D0%B0%D1%87%D0%B0%D1%81%D1%82%D1%83%D1%8E+%D0%BE%D0%B6%D0%B8%D0%B4%D0%B0%D0%BD%D0%B8%D1%8F+%D1%80%D0%B5%D0%B1%D1%91%D0%BD%D0%BA%D0%B0%2C+%D1%81%D0%B2%D1%8F%D0%B7%D0%B0%D0%BD%D0%BD%D1%8B%D0%B5+%D1%81%D0%BE+%D1%88%D0%BA%D0%BE%D0%BB%D0%BE%D0%B9%2C+%D0%BD%D0%B5+%D0%BE%D0%BF%D1%80%D0%B0%D0%B2%D0%B4%D1%8B%D0%B2%D0%B0%D1%8E%D1%82%D1%81%D1%8F%3Fa/8478_html_7fa70a3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60841">
            <a:off x="1217478" y="3096224"/>
            <a:ext cx="2850408" cy="3594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89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6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1445690">
            <a:off x="500034" y="714356"/>
            <a:ext cx="36724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Восклицательный знак на письме ставится обычно тогда, когда мы что-то произносим:</a:t>
            </a:r>
          </a:p>
          <a:p>
            <a:pPr marL="269875">
              <a:buClr>
                <a:srgbClr val="0000FF"/>
              </a:buClr>
              <a:buFont typeface="Wingdings" pitchFamily="2" charset="2"/>
              <a:buChar char="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громко,</a:t>
            </a:r>
          </a:p>
          <a:p>
            <a:pPr marL="269875">
              <a:buClr>
                <a:srgbClr val="0000FF"/>
              </a:buClr>
              <a:buFont typeface="Wingdings" pitchFamily="2" charset="2"/>
              <a:buChar char="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с волнением,</a:t>
            </a:r>
          </a:p>
          <a:p>
            <a:pPr marL="269875">
              <a:buClr>
                <a:srgbClr val="0000FF"/>
              </a:buClr>
              <a:buFont typeface="Wingdings" pitchFamily="2" charset="2"/>
              <a:buChar char="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выражаем</a:t>
            </a:r>
          </a:p>
          <a:p>
            <a:pPr marL="269875">
              <a:buClr>
                <a:srgbClr val="0000FF"/>
              </a:buClr>
              <a:buFont typeface="Wingdings" pitchFamily="2" charset="2"/>
              <a:buChar char="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удивление,</a:t>
            </a:r>
          </a:p>
          <a:p>
            <a:pPr marL="269875">
              <a:buClr>
                <a:srgbClr val="0000FF"/>
              </a:buClr>
              <a:buFont typeface="Wingdings" pitchFamily="2" charset="2"/>
              <a:buChar char="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восхищение, </a:t>
            </a:r>
          </a:p>
          <a:p>
            <a:pPr marL="269875">
              <a:buClr>
                <a:srgbClr val="0000FF"/>
              </a:buClr>
              <a:buFont typeface="Wingdings" pitchFamily="2" charset="2"/>
              <a:buChar char="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удовольствие,</a:t>
            </a:r>
          </a:p>
          <a:p>
            <a:pPr marL="269875">
              <a:buClr>
                <a:srgbClr val="0000FF"/>
              </a:buClr>
              <a:buFont typeface="Wingdings" pitchFamily="2" charset="2"/>
              <a:buChar char="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гнев, </a:t>
            </a:r>
          </a:p>
          <a:p>
            <a:pPr marL="269875">
              <a:buClr>
                <a:srgbClr val="0000FF"/>
              </a:buClr>
              <a:buFont typeface="Wingdings" pitchFamily="2" charset="2"/>
              <a:buChar char="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возмущение,</a:t>
            </a:r>
          </a:p>
          <a:p>
            <a:pPr marL="269875">
              <a:buClr>
                <a:srgbClr val="0000FF"/>
              </a:buClr>
              <a:buFont typeface="Wingdings" pitchFamily="2" charset="2"/>
              <a:buChar char="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презрение, </a:t>
            </a:r>
          </a:p>
          <a:p>
            <a:pPr marL="269875">
              <a:buClr>
                <a:srgbClr val="0000FF"/>
              </a:buClr>
              <a:buFont typeface="Wingdings" pitchFamily="2" charset="2"/>
              <a:buChar char="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радость, </a:t>
            </a:r>
          </a:p>
          <a:p>
            <a:pPr marL="269875">
              <a:buClr>
                <a:srgbClr val="0000FF"/>
              </a:buClr>
              <a:buFont typeface="Wingdings" pitchFamily="2" charset="2"/>
              <a:buChar char="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гордость </a:t>
            </a:r>
            <a:endParaRPr lang="ru-RU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http://a1031.phobos.apple.com/us/r1000/065/Purple2/v4/c6/ce/4f/c6ce4f6f-947c-958e-b02c-3186878788d1/mzl.xmisxzyy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071678"/>
            <a:ext cx="3214710" cy="453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928670"/>
            <a:ext cx="38576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Друзья! В произведениях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Стою я для того,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Чтоб выразить волнение,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Тревогу, восхищение,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Победу, торжество!</a:t>
            </a:r>
          </a:p>
          <a:p>
            <a:pPr algn="ctr"/>
            <a:endParaRPr lang="ru-RU" sz="2400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Не зря я от рождения – 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Противник тишины!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Где я, те предложения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С особым выражением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Georgia" pitchFamily="18" charset="0"/>
              </a:rPr>
              <a:t>Произнести должны.</a:t>
            </a:r>
            <a:endParaRPr lang="ru-RU" sz="2400" i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9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6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6314" y="857232"/>
            <a:ext cx="43576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Явились запятые,</a:t>
            </a:r>
          </a:p>
          <a:p>
            <a:r>
              <a:rPr lang="ru-RU" i="1" dirty="0" smtClean="0">
                <a:latin typeface="Georgia" pitchFamily="18" charset="0"/>
              </a:rPr>
              <a:t>Девицы завитые.</a:t>
            </a:r>
          </a:p>
          <a:p>
            <a:r>
              <a:rPr lang="ru-RU" i="1" dirty="0" smtClean="0">
                <a:latin typeface="Georgia" pitchFamily="18" charset="0"/>
              </a:rPr>
              <a:t>Живут они в диктовке</a:t>
            </a:r>
          </a:p>
          <a:p>
            <a:r>
              <a:rPr lang="ru-RU" i="1" dirty="0" smtClean="0">
                <a:latin typeface="Georgia" pitchFamily="18" charset="0"/>
              </a:rPr>
              <a:t>На каждой остановке.</a:t>
            </a:r>
          </a:p>
          <a:p>
            <a:endParaRPr lang="ru-RU" i="1" dirty="0" smtClean="0">
              <a:latin typeface="Georgia" pitchFamily="18" charset="0"/>
            </a:endParaRPr>
          </a:p>
          <a:p>
            <a:r>
              <a:rPr lang="ru-RU" i="1" dirty="0" smtClean="0">
                <a:latin typeface="Georgia" pitchFamily="18" charset="0"/>
              </a:rPr>
              <a:t>Прискакало двоеточие,</a:t>
            </a:r>
          </a:p>
          <a:p>
            <a:r>
              <a:rPr lang="ru-RU" i="1" dirty="0" smtClean="0">
                <a:latin typeface="Georgia" pitchFamily="18" charset="0"/>
              </a:rPr>
              <a:t>Прикатило многоточие.</a:t>
            </a:r>
          </a:p>
          <a:p>
            <a:r>
              <a:rPr lang="ru-RU" i="1" dirty="0" smtClean="0">
                <a:latin typeface="Georgia" pitchFamily="18" charset="0"/>
              </a:rPr>
              <a:t>И прочие, и прочие, и прочие...</a:t>
            </a:r>
          </a:p>
          <a:p>
            <a:r>
              <a:rPr lang="ru-RU" i="1" dirty="0" smtClean="0">
                <a:latin typeface="Georgia" pitchFamily="18" charset="0"/>
              </a:rPr>
              <a:t>Заявили запятые:</a:t>
            </a:r>
          </a:p>
          <a:p>
            <a:r>
              <a:rPr lang="ru-RU" i="1" dirty="0" smtClean="0">
                <a:latin typeface="Georgia" pitchFamily="18" charset="0"/>
              </a:rPr>
              <a:t>- Мы - особы занятые.</a:t>
            </a:r>
          </a:p>
          <a:p>
            <a:r>
              <a:rPr lang="ru-RU" i="1" dirty="0" smtClean="0">
                <a:latin typeface="Georgia" pitchFamily="18" charset="0"/>
              </a:rPr>
              <a:t>Не обходится без нас</a:t>
            </a:r>
          </a:p>
          <a:p>
            <a:r>
              <a:rPr lang="ru-RU" i="1" dirty="0" smtClean="0">
                <a:latin typeface="Georgia" pitchFamily="18" charset="0"/>
              </a:rPr>
              <a:t>Ни диктовка, ни рассказ.</a:t>
            </a:r>
            <a:br>
              <a:rPr lang="ru-RU" i="1" dirty="0" smtClean="0">
                <a:latin typeface="Georgia" pitchFamily="18" charset="0"/>
              </a:rPr>
            </a:br>
            <a:endParaRPr lang="ru-RU" i="1" dirty="0" smtClean="0">
              <a:latin typeface="Georgia" pitchFamily="18" charset="0"/>
            </a:endParaRPr>
          </a:p>
          <a:p>
            <a:r>
              <a:rPr lang="ru-RU" i="1" dirty="0" smtClean="0">
                <a:latin typeface="Georgia" pitchFamily="18" charset="0"/>
              </a:rPr>
              <a:t>- Если нет над нами точки,</a:t>
            </a:r>
          </a:p>
          <a:p>
            <a:r>
              <a:rPr lang="ru-RU" i="1" dirty="0" smtClean="0">
                <a:latin typeface="Georgia" pitchFamily="18" charset="0"/>
              </a:rPr>
              <a:t>Запятая - знак пустой! -</a:t>
            </a:r>
          </a:p>
          <a:p>
            <a:r>
              <a:rPr lang="ru-RU" i="1" dirty="0" smtClean="0">
                <a:latin typeface="Georgia" pitchFamily="18" charset="0"/>
              </a:rPr>
              <a:t>Отозвалась с той же строчки</a:t>
            </a:r>
          </a:p>
          <a:p>
            <a:r>
              <a:rPr lang="ru-RU" i="1" dirty="0" smtClean="0">
                <a:latin typeface="Georgia" pitchFamily="18" charset="0"/>
              </a:rPr>
              <a:t>Тётя точка с запятой.</a:t>
            </a:r>
            <a:endParaRPr lang="ru-RU" i="1" dirty="0" smtClean="0">
              <a:latin typeface="Georgia" pitchFamily="18" charset="0"/>
            </a:endParaRPr>
          </a:p>
          <a:p>
            <a:endParaRPr lang="ru-RU" i="1" dirty="0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928670"/>
            <a:ext cx="38576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Знаки препинания</a:t>
            </a:r>
          </a:p>
          <a:p>
            <a:r>
              <a:rPr lang="ru-RU" i="1" dirty="0" smtClean="0">
                <a:latin typeface="Georgia" pitchFamily="18" charset="0"/>
              </a:rPr>
              <a:t>У последней</a:t>
            </a:r>
          </a:p>
          <a:p>
            <a:r>
              <a:rPr lang="ru-RU" i="1" dirty="0" smtClean="0">
                <a:latin typeface="Georgia" pitchFamily="18" charset="0"/>
              </a:rPr>
              <a:t>Точки</a:t>
            </a:r>
          </a:p>
          <a:p>
            <a:r>
              <a:rPr lang="ru-RU" i="1" dirty="0" smtClean="0">
                <a:latin typeface="Georgia" pitchFamily="18" charset="0"/>
              </a:rPr>
              <a:t>На последней</a:t>
            </a:r>
          </a:p>
          <a:p>
            <a:r>
              <a:rPr lang="ru-RU" i="1" dirty="0" smtClean="0">
                <a:latin typeface="Georgia" pitchFamily="18" charset="0"/>
              </a:rPr>
              <a:t>Строчке</a:t>
            </a:r>
          </a:p>
          <a:p>
            <a:r>
              <a:rPr lang="ru-RU" i="1" dirty="0" smtClean="0">
                <a:latin typeface="Georgia" pitchFamily="18" charset="0"/>
              </a:rPr>
              <a:t>Собралась компания</a:t>
            </a:r>
          </a:p>
          <a:p>
            <a:r>
              <a:rPr lang="ru-RU" i="1" dirty="0" smtClean="0">
                <a:latin typeface="Georgia" pitchFamily="18" charset="0"/>
              </a:rPr>
              <a:t>Знаков препинания.</a:t>
            </a:r>
            <a:br>
              <a:rPr lang="ru-RU" i="1" dirty="0" smtClean="0">
                <a:latin typeface="Georgia" pitchFamily="18" charset="0"/>
              </a:rPr>
            </a:br>
            <a:endParaRPr lang="ru-RU" i="1" dirty="0" smtClean="0">
              <a:latin typeface="Georgia" pitchFamily="18" charset="0"/>
            </a:endParaRPr>
          </a:p>
          <a:p>
            <a:r>
              <a:rPr lang="ru-RU" i="1" dirty="0" smtClean="0">
                <a:latin typeface="Georgia" pitchFamily="18" charset="0"/>
              </a:rPr>
              <a:t>Прибежал Чудак -</a:t>
            </a:r>
          </a:p>
          <a:p>
            <a:r>
              <a:rPr lang="ru-RU" i="1" dirty="0" smtClean="0">
                <a:latin typeface="Georgia" pitchFamily="18" charset="0"/>
              </a:rPr>
              <a:t>Восклицательный знак.</a:t>
            </a:r>
          </a:p>
          <a:p>
            <a:r>
              <a:rPr lang="ru-RU" i="1" dirty="0" smtClean="0">
                <a:latin typeface="Georgia" pitchFamily="18" charset="0"/>
              </a:rPr>
              <a:t>Никогда он не молчит,</a:t>
            </a:r>
          </a:p>
          <a:p>
            <a:r>
              <a:rPr lang="ru-RU" i="1" dirty="0" smtClean="0">
                <a:latin typeface="Georgia" pitchFamily="18" charset="0"/>
              </a:rPr>
              <a:t>Оглушительно кричит:</a:t>
            </a:r>
          </a:p>
          <a:p>
            <a:r>
              <a:rPr lang="ru-RU" i="1" dirty="0" smtClean="0">
                <a:latin typeface="Georgia" pitchFamily="18" charset="0"/>
              </a:rPr>
              <a:t>- Ура! Долой! Караул! Разбой!</a:t>
            </a:r>
            <a:br>
              <a:rPr lang="ru-RU" i="1" dirty="0" smtClean="0">
                <a:latin typeface="Georgia" pitchFamily="18" charset="0"/>
              </a:rPr>
            </a:br>
            <a:endParaRPr lang="ru-RU" i="1" dirty="0" smtClean="0">
              <a:latin typeface="Georgia" pitchFamily="18" charset="0"/>
            </a:endParaRPr>
          </a:p>
          <a:p>
            <a:r>
              <a:rPr lang="ru-RU" i="1" dirty="0" smtClean="0">
                <a:latin typeface="Georgia" pitchFamily="18" charset="0"/>
              </a:rPr>
              <a:t>Притащился кривоносый</a:t>
            </a:r>
          </a:p>
          <a:p>
            <a:r>
              <a:rPr lang="ru-RU" i="1" dirty="0" smtClean="0">
                <a:latin typeface="Georgia" pitchFamily="18" charset="0"/>
              </a:rPr>
              <a:t>Вопросительный знак.</a:t>
            </a:r>
          </a:p>
          <a:p>
            <a:r>
              <a:rPr lang="ru-RU" i="1" dirty="0" smtClean="0">
                <a:latin typeface="Georgia" pitchFamily="18" charset="0"/>
              </a:rPr>
              <a:t>Задаёт он всем вопросы: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Georgia" pitchFamily="18" charset="0"/>
              </a:rPr>
              <a:t>Кто? Кого? Откуда? Как?</a:t>
            </a:r>
            <a:endParaRPr lang="ru-RU" i="1" dirty="0" smtClean="0">
              <a:latin typeface="Georgia" pitchFamily="18" charset="0"/>
            </a:endParaRPr>
          </a:p>
        </p:txBody>
      </p:sp>
      <p:pic>
        <p:nvPicPr>
          <p:cNvPr id="13" name="Picture 2" descr="http://johnlbradfield.com/wp-content/uploads/2011/01/punctu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149">
            <a:off x="6883266" y="5610893"/>
            <a:ext cx="1458394" cy="972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29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742</Words>
  <Application>Microsoft Office PowerPoint</Application>
  <PresentationFormat>Экран (4:3)</PresentationFormat>
  <Paragraphs>165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43</cp:revision>
  <dcterms:created xsi:type="dcterms:W3CDTF">2014-09-28T15:57:49Z</dcterms:created>
  <dcterms:modified xsi:type="dcterms:W3CDTF">2018-09-30T12:40:02Z</dcterms:modified>
</cp:coreProperties>
</file>