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7" r:id="rId2"/>
    <p:sldId id="292" r:id="rId3"/>
    <p:sldId id="272" r:id="rId4"/>
    <p:sldId id="308" r:id="rId5"/>
    <p:sldId id="309" r:id="rId6"/>
    <p:sldId id="273" r:id="rId7"/>
    <p:sldId id="310" r:id="rId8"/>
    <p:sldId id="274" r:id="rId9"/>
    <p:sldId id="300" r:id="rId10"/>
    <p:sldId id="311" r:id="rId11"/>
    <p:sldId id="312" r:id="rId12"/>
    <p:sldId id="313" r:id="rId13"/>
    <p:sldId id="314" r:id="rId14"/>
    <p:sldId id="315" r:id="rId15"/>
    <p:sldId id="31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4A3B1B6-C3C4-47AC-B428-31E8C922A7A7}">
          <p14:sldIdLst>
            <p14:sldId id="317"/>
            <p14:sldId id="292"/>
            <p14:sldId id="272"/>
            <p14:sldId id="308"/>
            <p14:sldId id="309"/>
            <p14:sldId id="273"/>
            <p14:sldId id="310"/>
            <p14:sldId id="274"/>
            <p14:sldId id="300"/>
            <p14:sldId id="311"/>
            <p14:sldId id="312"/>
            <p14:sldId id="313"/>
            <p14:sldId id="314"/>
            <p14:sldId id="315"/>
            <p14:sldId id="316"/>
          </p14:sldIdLst>
        </p14:section>
      </p14:sectionLst>
    </p:ex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orient="horz" pos="424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ya" initials="O" lastIdx="1" clrIdx="0">
    <p:extLst>
      <p:ext uri="{19B8F6BF-5375-455C-9EA6-DF929625EA0E}">
        <p15:presenceInfo xmlns:p15="http://schemas.microsoft.com/office/powerpoint/2012/main" userId="Oly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BF1"/>
    <a:srgbClr val="00AFEE"/>
    <a:srgbClr val="0FB12E"/>
    <a:srgbClr val="A3A7AB"/>
    <a:srgbClr val="F3F5F6"/>
    <a:srgbClr val="070707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2031" autoAdjust="0"/>
  </p:normalViewPr>
  <p:slideViewPr>
    <p:cSldViewPr>
      <p:cViewPr varScale="1">
        <p:scale>
          <a:sx n="91" d="100"/>
          <a:sy n="91" d="100"/>
        </p:scale>
        <p:origin x="966" y="90"/>
      </p:cViewPr>
      <p:guideLst>
        <p:guide pos="5760"/>
        <p:guide orient="horz" pos="4247"/>
      </p:guideLst>
    </p:cSldViewPr>
  </p:slideViewPr>
  <p:outlineViewPr>
    <p:cViewPr>
      <p:scale>
        <a:sx n="33" d="100"/>
        <a:sy n="33" d="100"/>
      </p:scale>
      <p:origin x="0" y="-38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9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49745-D3EE-4113-9FE1-7F71454C5E12}" type="datetimeFigureOut">
              <a:rPr lang="ru-RU" smtClean="0"/>
              <a:pPr/>
              <a:t>14.08.2021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1D00C-0639-4E6F-A13E-CB194E0889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438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3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ic.academic.ru/dic.nsf/ogegova/277662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BBD877-FC19-4E34-A72C-096C32C07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Презентация к уроку «Анализ стихотворения К. Бальмонта «Снежинка»»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B2D03A-7635-4A89-86A8-F58ED8060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2996952"/>
            <a:ext cx="6264696" cy="175679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учителя МБОУ «Гимназия №1 имени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Н.И.Борцова»г.Лебедяни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Липецкой области Сосовой В.А. </a:t>
            </a:r>
          </a:p>
        </p:txBody>
      </p:sp>
    </p:spTree>
    <p:extLst>
      <p:ext uri="{BB962C8B-B14F-4D97-AF65-F5344CB8AC3E}">
        <p14:creationId xmlns:p14="http://schemas.microsoft.com/office/powerpoint/2010/main" val="4259571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6858048" cy="71438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Изобразительно-выразительные средства</a:t>
            </a: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714348" y="2357430"/>
            <a:ext cx="8072494" cy="1208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Олицетворение  – 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изображение неживых предметов в виде живых</a:t>
            </a:r>
            <a:r>
              <a:rPr kumimoji="0" lang="ru-RU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существ.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54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Основная  идея стихотворения: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2143116"/>
            <a:ext cx="7901014" cy="15716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 </a:t>
            </a:r>
            <a:r>
              <a:rPr lang="ru-RU" sz="2800" dirty="0">
                <a:solidFill>
                  <a:srgbClr val="002060"/>
                </a:solidFill>
              </a:rPr>
              <a:t>Путь снежинки – это путь человека, который, преодолев  все  трудности, остался  чист  душой. </a:t>
            </a:r>
          </a:p>
        </p:txBody>
      </p:sp>
      <p:pic>
        <p:nvPicPr>
          <p:cNvPr id="4098" name="Picture 2" descr="C:\Users\Mikhail\Desktop\dT9yerGT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357562"/>
            <a:ext cx="3619525" cy="2714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21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Снежинка в литературе: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2000240"/>
            <a:ext cx="7901014" cy="157163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4400" dirty="0"/>
              <a:t>   </a:t>
            </a:r>
            <a:r>
              <a:rPr lang="ru-RU" sz="4400" b="1" i="1" dirty="0">
                <a:solidFill>
                  <a:srgbClr val="002060"/>
                </a:solidFill>
              </a:rPr>
              <a:t>Снежинка – символ чистоты, непорочности, правды.</a:t>
            </a:r>
          </a:p>
        </p:txBody>
      </p:sp>
      <p:pic>
        <p:nvPicPr>
          <p:cNvPr id="5122" name="Picture 2" descr="C:\Users\Mikhail\Desktop\alex-volkov-snowflake-growth-shot-05-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3999" y="3286124"/>
            <a:ext cx="6350001" cy="3571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21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Синквейн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0364" y="1571612"/>
            <a:ext cx="3500462" cy="9286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/>
              <a:t>   </a:t>
            </a:r>
            <a:r>
              <a:rPr lang="ru-RU" sz="4400" b="1" i="1" dirty="0">
                <a:solidFill>
                  <a:srgbClr val="002060"/>
                </a:solidFill>
              </a:rPr>
              <a:t>снежинка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857488" y="2643182"/>
            <a:ext cx="3500462" cy="928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чистая,</a:t>
            </a:r>
            <a:r>
              <a:rPr kumimoji="0" lang="ru-RU" sz="44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смелая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428728" y="3500438"/>
            <a:ext cx="6715172" cy="928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скользит,</a:t>
            </a:r>
            <a:r>
              <a:rPr kumimoji="0" lang="ru-RU" sz="44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дрожит, взлетает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500166" y="4500570"/>
            <a:ext cx="6715172" cy="928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Снежинка – символ чистоты.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143240" y="5286388"/>
            <a:ext cx="3071834" cy="928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кристалл</a:t>
            </a:r>
          </a:p>
        </p:txBody>
      </p:sp>
    </p:spTree>
    <p:extLst>
      <p:ext uri="{BB962C8B-B14F-4D97-AF65-F5344CB8AC3E}">
        <p14:creationId xmlns:p14="http://schemas.microsoft.com/office/powerpoint/2010/main" val="28021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«Свободный микрофон»</a:t>
            </a:r>
          </a:p>
        </p:txBody>
      </p:sp>
      <p:pic>
        <p:nvPicPr>
          <p:cNvPr id="6147" name="Picture 3" descr="C:\Users\Mikhail\Desktop\Micropho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857364"/>
            <a:ext cx="3064205" cy="3357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21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Спасибо.</a:t>
            </a:r>
          </a:p>
        </p:txBody>
      </p:sp>
    </p:spTree>
    <p:extLst>
      <p:ext uri="{BB962C8B-B14F-4D97-AF65-F5344CB8AC3E}">
        <p14:creationId xmlns:p14="http://schemas.microsoft.com/office/powerpoint/2010/main" val="28021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L:\новое снежинка\1322391831_djci2b7rsaq6jxp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1500174"/>
            <a:ext cx="7772400" cy="1470025"/>
          </a:xfrm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  <a:latin typeface="Franklin Gothic Heavy" pitchFamily="34" charset="0"/>
              </a:rPr>
              <a:t>Стихотворение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85852" y="3143248"/>
            <a:ext cx="6400800" cy="3143272"/>
          </a:xfrm>
        </p:spPr>
        <p:txBody>
          <a:bodyPr>
            <a:normAutofit fontScale="92500" lnSpcReduction="10000"/>
          </a:bodyPr>
          <a:lstStyle/>
          <a:p>
            <a:br>
              <a:rPr lang="ru-RU" sz="3600" b="1" i="1" dirty="0">
                <a:solidFill>
                  <a:srgbClr val="002060"/>
                </a:solidFill>
                <a:latin typeface="Franklin Gothic Heavy" pitchFamily="34" charset="0"/>
              </a:rPr>
            </a:br>
            <a:r>
              <a:rPr lang="ru-RU" sz="3600" b="1" i="1" dirty="0">
                <a:solidFill>
                  <a:srgbClr val="002060"/>
                </a:solidFill>
                <a:latin typeface="Franklin Gothic Heavy" pitchFamily="34" charset="0"/>
              </a:rPr>
              <a:t> Константина Дмитриевича Бальмонта</a:t>
            </a:r>
          </a:p>
          <a:p>
            <a:endParaRPr lang="ru-RU" sz="3600" b="1" i="1" dirty="0">
              <a:solidFill>
                <a:srgbClr val="002060"/>
              </a:solidFill>
              <a:latin typeface="Franklin Gothic Heavy" pitchFamily="34" charset="0"/>
            </a:endParaRPr>
          </a:p>
          <a:p>
            <a:r>
              <a:rPr lang="ru-RU" sz="3600" b="1" i="1" dirty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ru-RU" sz="6000" b="1" i="1" dirty="0">
                <a:solidFill>
                  <a:srgbClr val="002060"/>
                </a:solidFill>
                <a:latin typeface="Franklin Gothic Heavy" pitchFamily="34" charset="0"/>
              </a:rPr>
              <a:t>«Снежинка»</a:t>
            </a:r>
            <a:endParaRPr lang="ru-RU" sz="6000" dirty="0">
              <a:solidFill>
                <a:srgbClr val="002060"/>
              </a:solidFill>
              <a:latin typeface="Franklin Gothic Heav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97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8794" y="1714488"/>
            <a:ext cx="6143668" cy="30718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Что за звездочка такая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На пальто и на платке —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Вся сквозная, вырезная,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А возьмешь — вода в руке?</a:t>
            </a:r>
          </a:p>
          <a:p>
            <a:pPr algn="r">
              <a:buNone/>
            </a:pPr>
            <a:r>
              <a:rPr lang="ru-RU" sz="2400" dirty="0">
                <a:solidFill>
                  <a:srgbClr val="002060"/>
                </a:solidFill>
              </a:rPr>
              <a:t>(Снежинка)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1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L:\новое снежинка\1322391831_djci2b7rsaq6jxp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ikhail\Desktop\467570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8941957" cy="3643338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1857364"/>
            <a:ext cx="7929618" cy="4357718"/>
          </a:xfrm>
        </p:spPr>
        <p:txBody>
          <a:bodyPr>
            <a:normAutofit lnSpcReduction="10000"/>
          </a:bodyPr>
          <a:lstStyle/>
          <a:p>
            <a:endParaRPr lang="ru-RU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СНЕЖИ́НКА, -и, </a:t>
            </a:r>
            <a:r>
              <a:rPr lang="ru-RU" sz="2400" b="1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жен.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Пушинка, кристаллик снега.</a:t>
            </a:r>
          </a:p>
          <a:p>
            <a:pPr algn="l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        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Порхают снежинки.</a:t>
            </a:r>
          </a:p>
          <a:p>
            <a:pPr algn="l"/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</a:t>
            </a:r>
          </a:p>
          <a:p>
            <a:pPr algn="l"/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Толковый словарь С.И. Ожегова.  </a:t>
            </a:r>
          </a:p>
          <a:p>
            <a:pPr algn="l"/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7997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Цели урока: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786" y="1500174"/>
            <a:ext cx="7901014" cy="45259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Познакомиться с содержанием  стихотворения Бальмонта. </a:t>
            </a:r>
          </a:p>
          <a:p>
            <a:r>
              <a:rPr lang="ru-RU" dirty="0">
                <a:solidFill>
                  <a:srgbClr val="002060"/>
                </a:solidFill>
              </a:rPr>
              <a:t>Обратить внимание на особенности лирики поэта. </a:t>
            </a:r>
          </a:p>
          <a:p>
            <a:r>
              <a:rPr lang="ru-RU" dirty="0">
                <a:solidFill>
                  <a:srgbClr val="002060"/>
                </a:solidFill>
              </a:rPr>
              <a:t>Понять, для чего  написано стихотворение и при помощи каких художественных средств подчеркивается его основная мысль.</a:t>
            </a:r>
          </a:p>
        </p:txBody>
      </p:sp>
    </p:spTree>
    <p:extLst>
      <p:ext uri="{BB962C8B-B14F-4D97-AF65-F5344CB8AC3E}">
        <p14:creationId xmlns:p14="http://schemas.microsoft.com/office/powerpoint/2010/main" val="28021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84213" y="6092825"/>
            <a:ext cx="37449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042988" y="5589588"/>
            <a:ext cx="7129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166813" y="5608638"/>
            <a:ext cx="77263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5143512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</a:rPr>
              <a:t>Бальмонт  Константин Дмитриевич</a:t>
            </a:r>
          </a:p>
          <a:p>
            <a:pPr algn="ctr"/>
            <a:r>
              <a:rPr lang="ru-RU" sz="3200" b="1" i="1" dirty="0">
                <a:solidFill>
                  <a:srgbClr val="002060"/>
                </a:solidFill>
              </a:rPr>
              <a:t>(1867 – 1942 гг.)</a:t>
            </a:r>
          </a:p>
        </p:txBody>
      </p:sp>
      <p:pic>
        <p:nvPicPr>
          <p:cNvPr id="2050" name="Picture 2" descr="C:\Users\Mikhail\Desktop\9ef5b45cb658433a3d06509d5da30095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30510" r="37726"/>
          <a:stretch>
            <a:fillRect/>
          </a:stretch>
        </p:blipFill>
        <p:spPr bwMode="auto">
          <a:xfrm>
            <a:off x="642910" y="285728"/>
            <a:ext cx="2912493" cy="3786214"/>
          </a:xfrm>
          <a:prstGeom prst="rect">
            <a:avLst/>
          </a:prstGeom>
          <a:noFill/>
          <a:ln w="92075">
            <a:solidFill>
              <a:schemeClr val="bg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143372" y="285728"/>
            <a:ext cx="450059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rgbClr val="002060"/>
                </a:solidFill>
              </a:rPr>
              <a:t>«Ты почувствуешь, как я всегда люблю Россию и как мысль о нашей природе владеет мною….  Слышу, как пахнет наш бессмертный лес, слышу ветер, шелест, ощупь листвы и зыбь лесных вершин. Одно слово “брусника” или “донник” вызывает в моей душе такое волнение, что одного слова достаточно, чтоб из задрожавшего сердца вырвались стихи».</a:t>
            </a:r>
          </a:p>
          <a:p>
            <a:endParaRPr lang="ru-RU" sz="2000" i="1" dirty="0">
              <a:solidFill>
                <a:srgbClr val="002060"/>
              </a:solidFill>
            </a:endParaRPr>
          </a:p>
          <a:p>
            <a:endParaRPr lang="ru-RU" sz="2000" i="1" dirty="0">
              <a:solidFill>
                <a:srgbClr val="002060"/>
              </a:solidFill>
            </a:endParaRPr>
          </a:p>
          <a:p>
            <a:pPr algn="r"/>
            <a:r>
              <a:rPr lang="ru-RU" sz="1400" i="1" dirty="0">
                <a:solidFill>
                  <a:srgbClr val="002060"/>
                </a:solidFill>
              </a:rPr>
              <a:t>19 августа 1925 г.  Из письма дочери Нине.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8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История создания стихотворения: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1500174"/>
            <a:ext cx="7901014" cy="26432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 </a:t>
            </a:r>
            <a:r>
              <a:rPr lang="ru-RU" sz="2800" dirty="0">
                <a:solidFill>
                  <a:srgbClr val="002060"/>
                </a:solidFill>
              </a:rPr>
              <a:t>Стихотворение «Снежинка» было написано в 1903 году. Именно в этот период (с 1900 по 1903 годы) написаны те произведения, которые считаются  лучшими стихотворениями и помогли создать имя поэту.</a:t>
            </a:r>
          </a:p>
        </p:txBody>
      </p:sp>
      <p:pic>
        <p:nvPicPr>
          <p:cNvPr id="3074" name="Picture 2" descr="C:\Users\Mikhail\Desktop\800px_COLOURBOX15446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857628"/>
            <a:ext cx="3463938" cy="2606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21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500066"/>
          </a:xfrm>
        </p:spPr>
        <p:txBody>
          <a:bodyPr>
            <a:normAutofit fontScale="90000"/>
          </a:bodyPr>
          <a:lstStyle/>
          <a:p>
            <a:pPr marL="341763" lvl="0" indent="-341763">
              <a:spcBef>
                <a:spcPct val="2000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ea typeface="Calibri"/>
                <a:cs typeface="Times New Roman"/>
              </a:rPr>
              <a:t>Бальмонт К. Д.  "Снежинка»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319778" cy="3643338"/>
          </a:xfrm>
        </p:spPr>
        <p:txBody>
          <a:bodyPr>
            <a:normAutofit fontScale="40000" lnSpcReduction="20000"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ru-RU" sz="6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Светло-пушистая,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Снежинка белая,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Какая чистая,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Какая смелая!</a:t>
            </a:r>
          </a:p>
          <a:p>
            <a:pPr marL="0" lvl="0" indent="0">
              <a:spcAft>
                <a:spcPts val="0"/>
              </a:spcAft>
              <a:buNone/>
            </a:pPr>
            <a:endParaRPr lang="ru-RU" sz="60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Дорогой бурною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Легко проносится,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Не в высь лазурную,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На землю просится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marL="0" indent="0">
              <a:spcAft>
                <a:spcPts val="0"/>
              </a:spcAft>
              <a:buNone/>
            </a:pP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786314" y="857232"/>
            <a:ext cx="3500462" cy="3375256"/>
          </a:xfrm>
        </p:spPr>
        <p:txBody>
          <a:bodyPr>
            <a:normAutofit fontScale="400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лучах блистающих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Скользит, умелая,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Средь хлопьев тающих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Сохранно-белая.</a:t>
            </a:r>
          </a:p>
          <a:p>
            <a:pPr marL="0" indent="0">
              <a:spcAft>
                <a:spcPts val="0"/>
              </a:spcAft>
              <a:buNone/>
            </a:pPr>
            <a:endParaRPr lang="ru-RU" sz="60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Но вот кончается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Дорога дальняя,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Земли касается,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Звезда кристальная.</a:t>
            </a:r>
          </a:p>
          <a:p>
            <a:pPr marL="0" indent="0">
              <a:spcAft>
                <a:spcPts val="0"/>
              </a:spcAft>
              <a:buNone/>
            </a:pPr>
            <a:endParaRPr lang="ru-RU" sz="6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6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57554" y="4643446"/>
            <a:ext cx="25684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Лежит пушистая,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Снежинка смелая.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Какая чистая,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Какая белая!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46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6858048" cy="71438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Изобразительно-выразительные средства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1428736"/>
            <a:ext cx="8072494" cy="1208082"/>
          </a:xfrm>
        </p:spPr>
        <p:txBody>
          <a:bodyPr>
            <a:normAutofit/>
          </a:bodyPr>
          <a:lstStyle/>
          <a:p>
            <a:pPr fontAlgn="auto"/>
            <a:r>
              <a:rPr lang="ru-RU" sz="2400" b="1" dirty="0">
                <a:solidFill>
                  <a:srgbClr val="FF0000"/>
                </a:solidFill>
              </a:rPr>
              <a:t>Эпитет  –  </a:t>
            </a:r>
            <a:r>
              <a:rPr lang="ru-RU" sz="2400" b="1" dirty="0">
                <a:solidFill>
                  <a:srgbClr val="002060"/>
                </a:solidFill>
              </a:rPr>
              <a:t>художественное определение  предмета или явления, помогающее живо представить себе  предмет, почувствовать отношение автора к нему. 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500034" y="3429000"/>
            <a:ext cx="8107296" cy="1643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Окказионализмы  –  </a:t>
            </a:r>
            <a:r>
              <a:rPr lang="ru-RU" sz="2400" b="1" dirty="0">
                <a:solidFill>
                  <a:srgbClr val="002060"/>
                </a:solidFill>
              </a:rPr>
              <a:t>индивидуально-авторские слова, созданные поэтом или писателем в соответствии с законами словообразования языка, по тем моделям, которые в нем существуют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784548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2085</TotalTime>
  <Words>325</Words>
  <Application>Microsoft Office PowerPoint</Application>
  <PresentationFormat>Экран (4:3)</PresentationFormat>
  <Paragraphs>76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Franklin Gothic Heavy</vt:lpstr>
      <vt:lpstr>Times New Roman</vt:lpstr>
      <vt:lpstr>Тема Office</vt:lpstr>
      <vt:lpstr>  Презентация к уроку «Анализ стихотворения К. Бальмонта «Снежинка»»</vt:lpstr>
      <vt:lpstr>Стихотворение</vt:lpstr>
      <vt:lpstr>Презентация PowerPoint</vt:lpstr>
      <vt:lpstr>Презентация PowerPoint</vt:lpstr>
      <vt:lpstr>Цели урока:</vt:lpstr>
      <vt:lpstr>Презентация PowerPoint</vt:lpstr>
      <vt:lpstr>История создания стихотворения:</vt:lpstr>
      <vt:lpstr>Бальмонт К. Д.  "Снежинка»</vt:lpstr>
      <vt:lpstr>Изобразительно-выразительные средства</vt:lpstr>
      <vt:lpstr>Изобразительно-выразительные средства</vt:lpstr>
      <vt:lpstr>Основная  идея стихотворения:</vt:lpstr>
      <vt:lpstr>Снежинка в литературе:</vt:lpstr>
      <vt:lpstr>Синквейн</vt:lpstr>
      <vt:lpstr>«Свободный микрофон»</vt:lpstr>
      <vt:lpstr>Спасибо.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</dc:creator>
  <cp:lastModifiedBy>Пользователь</cp:lastModifiedBy>
  <cp:revision>121</cp:revision>
  <dcterms:created xsi:type="dcterms:W3CDTF">2014-08-16T12:11:30Z</dcterms:created>
  <dcterms:modified xsi:type="dcterms:W3CDTF">2021-08-14T13:58:43Z</dcterms:modified>
</cp:coreProperties>
</file>