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94" r:id="rId5"/>
    <p:sldId id="280" r:id="rId6"/>
    <p:sldId id="265" r:id="rId7"/>
    <p:sldId id="268" r:id="rId8"/>
    <p:sldId id="269" r:id="rId9"/>
    <p:sldId id="270" r:id="rId10"/>
    <p:sldId id="271" r:id="rId11"/>
    <p:sldId id="272" r:id="rId12"/>
    <p:sldId id="273" r:id="rId13"/>
    <p:sldId id="274" r:id="rId14"/>
    <p:sldId id="275" r:id="rId15"/>
    <p:sldId id="276" r:id="rId16"/>
    <p:sldId id="277" r:id="rId17"/>
    <p:sldId id="282" r:id="rId18"/>
    <p:sldId id="283" r:id="rId19"/>
    <p:sldId id="309"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587" autoAdjust="0"/>
    <p:restoredTop sz="94624" autoAdjust="0"/>
  </p:normalViewPr>
  <p:slideViewPr>
    <p:cSldViewPr>
      <p:cViewPr>
        <p:scale>
          <a:sx n="66" d="100"/>
          <a:sy n="66" d="100"/>
        </p:scale>
        <p:origin x="-1506" y="-168"/>
      </p:cViewPr>
      <p:guideLst>
        <p:guide orient="horz" pos="2160"/>
        <p:guide pos="283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EC9B3F-6F50-451E-9121-AB947019ECF7}" type="datetimeFigureOut">
              <a:rPr lang="ru-RU" smtClean="0"/>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3DDBFD-9378-44FA-9BFB-384D332B1350}" type="slidenum">
              <a:rPr lang="ru-RU" smtClean="0"/>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33DDBFD-9378-44FA-9BFB-384D332B1350}" type="slidenum">
              <a:rPr lang="ru-RU" smtClean="0"/>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мещающий образ слайда 1"/>
          <p:cNvSpPr/>
          <p:nvPr>
            <p:ph type="sldImg" idx="2"/>
          </p:nvPr>
        </p:nvSpPr>
        <p:spPr/>
      </p:sp>
      <p:sp>
        <p:nvSpPr>
          <p:cNvPr id="3" name="Замещающий текст 2"/>
          <p:cNvSpPr/>
          <p:nvPr>
            <p:ph type="body" idx="3"/>
          </p:nvPr>
        </p:nvSpPr>
        <p:spPr/>
        <p:txBody>
          <a:bodyPr/>
          <a:p>
            <a:endParaRPr lang="ru-R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мещающий образ слайда 1"/>
          <p:cNvSpPr/>
          <p:nvPr>
            <p:ph type="sldImg" idx="2"/>
          </p:nvPr>
        </p:nvSpPr>
        <p:spPr/>
      </p:sp>
      <p:sp>
        <p:nvSpPr>
          <p:cNvPr id="3" name="Замещающий текст 2"/>
          <p:cNvSpPr/>
          <p:nvPr>
            <p:ph type="body" idx="3"/>
          </p:nvPr>
        </p:nvSpPr>
        <p:spPr/>
        <p:txBody>
          <a:bodyPr/>
          <a:p>
            <a:endParaRPr lang="ru-R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Полилиния 6"/>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Полилиния 7"/>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01CB5203-3DD4-4229-902A-81468B1DE388}" type="datetimeFigureOut">
              <a:rPr lang="ru-RU" smtClean="0"/>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590A6362-1A58-41AC-B3E8-22DED82FB841}" type="slidenum">
              <a:rPr lang="ru-RU" smtClean="0"/>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1CB5203-3DD4-4229-902A-81468B1DE388}"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90A6362-1A58-41AC-B3E8-22DED82FB841}" type="slidenum">
              <a:rPr lang="ru-RU" smtClean="0"/>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1CB5203-3DD4-4229-902A-81468B1DE388}"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90A6362-1A58-41AC-B3E8-22DED82FB841}" type="slidenum">
              <a:rPr lang="ru-RU" smtClean="0"/>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lgn="l">
              <a:defRPr/>
            </a:lvl1p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1CB5203-3DD4-4229-902A-81468B1DE388}"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90A6362-1A58-41AC-B3E8-22DED82FB841}" type="slidenum">
              <a:rPr lang="ru-RU" smtClean="0"/>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Полилиния 6"/>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Полилиния 8"/>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Заголовок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endParaRPr kumimoji="0" lang="ru-RU" smtClean="0"/>
          </a:p>
        </p:txBody>
      </p:sp>
      <p:sp>
        <p:nvSpPr>
          <p:cNvPr id="4" name="Дата 3"/>
          <p:cNvSpPr>
            <a:spLocks noGrp="1"/>
          </p:cNvSpPr>
          <p:nvPr>
            <p:ph type="dt" sz="half" idx="10"/>
          </p:nvPr>
        </p:nvSpPr>
        <p:spPr/>
        <p:txBody>
          <a:bodyPr/>
          <a:lstStyle/>
          <a:p>
            <a:fld id="{01CB5203-3DD4-4229-902A-81468B1DE388}"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90A6362-1A58-41AC-B3E8-22DED82FB841}" type="slidenum">
              <a:rPr lang="ru-RU" smtClean="0"/>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01CB5203-3DD4-4229-902A-81468B1DE388}"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90A6362-1A58-41AC-B3E8-22DED82FB841}" type="slidenum">
              <a:rPr lang="ru-RU" smtClean="0"/>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endParaRPr kumimoji="0" lang="ru-RU" smtClean="0"/>
          </a:p>
        </p:txBody>
      </p:sp>
      <p:sp>
        <p:nvSpPr>
          <p:cNvPr id="4" name="Текст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endParaRPr kumimoji="0" lang="ru-RU" smtClean="0"/>
          </a:p>
        </p:txBody>
      </p:sp>
      <p:sp>
        <p:nvSpPr>
          <p:cNvPr id="5" name="Содержимое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01CB5203-3DD4-4229-902A-81468B1DE388}" type="datetimeFigureOut">
              <a:rPr lang="ru-RU" smtClean="0"/>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90A6362-1A58-41AC-B3E8-22DED82FB841}" type="slidenum">
              <a:rPr lang="ru-RU" smtClean="0"/>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20"/>
            <a:ext cx="7470648" cy="1143000"/>
          </a:xfrm>
        </p:spPr>
        <p:txBody>
          <a:bodyPr anchor="ctr"/>
          <a:lstStyle>
            <a:lvl1pPr algn="l">
              <a:defRPr sz="4600"/>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01CB5203-3DD4-4229-902A-81468B1DE388}" type="datetimeFigureOut">
              <a:rPr lang="ru-RU" smtClean="0"/>
            </a:fld>
            <a:endParaRPr lang="ru-RU"/>
          </a:p>
        </p:txBody>
      </p:sp>
      <p:sp>
        <p:nvSpPr>
          <p:cNvPr id="8" name="Номер слайда 7"/>
          <p:cNvSpPr>
            <a:spLocks noGrp="1"/>
          </p:cNvSpPr>
          <p:nvPr>
            <p:ph type="sldNum" sz="quarter" idx="11"/>
          </p:nvPr>
        </p:nvSpPr>
        <p:spPr/>
        <p:txBody>
          <a:bodyPr/>
          <a:lstStyle/>
          <a:p>
            <a:fld id="{590A6362-1A58-41AC-B3E8-22DED82FB841}" type="slidenum">
              <a:rPr lang="ru-RU" smtClean="0"/>
            </a:fld>
            <a:endParaRPr lang="ru-RU"/>
          </a:p>
        </p:txBody>
      </p:sp>
      <p:sp>
        <p:nvSpPr>
          <p:cNvPr id="9" name="Нижний колонтитул 8"/>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1CB5203-3DD4-4229-902A-81468B1DE388}" type="datetimeFigureOut">
              <a:rPr lang="ru-RU" smtClean="0"/>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90A6362-1A58-41AC-B3E8-22DED82FB841}" type="slidenum">
              <a:rPr lang="ru-RU" smtClean="0"/>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endParaRPr kumimoji="0" lang="ru-RU" smtClean="0"/>
          </a:p>
        </p:txBody>
      </p:sp>
      <p:sp>
        <p:nvSpPr>
          <p:cNvPr id="4" name="Содержимое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ru-RU" smtClean="0"/>
              <a:t>Образец текста</a:t>
            </a:r>
            <a:endParaRPr lang="ru-RU" smtClean="0"/>
          </a:p>
          <a:p>
            <a:pPr lvl="1" eaLnBrk="1" latinLnBrk="0" hangingPunct="1"/>
            <a:r>
              <a:rPr lang="ru-RU" smtClean="0"/>
              <a:t>Второй уровень</a:t>
            </a:r>
            <a:endParaRPr lang="ru-RU" smtClean="0"/>
          </a:p>
          <a:p>
            <a:pPr lvl="2" eaLnBrk="1" latinLnBrk="0" hangingPunct="1"/>
            <a:r>
              <a:rPr lang="ru-RU" smtClean="0"/>
              <a:t>Третий уровень</a:t>
            </a:r>
            <a:endParaRPr lang="ru-RU" smtClean="0"/>
          </a:p>
          <a:p>
            <a:pPr lvl="3" eaLnBrk="1" latinLnBrk="0" hangingPunct="1"/>
            <a:r>
              <a:rPr lang="ru-RU" smtClean="0"/>
              <a:t>Четвертый уровень</a:t>
            </a:r>
            <a:endParaRPr lang="ru-RU" smtClean="0"/>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01CB5203-3DD4-4229-902A-81468B1DE388}"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156448" y="6422064"/>
            <a:ext cx="762000" cy="365125"/>
          </a:xfrm>
        </p:spPr>
        <p:txBody>
          <a:bodyPr/>
          <a:lstStyle/>
          <a:p>
            <a:fld id="{590A6362-1A58-41AC-B3E8-22DED82FB841}" type="slidenum">
              <a:rPr lang="ru-RU" smtClean="0"/>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endParaRPr kumimoji="0" lang="ru-RU" smtClean="0"/>
          </a:p>
        </p:txBody>
      </p:sp>
      <p:sp>
        <p:nvSpPr>
          <p:cNvPr id="5" name="Дата 4"/>
          <p:cNvSpPr>
            <a:spLocks noGrp="1"/>
          </p:cNvSpPr>
          <p:nvPr>
            <p:ph type="dt" sz="half" idx="10"/>
          </p:nvPr>
        </p:nvSpPr>
        <p:spPr>
          <a:xfrm>
            <a:off x="457200" y="6422064"/>
            <a:ext cx="2133600" cy="365125"/>
          </a:xfrm>
        </p:spPr>
        <p:txBody>
          <a:bodyPr/>
          <a:lstStyle/>
          <a:p>
            <a:fld id="{01CB5203-3DD4-4229-902A-81468B1DE388}"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90A6362-1A58-41AC-B3E8-22DED82FB841}" type="slidenum">
              <a:rPr lang="ru-RU" smtClean="0"/>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12" name="Полилиния 11"/>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Полилиния 15"/>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ru-RU" smtClean="0"/>
              <a:t>Образец текста</a:t>
            </a:r>
            <a:endParaRPr kumimoji="0" lang="ru-RU" smtClean="0"/>
          </a:p>
          <a:p>
            <a:pPr lvl="1" eaLnBrk="1" latinLnBrk="0" hangingPunct="1"/>
            <a:r>
              <a:rPr kumimoji="0" lang="ru-RU" smtClean="0"/>
              <a:t>Второй уровень</a:t>
            </a:r>
            <a:endParaRPr kumimoji="0" lang="ru-RU" smtClean="0"/>
          </a:p>
          <a:p>
            <a:pPr lvl="2" eaLnBrk="1" latinLnBrk="0" hangingPunct="1"/>
            <a:r>
              <a:rPr kumimoji="0" lang="ru-RU" smtClean="0"/>
              <a:t>Третий уровень</a:t>
            </a:r>
            <a:endParaRPr kumimoji="0" lang="ru-RU" smtClean="0"/>
          </a:p>
          <a:p>
            <a:pPr lvl="3" eaLnBrk="1" latinLnBrk="0" hangingPunct="1"/>
            <a:r>
              <a:rPr kumimoji="0" lang="ru-RU" smtClean="0"/>
              <a:t>Четвертый уровень</a:t>
            </a:r>
            <a:endParaRPr kumimoji="0" lang="ru-RU" smtClean="0"/>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01CB5203-3DD4-4229-902A-81468B1DE388}" type="datetimeFigureOut">
              <a:rPr lang="ru-RU" smtClean="0"/>
            </a:fld>
            <a:endParaRPr lang="ru-RU"/>
          </a:p>
        </p:txBody>
      </p:sp>
      <p:sp>
        <p:nvSpPr>
          <p:cNvPr id="22" name="Нижний колонтитул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ru-RU"/>
          </a:p>
        </p:txBody>
      </p:sp>
      <p:sp>
        <p:nvSpPr>
          <p:cNvPr id="18" name="Номер слайда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590A6362-1A58-41AC-B3E8-22DED82FB841}" type="slidenum">
              <a:rPr lang="ru-RU" smtClean="0"/>
            </a:fld>
            <a:endParaRPr lang="ru-RU"/>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370" indent="-384175" algn="l" rtl="0" eaLnBrk="1" latinLnBrk="0" hangingPunct="1">
        <a:spcBef>
          <a:spcPct val="20000"/>
        </a:spcBef>
        <a:buClr>
          <a:schemeClr val="accent1"/>
        </a:buClr>
        <a:buSzPct val="80000"/>
        <a:buFont typeface="Wingdings 2" panose="05020102010507070707"/>
        <a:buChar char=""/>
        <a:defRPr kumimoji="0" sz="3000" kern="1200">
          <a:solidFill>
            <a:schemeClr val="tx1"/>
          </a:solidFill>
          <a:latin typeface="+mn-lt"/>
          <a:ea typeface="+mn-ea"/>
          <a:cs typeface="+mn-cs"/>
        </a:defRPr>
      </a:lvl1pPr>
      <a:lvl2pPr marL="722630" indent="-274320" algn="l" rtl="0" eaLnBrk="1" latinLnBrk="0" hangingPunct="1">
        <a:spcBef>
          <a:spcPct val="20000"/>
        </a:spcBef>
        <a:buClr>
          <a:schemeClr val="accent1"/>
        </a:buClr>
        <a:buSzPct val="90000"/>
        <a:buFont typeface="Wingdings 2" panose="05020102010507070707"/>
        <a:buChar char=""/>
        <a:defRPr kumimoji="0" sz="2600" kern="1200">
          <a:solidFill>
            <a:schemeClr val="tx1"/>
          </a:solidFill>
          <a:latin typeface="+mn-lt"/>
          <a:ea typeface="+mn-ea"/>
          <a:cs typeface="+mn-cs"/>
        </a:defRPr>
      </a:lvl2pPr>
      <a:lvl3pPr marL="1005840" indent="-255905" algn="l" rtl="0" eaLnBrk="1" latinLnBrk="0" hangingPunct="1">
        <a:spcBef>
          <a:spcPct val="20000"/>
        </a:spcBef>
        <a:buClr>
          <a:schemeClr val="accent2"/>
        </a:buClr>
        <a:buSzPct val="85000"/>
        <a:buFont typeface="Arial" panose="020B0604020202020204"/>
        <a:buChar char="○"/>
        <a:defRPr kumimoji="0" sz="2400" kern="1200">
          <a:solidFill>
            <a:schemeClr val="tx1"/>
          </a:solidFill>
          <a:latin typeface="+mn-lt"/>
          <a:ea typeface="+mn-ea"/>
          <a:cs typeface="+mn-cs"/>
        </a:defRPr>
      </a:lvl3pPr>
      <a:lvl4pPr marL="1280160" indent="-237490" algn="l" rtl="0" eaLnBrk="1" latinLnBrk="0" hangingPunct="1">
        <a:spcBef>
          <a:spcPct val="20000"/>
        </a:spcBef>
        <a:buClr>
          <a:schemeClr val="accent3"/>
        </a:buClr>
        <a:buSzPct val="90000"/>
        <a:buFont typeface="Wingdings 2" panose="05020102010507070707"/>
        <a:buChar char=""/>
        <a:defRPr kumimoji="0" sz="2000" kern="1200">
          <a:solidFill>
            <a:schemeClr val="tx1"/>
          </a:solidFill>
          <a:latin typeface="+mn-lt"/>
          <a:ea typeface="+mn-ea"/>
          <a:cs typeface="+mn-cs"/>
        </a:defRPr>
      </a:lvl4pPr>
      <a:lvl5pPr marL="1490345" indent="-182880" algn="l" rtl="0" eaLnBrk="1" latinLnBrk="0" hangingPunct="1">
        <a:spcBef>
          <a:spcPct val="20000"/>
        </a:spcBef>
        <a:buClr>
          <a:schemeClr val="accent4"/>
        </a:buClr>
        <a:buSzPct val="100000"/>
        <a:buFont typeface="Arial" panose="020B0604020202020204"/>
        <a:buChar char="-"/>
        <a:defRPr kumimoji="0" sz="2000" kern="1200">
          <a:solidFill>
            <a:schemeClr val="tx1"/>
          </a:solidFill>
          <a:latin typeface="+mn-lt"/>
          <a:ea typeface="+mn-ea"/>
          <a:cs typeface="+mn-cs"/>
        </a:defRPr>
      </a:lvl5pPr>
      <a:lvl6pPr marL="1700530" indent="-182880" algn="l" rtl="0" eaLnBrk="1" latinLnBrk="0" hangingPunct="1">
        <a:spcBef>
          <a:spcPct val="20000"/>
        </a:spcBef>
        <a:buClr>
          <a:schemeClr val="accent5"/>
        </a:buClr>
        <a:buFont typeface="Arial" panose="020B0604020202020204"/>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panose="020B0604020202020204"/>
        <a:buChar char="•"/>
        <a:defRPr kumimoji="0" sz="1800" kern="1200" baseline="0">
          <a:solidFill>
            <a:schemeClr val="tx1"/>
          </a:solidFill>
          <a:latin typeface="+mn-lt"/>
          <a:ea typeface="+mn-ea"/>
          <a:cs typeface="+mn-cs"/>
        </a:defRPr>
      </a:lvl7pPr>
      <a:lvl8pPr marL="213995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panose="020B0604020202020204"/>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3.png"/><Relationship Id="rId3" Type="http://schemas.microsoft.com/office/2007/relationships/media" Target="file:///C:\Users\Yolo\Downloads\Mandzhurakova_Bulgun_-_Kalmyckie_tancevalnye_melodii_6_(Gybka.com).mp3" TargetMode="External"/><Relationship Id="rId2" Type="http://schemas.openxmlformats.org/officeDocument/2006/relationships/audio" Target="file:///C:\Users\Yolo\Downloads\Mandzhurakova_Bulgun_-_Kalmyckie_tancevalnye_melodii_6_(Gybka.com).mp3" TargetMode="Externa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85495" y="681990"/>
            <a:ext cx="7772400" cy="3684270"/>
          </a:xfrm>
        </p:spPr>
        <p:txBody>
          <a:bodyPr>
            <a:normAutofit fontScale="90000"/>
          </a:bodyPr>
          <a:lstStyle/>
          <a:p>
            <a:pPr algn="ctr"/>
            <a:r>
              <a:rPr lang="ru-RU" sz="4000" b="1" dirty="0">
                <a:solidFill>
                  <a:srgbClr val="FF0000"/>
                </a:solidFill>
              </a:rPr>
              <a:t>Калмыцкие подвижные игры в укреплении здоровья детей.</a:t>
            </a:r>
            <a:br>
              <a:rPr lang="ru-RU" sz="4000" b="1" dirty="0">
                <a:solidFill>
                  <a:srgbClr val="FF0000"/>
                </a:solidFill>
              </a:rPr>
            </a:br>
            <a:br>
              <a:rPr lang="ru-RU" sz="4000" b="1" dirty="0">
                <a:solidFill>
                  <a:srgbClr val="FF0000"/>
                </a:solidFill>
              </a:rPr>
            </a:br>
            <a:br>
              <a:rPr lang="ru-RU" sz="4000" b="1" dirty="0">
                <a:solidFill>
                  <a:srgbClr val="FF0000"/>
                </a:solidFill>
              </a:rPr>
            </a:br>
            <a:br>
              <a:rPr lang="ru-RU" sz="3200" b="1" dirty="0">
                <a:solidFill>
                  <a:srgbClr val="FF0000"/>
                </a:solidFill>
              </a:rPr>
            </a:br>
            <a:br>
              <a:rPr lang="ru-RU" sz="3200" b="1" dirty="0">
                <a:solidFill>
                  <a:srgbClr val="FF0000"/>
                </a:solidFill>
              </a:rPr>
            </a:br>
            <a:br>
              <a:rPr lang="ru-RU" sz="3200" b="1" dirty="0">
                <a:solidFill>
                  <a:srgbClr val="FF0000"/>
                </a:solidFill>
              </a:rPr>
            </a:br>
            <a:br>
              <a:rPr lang="ru-RU" sz="3200" b="1" dirty="0">
                <a:solidFill>
                  <a:srgbClr val="FF0000"/>
                </a:solidFill>
              </a:rPr>
            </a:br>
            <a:br>
              <a:rPr lang="ru-RU" sz="3200" b="1" dirty="0">
                <a:solidFill>
                  <a:srgbClr val="FF0000"/>
                </a:solidFill>
              </a:rPr>
            </a:br>
            <a:r>
              <a:rPr lang="ru-RU" sz="2220" b="1" dirty="0">
                <a:solidFill>
                  <a:srgbClr val="FF0000"/>
                </a:solidFill>
              </a:rPr>
              <a:t>Подготовила:  Воспитатель  Пуртинова С.Б.</a:t>
            </a:r>
            <a:endParaRPr lang="ru-RU" sz="2220" b="1" dirty="0">
              <a:solidFill>
                <a:srgbClr val="FF0000"/>
              </a:solidFill>
            </a:endParaRPr>
          </a:p>
        </p:txBody>
      </p:sp>
      <p:pic>
        <p:nvPicPr>
          <p:cNvPr id="3" name="Изображение 2" descr="игры - копия"/>
          <p:cNvPicPr>
            <a:picLocks noChangeAspect="1"/>
          </p:cNvPicPr>
          <p:nvPr/>
        </p:nvPicPr>
        <p:blipFill>
          <a:blip r:embed="rId1"/>
          <a:stretch>
            <a:fillRect/>
          </a:stretch>
        </p:blipFill>
        <p:spPr>
          <a:xfrm>
            <a:off x="1454150" y="1946910"/>
            <a:ext cx="6367145" cy="2934335"/>
          </a:xfrm>
          <a:prstGeom prst="rect">
            <a:avLst/>
          </a:prstGeom>
        </p:spPr>
      </p:pic>
      <p:pic>
        <p:nvPicPr>
          <p:cNvPr id="7" name="Mandzhurakova_Bulgun_-_Kalmyckie_tancevalnye_melodii_6_(Gybka.com)">
            <a:hlinkClick r:id="" action="ppaction://media"/>
          </p:cNvPr>
          <p:cNvPicPr/>
          <p:nvPr>
            <a:audioFile r:link="rId2"/>
            <p:extLst>
              <p:ext uri="{DAA4B4D4-6D71-4841-9C94-3DE7FCFB9230}">
                <p14:media xmlns:p14="http://schemas.microsoft.com/office/powerpoint/2010/main" r:link="rId3"/>
              </p:ext>
            </p:extLst>
          </p:nvPr>
        </p:nvPicPr>
        <p:blipFill>
          <a:blip r:embed="rId4"/>
          <a:stretch>
            <a:fillRect/>
          </a:stretch>
        </p:blipFill>
        <p:spPr>
          <a:xfrm>
            <a:off x="7596505" y="5877560"/>
            <a:ext cx="619125" cy="619125"/>
          </a:xfrm>
          <a:prstGeom prst="rect">
            <a:avLst/>
          </a:prstGeom>
        </p:spPr>
      </p:pic>
    </p:spTree>
  </p:cSld>
  <p:clrMapOvr>
    <a:masterClrMapping/>
  </p:clrMapOvr>
  <p:transition spd="med" advTm="4072">
    <p:fad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1">
                  <p:stCondLst>
                    <p:cond delay="indefinite"/>
                  </p:stCondLst>
                  <p:endCondLst>
                    <p:cond evt="onNext">
                      <p:tgtEl>
                        <p:sldTgt/>
                      </p:tgtEl>
                    </p:cond>
                    <p:cond evt="onPrev">
                      <p:tgtEl>
                        <p:sldTgt/>
                      </p:tgtEl>
                    </p:cond>
                    <p:cond evt="onStopAudio">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96055" y="1341120"/>
            <a:ext cx="5140325" cy="5133340"/>
          </a:xfrm>
        </p:spPr>
        <p:txBody>
          <a:bodyPr>
            <a:noAutofit/>
          </a:bodyPr>
          <a:lstStyle/>
          <a:p>
            <a:r>
              <a:rPr lang="ru-RU" sz="2400" b="1" dirty="0">
                <a:solidFill>
                  <a:schemeClr val="bg1">
                    <a:lumMod val="85000"/>
                    <a:lumOff val="15000"/>
                  </a:schemeClr>
                </a:solidFill>
              </a:rPr>
              <a:t> Каждый из участников игры ставит на землю условленное количество альчиков в один ряд так, чтобы образовалась линия длиной 1 м. Игроки отходят от этого места на  расстояние от 2-4 м и оттуда бросают биты с таким расчетом, чтобы выбить альчик из ряда на расстоянии 1 шага. Тот, кто выбил 3 альчика подряд, считается  выигравшим и забирает те альчики, которые сумел выбить.</a:t>
            </a:r>
            <a:endParaRPr lang="ru-RU" sz="2400" b="1" dirty="0">
              <a:solidFill>
                <a:schemeClr val="bg1">
                  <a:lumMod val="85000"/>
                  <a:lumOff val="15000"/>
                </a:schemeClr>
              </a:solidFill>
            </a:endParaRPr>
          </a:p>
        </p:txBody>
      </p:sp>
      <p:pic>
        <p:nvPicPr>
          <p:cNvPr id="3" name="Замещающее содержимое 2" descr="IMG_0045"/>
          <p:cNvPicPr>
            <a:picLocks noChangeAspect="1"/>
          </p:cNvPicPr>
          <p:nvPr>
            <p:ph idx="1"/>
          </p:nvPr>
        </p:nvPicPr>
        <p:blipFill>
          <a:blip r:embed="rId1"/>
          <a:stretch>
            <a:fillRect/>
          </a:stretch>
        </p:blipFill>
        <p:spPr>
          <a:xfrm>
            <a:off x="205740" y="1482090"/>
            <a:ext cx="3560445" cy="4644390"/>
          </a:xfrm>
          <a:prstGeom prst="rect">
            <a:avLst/>
          </a:prstGeom>
        </p:spPr>
      </p:pic>
      <p:sp>
        <p:nvSpPr>
          <p:cNvPr id="4" name="Текстовое поле 3"/>
          <p:cNvSpPr txBox="1"/>
          <p:nvPr/>
        </p:nvSpPr>
        <p:spPr>
          <a:xfrm>
            <a:off x="35560" y="332740"/>
            <a:ext cx="9037955" cy="1076325"/>
          </a:xfrm>
          <a:prstGeom prst="rect">
            <a:avLst/>
          </a:prstGeom>
          <a:noFill/>
        </p:spPr>
        <p:txBody>
          <a:bodyPr wrap="square" rtlCol="0" anchor="t">
            <a:spAutoFit/>
          </a:bodyPr>
          <a:p>
            <a:pPr algn="ctr"/>
            <a:r>
              <a:rPr lang="ru-RU" sz="3200" b="1" dirty="0">
                <a:solidFill>
                  <a:schemeClr val="bg1">
                    <a:lumMod val="85000"/>
                    <a:lumOff val="15000"/>
                  </a:schemeClr>
                </a:solidFill>
                <a:sym typeface="+mn-ea"/>
              </a:rPr>
              <a:t>Игра «Сбей альчик» ( игра на развитие глазомера, меткости, силы удара,</a:t>
            </a:r>
            <a:r>
              <a:rPr lang="ru-RU" sz="2800" b="1" dirty="0">
                <a:solidFill>
                  <a:schemeClr val="bg1">
                    <a:lumMod val="85000"/>
                    <a:lumOff val="15000"/>
                  </a:schemeClr>
                </a:solidFill>
                <a:sym typeface="+mn-ea"/>
              </a:rPr>
              <a:t> 4 - 7 лет)</a:t>
            </a:r>
            <a:endParaRPr lang="ru-RU" altLang="en-US" sz="2800" b="1" dirty="0">
              <a:solidFill>
                <a:schemeClr val="bg1">
                  <a:lumMod val="85000"/>
                  <a:lumOff val="15000"/>
                </a:schemeClr>
              </a:solidFill>
              <a:sym typeface="+mn-ea"/>
            </a:endParaRPr>
          </a:p>
        </p:txBody>
      </p:sp>
    </p:spTree>
  </p:cSld>
  <p:clrMapOvr>
    <a:masterClrMapping/>
  </p:clrMapOvr>
  <p:transition advTm="2496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1955" y="2205355"/>
            <a:ext cx="4374515" cy="3026410"/>
          </a:xfrm>
        </p:spPr>
        <p:txBody>
          <a:bodyPr>
            <a:noAutofit/>
          </a:bodyPr>
          <a:lstStyle/>
          <a:p>
            <a:pPr algn="just"/>
            <a:r>
              <a:rPr lang="ru-RU" sz="2800" b="1" dirty="0">
                <a:solidFill>
                  <a:schemeClr val="bg1"/>
                </a:solidFill>
              </a:rPr>
              <a:t> Чертят круг диаметром  80-100см. Внутри него становятся 2 игрока лицом друг к другу, руки на поясе. Плечом или корпусом надо вытолкнуть соперника из круга, самому остаться внутри. Тот, кто удержится в круге – победитель.</a:t>
            </a:r>
            <a:endParaRPr lang="ru-RU" sz="2800" b="1" dirty="0">
              <a:solidFill>
                <a:schemeClr val="bg1"/>
              </a:solidFill>
            </a:endParaRPr>
          </a:p>
        </p:txBody>
      </p:sp>
      <p:sp>
        <p:nvSpPr>
          <p:cNvPr id="3" name="Текстовое поле 2"/>
          <p:cNvSpPr txBox="1"/>
          <p:nvPr/>
        </p:nvSpPr>
        <p:spPr>
          <a:xfrm>
            <a:off x="827405" y="332740"/>
            <a:ext cx="7212330" cy="953135"/>
          </a:xfrm>
          <a:prstGeom prst="rect">
            <a:avLst/>
          </a:prstGeom>
          <a:noFill/>
        </p:spPr>
        <p:txBody>
          <a:bodyPr wrap="square" rtlCol="0" anchor="t">
            <a:spAutoFit/>
          </a:bodyPr>
          <a:p>
            <a:pPr algn="ctr"/>
            <a:r>
              <a:rPr lang="ru-RU" sz="2800" b="1" dirty="0">
                <a:solidFill>
                  <a:schemeClr val="bg1"/>
                </a:solidFill>
                <a:sym typeface="+mn-ea"/>
              </a:rPr>
              <a:t>4. Игра «Борьба» (игра на развитие силы и выдержки, 5 -7 лет)</a:t>
            </a:r>
            <a:endParaRPr lang="ru-RU" altLang="en-US" sz="2800"/>
          </a:p>
        </p:txBody>
      </p:sp>
      <p:pic>
        <p:nvPicPr>
          <p:cNvPr id="6" name="Замещающее содержимое 5" descr="IMG_20191112_104808"/>
          <p:cNvPicPr>
            <a:picLocks noChangeAspect="1"/>
          </p:cNvPicPr>
          <p:nvPr>
            <p:ph idx="1"/>
          </p:nvPr>
        </p:nvPicPr>
        <p:blipFill>
          <a:blip r:embed="rId1"/>
          <a:stretch>
            <a:fillRect/>
          </a:stretch>
        </p:blipFill>
        <p:spPr>
          <a:xfrm>
            <a:off x="539750" y="1772920"/>
            <a:ext cx="3394710" cy="4526280"/>
          </a:xfrm>
          <a:prstGeom prst="rect">
            <a:avLst/>
          </a:prstGeom>
        </p:spPr>
      </p:pic>
    </p:spTree>
  </p:cSld>
  <p:clrMapOvr>
    <a:masterClrMapping/>
  </p:clrMapOvr>
  <p:transition advTm="1638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sz="4000" b="1">
                <a:solidFill>
                  <a:srgbClr val="000000"/>
                </a:solidFill>
                <a:latin typeface="Times New Roman" panose="02020603050405020304" charset="0"/>
                <a:ea typeface="SimSun" panose="02010600030101010101" pitchFamily="2" charset="-122"/>
                <a:sym typeface="+mn-ea"/>
              </a:rPr>
              <a:t> Загони овец в кошару</a:t>
            </a:r>
            <a:r>
              <a:rPr lang="ru-RU" altLang="en-US" sz="2800" b="1">
                <a:solidFill>
                  <a:srgbClr val="000000"/>
                </a:solidFill>
                <a:latin typeface="Times New Roman" panose="02020603050405020304" charset="0"/>
                <a:ea typeface="SimSun" panose="02010600030101010101" pitchFamily="2" charset="-122"/>
                <a:sym typeface="+mn-ea"/>
              </a:rPr>
              <a:t> (5 - 7 лет)</a:t>
            </a:r>
            <a:endParaRPr lang="ru-RU" altLang="en-US" sz="2800" b="1" dirty="0">
              <a:solidFill>
                <a:srgbClr val="000000"/>
              </a:solidFill>
              <a:latin typeface="Times New Roman" panose="02020603050405020304" charset="0"/>
              <a:ea typeface="SimSun" panose="02010600030101010101" pitchFamily="2" charset="-122"/>
              <a:sym typeface="+mn-ea"/>
            </a:endParaRPr>
          </a:p>
        </p:txBody>
      </p:sp>
      <p:sp>
        <p:nvSpPr>
          <p:cNvPr id="101" name="Текстовое поле 100"/>
          <p:cNvSpPr txBox="1"/>
          <p:nvPr/>
        </p:nvSpPr>
        <p:spPr>
          <a:xfrm>
            <a:off x="4067810" y="1125220"/>
            <a:ext cx="4935220" cy="4154170"/>
          </a:xfrm>
          <a:prstGeom prst="rect">
            <a:avLst/>
          </a:prstGeom>
          <a:noFill/>
          <a:ln w="9525">
            <a:noFill/>
          </a:ln>
        </p:spPr>
        <p:txBody>
          <a:bodyPr wrap="square">
            <a:spAutoFit/>
          </a:bodyPr>
          <a:p>
            <a:pPr indent="0"/>
            <a:endParaRPr lang="en-US" sz="2400" b="0">
              <a:solidFill>
                <a:srgbClr val="000000"/>
              </a:solidFill>
              <a:latin typeface="Times New Roman" panose="02020603050405020304" charset="0"/>
              <a:ea typeface="SimSun" panose="02010600030101010101" pitchFamily="2" charset="-122"/>
            </a:endParaRPr>
          </a:p>
          <a:p>
            <a:pPr indent="0"/>
            <a:r>
              <a:rPr lang="en-US" sz="2400" b="1">
                <a:solidFill>
                  <a:srgbClr val="000000"/>
                </a:solidFill>
                <a:latin typeface="Times New Roman" panose="02020603050405020304" charset="0"/>
                <a:ea typeface="SimSun" panose="02010600030101010101" pitchFamily="2" charset="-122"/>
              </a:rPr>
              <a:t>Играет двое детей, в руке каждого герлыга </a:t>
            </a:r>
            <a:r>
              <a:rPr lang="ru-RU" altLang="en-US" sz="2400" b="1">
                <a:solidFill>
                  <a:srgbClr val="000000"/>
                </a:solidFill>
                <a:latin typeface="Times New Roman" panose="02020603050405020304" charset="0"/>
                <a:ea typeface="SimSun" panose="02010600030101010101" pitchFamily="2" charset="-122"/>
              </a:rPr>
              <a:t>(</a:t>
            </a:r>
            <a:r>
              <a:rPr lang="en-US" sz="2400" b="1">
                <a:solidFill>
                  <a:srgbClr val="000000"/>
                </a:solidFill>
                <a:latin typeface="Times New Roman" panose="02020603050405020304" charset="0"/>
                <a:ea typeface="SimSun" panose="02010600030101010101" pitchFamily="2" charset="-122"/>
              </a:rPr>
              <a:t>палку). Перед каждым 5-7 «овец» (надувные ш</a:t>
            </a:r>
            <a:r>
              <a:rPr lang="ru-RU" altLang="en-US" sz="2400" b="1">
                <a:solidFill>
                  <a:srgbClr val="000000"/>
                </a:solidFill>
                <a:latin typeface="Times New Roman" panose="02020603050405020304" charset="0"/>
                <a:ea typeface="SimSun" panose="02010600030101010101" pitchFamily="2" charset="-122"/>
              </a:rPr>
              <a:t>ары</a:t>
            </a:r>
            <a:r>
              <a:rPr lang="en-US" sz="2400" b="1">
                <a:solidFill>
                  <a:srgbClr val="000000"/>
                </a:solidFill>
                <a:latin typeface="Times New Roman" panose="02020603050405020304" charset="0"/>
                <a:ea typeface="SimSun" panose="02010600030101010101" pitchFamily="2" charset="-122"/>
              </a:rPr>
              <a:t> или мячи). Задача игроков: загнать своих «овец» в «кош</a:t>
            </a:r>
            <a:r>
              <a:rPr lang="ru-RU" altLang="en-US" sz="2400" b="1">
                <a:solidFill>
                  <a:srgbClr val="000000"/>
                </a:solidFill>
                <a:latin typeface="Times New Roman" panose="02020603050405020304" charset="0"/>
                <a:ea typeface="SimSun" panose="02010600030101010101" pitchFamily="2" charset="-122"/>
              </a:rPr>
              <a:t>а</a:t>
            </a:r>
            <a:r>
              <a:rPr lang="en-US" sz="2400" b="1">
                <a:solidFill>
                  <a:srgbClr val="000000"/>
                </a:solidFill>
                <a:latin typeface="Times New Roman" panose="02020603050405020304" charset="0"/>
                <a:ea typeface="SimSun" panose="02010600030101010101" pitchFamily="2" charset="-122"/>
              </a:rPr>
              <a:t>ру» - обруч, лежащий на расстоянии 5-6 метров от играющих. Загонять «овец» надо по </a:t>
            </a:r>
            <a:r>
              <a:rPr lang="ru-RU" altLang="en-US" sz="2400" b="1">
                <a:solidFill>
                  <a:srgbClr val="000000"/>
                </a:solidFill>
                <a:latin typeface="Times New Roman" panose="02020603050405020304" charset="0"/>
                <a:ea typeface="SimSun" panose="02010600030101010101" pitchFamily="2" charset="-122"/>
              </a:rPr>
              <a:t>одн</a:t>
            </a:r>
            <a:r>
              <a:rPr lang="en-US" sz="2400" b="1">
                <a:solidFill>
                  <a:srgbClr val="000000"/>
                </a:solidFill>
                <a:latin typeface="Times New Roman" panose="02020603050405020304" charset="0"/>
                <a:ea typeface="SimSun" panose="02010600030101010101" pitchFamily="2" charset="-122"/>
              </a:rPr>
              <a:t>ому. Кто раньше загонит «овец», </a:t>
            </a:r>
            <a:r>
              <a:rPr lang="ru-RU" altLang="en-US" sz="2400" b="1">
                <a:solidFill>
                  <a:srgbClr val="000000"/>
                </a:solidFill>
                <a:latin typeface="Times New Roman" panose="02020603050405020304" charset="0"/>
                <a:ea typeface="SimSun" panose="02010600030101010101" pitchFamily="2" charset="-122"/>
              </a:rPr>
              <a:t>тот и </a:t>
            </a:r>
            <a:r>
              <a:rPr lang="en-US" sz="2400" b="1">
                <a:solidFill>
                  <a:srgbClr val="000000"/>
                </a:solidFill>
                <a:latin typeface="Times New Roman" panose="02020603050405020304" charset="0"/>
                <a:ea typeface="SimSun" panose="02010600030101010101" pitchFamily="2" charset="-122"/>
              </a:rPr>
              <a:t>побе</a:t>
            </a:r>
            <a:r>
              <a:rPr lang="ru-RU" altLang="en-US" sz="2400" b="1">
                <a:solidFill>
                  <a:srgbClr val="000000"/>
                </a:solidFill>
                <a:latin typeface="Times New Roman" panose="02020603050405020304" charset="0"/>
                <a:ea typeface="SimSun" panose="02010600030101010101" pitchFamily="2" charset="-122"/>
              </a:rPr>
              <a:t>ждает.</a:t>
            </a:r>
            <a:r>
              <a:rPr lang="en-US" sz="2400" b="1">
                <a:solidFill>
                  <a:srgbClr val="000000"/>
                </a:solidFill>
                <a:latin typeface="Times New Roman" panose="02020603050405020304" charset="0"/>
                <a:ea typeface="SimSun" panose="02010600030101010101" pitchFamily="2" charset="-122"/>
              </a:rPr>
              <a:t> </a:t>
            </a:r>
            <a:endParaRPr lang="ru-RU" altLang="en-US" sz="2400" b="1"/>
          </a:p>
        </p:txBody>
      </p:sp>
      <p:pic>
        <p:nvPicPr>
          <p:cNvPr id="3" name="Замещающее содержимое 2" descr="IMG_20190110_101406"/>
          <p:cNvPicPr>
            <a:picLocks noChangeAspect="1"/>
          </p:cNvPicPr>
          <p:nvPr>
            <p:ph idx="1"/>
          </p:nvPr>
        </p:nvPicPr>
        <p:blipFill>
          <a:blip r:embed="rId1"/>
          <a:stretch>
            <a:fillRect/>
          </a:stretch>
        </p:blipFill>
        <p:spPr>
          <a:xfrm>
            <a:off x="251460" y="1557020"/>
            <a:ext cx="3752850" cy="4526280"/>
          </a:xfrm>
          <a:prstGeom prst="rect">
            <a:avLst/>
          </a:prstGeom>
        </p:spPr>
      </p:pic>
    </p:spTree>
  </p:cSld>
  <p:clrMapOvr>
    <a:masterClrMapping/>
  </p:clrMapOvr>
  <p:transition advTm="17004">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360" y="260668"/>
            <a:ext cx="7467600" cy="1143000"/>
          </a:xfrm>
        </p:spPr>
        <p:txBody>
          <a:bodyPr>
            <a:normAutofit fontScale="90000"/>
          </a:bodyPr>
          <a:lstStyle/>
          <a:p>
            <a:pPr algn="ctr"/>
            <a:r>
              <a:rPr lang="ru-RU" sz="4000" b="1" dirty="0">
                <a:sym typeface="+mn-ea"/>
              </a:rPr>
              <a:t> Охотник с герлыгой </a:t>
            </a:r>
            <a:r>
              <a:rPr lang="ru-RU" sz="3110" b="1" dirty="0">
                <a:sym typeface="+mn-ea"/>
              </a:rPr>
              <a:t>(5 - 7 лет)</a:t>
            </a:r>
            <a:br>
              <a:rPr lang="ru-RU" sz="3110" b="1" dirty="0">
                <a:solidFill>
                  <a:schemeClr val="tx1"/>
                </a:solidFill>
              </a:rPr>
            </a:br>
            <a:endParaRPr lang="ru-RU" sz="3110" b="1" dirty="0">
              <a:solidFill>
                <a:srgbClr val="FF0000"/>
              </a:solidFill>
            </a:endParaRPr>
          </a:p>
        </p:txBody>
      </p:sp>
      <p:sp>
        <p:nvSpPr>
          <p:cNvPr id="4" name="Объект 3"/>
          <p:cNvSpPr>
            <a:spLocks noGrp="1"/>
          </p:cNvSpPr>
          <p:nvPr>
            <p:ph sz="half" idx="1"/>
          </p:nvPr>
        </p:nvSpPr>
        <p:spPr>
          <a:xfrm>
            <a:off x="107315" y="908685"/>
            <a:ext cx="5102860" cy="4526280"/>
          </a:xfrm>
        </p:spPr>
        <p:txBody>
          <a:bodyPr>
            <a:noAutofit/>
          </a:bodyPr>
          <a:lstStyle/>
          <a:p>
            <a:pPr marL="36195" indent="0" algn="just">
              <a:buNone/>
            </a:pPr>
            <a:r>
              <a:rPr lang="ru-RU" sz="1800" b="1" dirty="0">
                <a:solidFill>
                  <a:schemeClr val="tx1"/>
                </a:solidFill>
              </a:rPr>
              <a:t>Для этой игры нужна герлыга (палка длиной 2 м.). Участники игры (6чел) становятся вне начерченного на земле круга (диаметр  2,5 м). Дети, участвующие в игре, берут себе названия диких, домашних животных. В центре круга становится «охотник» с герлыгой. Затем он ставит герлыгу (палку) одним концом на землю и выкрикивает название любого из названных животных, а сам стремительно выбегает из круга. Названное «животное» должно успеть вскочить в круг и схватить палку до ее падения. Если успеет, то становится назад на свое место, если нет, становится охотником. Играющие не должны мешать друг другу. Выигрывает тот, кто ни разу не выполнит роль «охотника».</a:t>
            </a:r>
            <a:endParaRPr lang="ru-RU" sz="1800" b="1" dirty="0">
              <a:solidFill>
                <a:schemeClr val="tx1"/>
              </a:solidFill>
            </a:endParaRPr>
          </a:p>
        </p:txBody>
      </p:sp>
      <p:pic>
        <p:nvPicPr>
          <p:cNvPr id="5" name="Замещающее содержимое 4" descr="IMG_20191113_095534"/>
          <p:cNvPicPr>
            <a:picLocks noChangeAspect="1"/>
          </p:cNvPicPr>
          <p:nvPr>
            <p:ph sz="half" idx="2"/>
          </p:nvPr>
        </p:nvPicPr>
        <p:blipFill>
          <a:blip r:embed="rId1"/>
          <a:stretch>
            <a:fillRect/>
          </a:stretch>
        </p:blipFill>
        <p:spPr>
          <a:xfrm>
            <a:off x="5364480" y="1186815"/>
            <a:ext cx="3394710" cy="4939665"/>
          </a:xfrm>
          <a:prstGeom prst="rect">
            <a:avLst/>
          </a:prstGeom>
        </p:spPr>
      </p:pic>
    </p:spTree>
  </p:cSld>
  <p:clrMapOvr>
    <a:masterClrMapping/>
  </p:clrMapOvr>
  <p:transition advTm="19406">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altLang="en-US" sz="3200" b="1">
                <a:sym typeface="+mn-ea"/>
              </a:rPr>
              <a:t>Соревнование «Набрось аркан на лошадь» (6 - 7 лет)</a:t>
            </a:r>
            <a:br>
              <a:rPr lang="ru-RU" altLang="en-US" sz="3200" b="1"/>
            </a:br>
            <a:endParaRPr lang="ru-RU" sz="3200" b="1" dirty="0">
              <a:solidFill>
                <a:schemeClr val="tx1"/>
              </a:solidFill>
            </a:endParaRPr>
          </a:p>
        </p:txBody>
      </p:sp>
      <p:sp>
        <p:nvSpPr>
          <p:cNvPr id="3" name="Замещающее содержимое 2"/>
          <p:cNvSpPr/>
          <p:nvPr>
            <p:ph sz="half" idx="1"/>
          </p:nvPr>
        </p:nvSpPr>
        <p:spPr>
          <a:xfrm>
            <a:off x="467360" y="1165860"/>
            <a:ext cx="4755515" cy="4526280"/>
          </a:xfrm>
        </p:spPr>
        <p:txBody>
          <a:bodyPr>
            <a:noAutofit/>
          </a:bodyPr>
          <a:p>
            <a:pPr marL="36195" indent="0" algn="just">
              <a:buNone/>
            </a:pPr>
            <a:endParaRPr lang="ru-RU" altLang="en-US" sz="2000"/>
          </a:p>
          <a:p>
            <a:pPr marL="36195" indent="0" algn="just">
              <a:buNone/>
            </a:pPr>
            <a:r>
              <a:rPr lang="ru-RU" altLang="en-US" sz="2000" b="1"/>
              <a:t>На расстоянии  2-3 м для детей 6-7 лет устанавливается «голова лошади». Надо забросить  </a:t>
            </a:r>
            <a:r>
              <a:rPr lang="ru-RU" altLang="en-US" sz="2000" b="1">
                <a:sym typeface="+mn-ea"/>
              </a:rPr>
              <a:t>пластмассовые или деревянные, </a:t>
            </a:r>
            <a:endParaRPr lang="ru-RU" altLang="en-US" sz="2000" b="1"/>
          </a:p>
          <a:p>
            <a:pPr marL="36195" indent="0" algn="just">
              <a:buNone/>
            </a:pPr>
            <a:r>
              <a:rPr lang="ru-RU" altLang="en-US" sz="2000" b="1"/>
              <a:t>кольца на шею «лошади» (диаметром  20-25 см) различные по цвету для каждой команды.</a:t>
            </a:r>
            <a:endParaRPr lang="ru-RU" altLang="en-US" sz="2000" b="1"/>
          </a:p>
          <a:p>
            <a:pPr marL="36195" indent="0" algn="just">
              <a:buNone/>
            </a:pPr>
            <a:r>
              <a:rPr lang="ru-RU" altLang="en-US" sz="2000" b="1"/>
              <a:t>Каждому участнику дается равное количество колец, 1 кольцо – одно очко</a:t>
            </a:r>
            <a:endParaRPr lang="ru-RU" altLang="en-US" sz="2000" b="1"/>
          </a:p>
          <a:p>
            <a:pPr marL="36195" indent="0" algn="just">
              <a:buNone/>
            </a:pPr>
            <a:r>
              <a:rPr lang="ru-RU" altLang="en-US" sz="2000" b="1"/>
              <a:t>В конце игры подсчитывают результат.</a:t>
            </a:r>
            <a:endParaRPr lang="ru-RU" altLang="en-US" sz="2000" b="1"/>
          </a:p>
          <a:p>
            <a:pPr marL="36195" indent="0" algn="just">
              <a:buNone/>
            </a:pPr>
            <a:endParaRPr lang="ru-RU" altLang="en-US" sz="2000" b="1"/>
          </a:p>
        </p:txBody>
      </p:sp>
      <p:pic>
        <p:nvPicPr>
          <p:cNvPr id="4" name="Замещающее содержимое 3" descr="IMG_20190702_155519"/>
          <p:cNvPicPr>
            <a:picLocks noChangeAspect="1"/>
          </p:cNvPicPr>
          <p:nvPr>
            <p:ph sz="half" idx="2"/>
          </p:nvPr>
        </p:nvPicPr>
        <p:blipFill>
          <a:blip r:embed="rId1"/>
          <a:stretch>
            <a:fillRect/>
          </a:stretch>
        </p:blipFill>
        <p:spPr>
          <a:xfrm>
            <a:off x="5364480" y="1417955"/>
            <a:ext cx="3394710" cy="4526280"/>
          </a:xfrm>
          <a:prstGeom prst="rect">
            <a:avLst/>
          </a:prstGeom>
        </p:spPr>
      </p:pic>
    </p:spTree>
  </p:cSld>
  <p:clrMapOvr>
    <a:masterClrMapping/>
  </p:clrMapOvr>
  <p:transition advTm="22293">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мещающее содержимое 3"/>
          <p:cNvSpPr/>
          <p:nvPr>
            <p:ph sz="half" idx="1"/>
          </p:nvPr>
        </p:nvSpPr>
        <p:spPr>
          <a:xfrm>
            <a:off x="179705" y="1557020"/>
            <a:ext cx="4243070" cy="4526280"/>
          </a:xfrm>
        </p:spPr>
        <p:txBody>
          <a:bodyPr>
            <a:noAutofit/>
          </a:bodyPr>
          <a:p>
            <a:pPr marL="36195" indent="0" algn="just">
              <a:buNone/>
            </a:pPr>
            <a:r>
              <a:rPr lang="ru-RU" altLang="en-US" sz="2000"/>
              <a:t>Нa одной стороне площадки в 2-х обручах разложены предметы по числу игроков в командах /игрушечные вожжи, герлыги, пояса, шапки и др./, на другой стороне - пустые обручи,</a:t>
            </a:r>
            <a:endParaRPr lang="ru-RU" altLang="en-US" sz="2000"/>
          </a:p>
          <a:p>
            <a:pPr marL="36195" indent="0" algn="just">
              <a:buNone/>
            </a:pPr>
            <a:r>
              <a:rPr lang="ru-RU" altLang="en-US" sz="2000"/>
              <a:t>расстояние между ними от 8 до 10 м. Надо по сигналу «Хотон</a:t>
            </a:r>
            <a:endParaRPr lang="ru-RU" altLang="en-US" sz="2000"/>
          </a:p>
          <a:p>
            <a:pPr marL="36195" indent="0" algn="just">
              <a:buNone/>
            </a:pPr>
            <a:r>
              <a:rPr lang="ru-RU" altLang="en-US" sz="2000"/>
              <a:t>кочует» первому игроку взять любой предмет, бегом отнести в свой обруч, вернуться в конец колонны. </a:t>
            </a:r>
            <a:endParaRPr lang="ru-RU" altLang="en-US" sz="2000"/>
          </a:p>
        </p:txBody>
      </p:sp>
      <p:sp>
        <p:nvSpPr>
          <p:cNvPr id="5" name="Заголовок 4"/>
          <p:cNvSpPr/>
          <p:nvPr>
            <p:ph type="title"/>
          </p:nvPr>
        </p:nvSpPr>
        <p:spPr/>
        <p:txBody>
          <a:bodyPr>
            <a:normAutofit fontScale="90000"/>
          </a:bodyPr>
          <a:p>
            <a:pPr algn="ctr"/>
            <a:r>
              <a:rPr lang="ru-RU" altLang="en-US">
                <a:sym typeface="+mn-ea"/>
              </a:rPr>
              <a:t>Хотон кочует </a:t>
            </a:r>
            <a:r>
              <a:rPr lang="ru-RU" altLang="en-US" sz="3110">
                <a:sym typeface="+mn-ea"/>
              </a:rPr>
              <a:t>(эстафета, 5 - 7 лет)</a:t>
            </a:r>
            <a:br>
              <a:rPr lang="ru-RU" altLang="en-US" sz="3110"/>
            </a:br>
            <a:endParaRPr lang="ru-RU" altLang="en-US" sz="3110"/>
          </a:p>
        </p:txBody>
      </p:sp>
      <p:pic>
        <p:nvPicPr>
          <p:cNvPr id="8" name="Замещающее содержимое 7" descr="SAM_1517"/>
          <p:cNvPicPr>
            <a:picLocks noChangeAspect="1"/>
          </p:cNvPicPr>
          <p:nvPr>
            <p:ph sz="half" idx="2"/>
          </p:nvPr>
        </p:nvPicPr>
        <p:blipFill>
          <a:blip r:embed="rId1"/>
          <a:stretch>
            <a:fillRect/>
          </a:stretch>
        </p:blipFill>
        <p:spPr>
          <a:xfrm>
            <a:off x="4500245" y="1341120"/>
            <a:ext cx="4360545" cy="3956685"/>
          </a:xfrm>
          <a:prstGeom prst="rect">
            <a:avLst/>
          </a:prstGeom>
        </p:spPr>
      </p:pic>
      <p:sp>
        <p:nvSpPr>
          <p:cNvPr id="9" name="Текстовое поле 8"/>
          <p:cNvSpPr txBox="1"/>
          <p:nvPr/>
        </p:nvSpPr>
        <p:spPr>
          <a:xfrm>
            <a:off x="179705" y="5373370"/>
            <a:ext cx="6964680" cy="1014730"/>
          </a:xfrm>
          <a:prstGeom prst="rect">
            <a:avLst/>
          </a:prstGeom>
          <a:noFill/>
        </p:spPr>
        <p:txBody>
          <a:bodyPr wrap="square" rtlCol="0" anchor="t">
            <a:spAutoFit/>
          </a:bodyPr>
          <a:p>
            <a:pPr marL="36195" indent="0" algn="just">
              <a:buNone/>
            </a:pPr>
            <a:r>
              <a:rPr lang="ru-RU" altLang="en-US" sz="2000">
                <a:sym typeface="+mn-ea"/>
              </a:rPr>
              <a:t>После этого следующие игроки относят предмет и т. д. Чья команда первая перенесет предметы, та команда побеждает, тот хотон раньше перекочевал.</a:t>
            </a:r>
            <a:endParaRPr lang="ru-RU" altLang="en-US" sz="2000"/>
          </a:p>
        </p:txBody>
      </p:sp>
    </p:spTree>
  </p:cSld>
  <p:clrMapOvr>
    <a:masterClrMapping/>
  </p:clrMapOvr>
  <p:transition advTm="8143">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p:nvPr>
            <p:ph type="title"/>
          </p:nvPr>
        </p:nvSpPr>
        <p:spPr>
          <a:xfrm>
            <a:off x="457200" y="274955"/>
            <a:ext cx="7467600" cy="5634990"/>
          </a:xfrm>
        </p:spPr>
        <p:txBody>
          <a:bodyPr>
            <a:normAutofit/>
          </a:bodyPr>
          <a:p>
            <a:pPr algn="ctr"/>
            <a:r>
              <a:rPr lang="ru-RU" altLang="en-US" sz="3200" b="1">
                <a:latin typeface="+mn-lt"/>
                <a:cs typeface="+mn-lt"/>
              </a:rPr>
              <a:t>Благодаря знакомству с калмыцкими народными играми, мы сохраняем свои традиции, передаем  их будущему поколению, тем самым обеспечиваем духовное и физическое здоровье наших детей.</a:t>
            </a:r>
            <a:endParaRPr lang="ru-RU" altLang="en-US" sz="3200" b="1">
              <a:latin typeface="+mn-lt"/>
              <a:cs typeface="+mn-lt"/>
            </a:endParaRPr>
          </a:p>
        </p:txBody>
      </p:sp>
    </p:spTree>
  </p:cSld>
  <p:clrMapOvr>
    <a:masterClrMapping/>
  </p:clrMapOvr>
  <p:transition advTm="858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57200" y="274955"/>
            <a:ext cx="7467600" cy="5149215"/>
          </a:xfrm>
        </p:spPr>
        <p:txBody>
          <a:bodyPr/>
          <a:p>
            <a:pPr algn="ctr"/>
            <a:r>
              <a:rPr lang="ru-RU" altLang="en-US" sz="4800" b="1">
                <a:solidFill>
                  <a:srgbClr val="FF0000"/>
                </a:solidFill>
              </a:rPr>
              <a:t>Спасибо за внимание!</a:t>
            </a:r>
            <a:endParaRPr lang="ru-RU" altLang="en-US" sz="4800" b="1">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Замещающее содержимое 2"/>
          <p:cNvSpPr>
            <a:spLocks noGrp="1"/>
          </p:cNvSpPr>
          <p:nvPr>
            <p:ph sz="half" idx="1"/>
          </p:nvPr>
        </p:nvSpPr>
        <p:spPr>
          <a:xfrm>
            <a:off x="457200" y="1115060"/>
            <a:ext cx="7793355" cy="4557395"/>
          </a:xfrm>
        </p:spPr>
        <p:txBody>
          <a:bodyPr/>
          <a:p>
            <a:r>
              <a:rPr lang="ru-RU" altLang="en-US" b="1"/>
              <a:t>Сегодня, как показывает статистика, наблюдается ухудшение здоровья дошкольников. Среди множества причин называют снижение двигательной активности. Проведенные исследования установили, что современные дети много времени уделяют компьютерным играм, долгое сидение за которыми ухудшает осанку, зрение, нервную систему. Недостаток движения приводит к потере здоровья.</a:t>
            </a:r>
            <a:endParaRPr lang="ru-RU" altLang="en-US"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pPr algn="ctr"/>
            <a:r>
              <a:rPr lang="ru-RU" sz="2400" b="1" dirty="0">
                <a:solidFill>
                  <a:srgbClr val="FF0000"/>
                </a:solidFill>
              </a:rPr>
              <a:t> </a:t>
            </a:r>
            <a:endParaRPr lang="ru-RU" sz="3200" b="1" dirty="0">
              <a:solidFill>
                <a:srgbClr val="FF0000"/>
              </a:solidFill>
            </a:endParaRPr>
          </a:p>
        </p:txBody>
      </p:sp>
      <p:sp>
        <p:nvSpPr>
          <p:cNvPr id="4" name="Объект 3"/>
          <p:cNvSpPr>
            <a:spLocks noGrp="1"/>
          </p:cNvSpPr>
          <p:nvPr>
            <p:ph idx="1"/>
          </p:nvPr>
        </p:nvSpPr>
        <p:spPr>
          <a:xfrm>
            <a:off x="857224" y="785794"/>
            <a:ext cx="7408333" cy="4497363"/>
          </a:xfrm>
        </p:spPr>
        <p:txBody>
          <a:bodyPr>
            <a:noAutofit/>
          </a:bodyPr>
          <a:lstStyle/>
          <a:p>
            <a:pPr marL="0" indent="0">
              <a:buNone/>
            </a:pPr>
            <a:endParaRPr lang="ru-RU" sz="3200" dirty="0"/>
          </a:p>
          <a:p>
            <a:r>
              <a:rPr lang="ru-RU" sz="2800" b="1" dirty="0">
                <a:solidFill>
                  <a:schemeClr val="tx1"/>
                </a:solidFill>
                <a:cs typeface="+mn-lt"/>
              </a:rPr>
              <a:t>Одним из эффективных способов решения данной проблемы  является организация калмыцких подвижных игр, которые имеют большое значение в укреплении здоровья детей. Движения, входящие в игру, развивают организм, улучшают обмен веществ, функциональную деятельность всех органов и систем.</a:t>
            </a:r>
            <a:endParaRPr lang="ru-RU" sz="2800" b="1" dirty="0">
              <a:solidFill>
                <a:schemeClr val="tx1"/>
              </a:solidFill>
              <a:cs typeface="+mn-lt"/>
            </a:endParaRPr>
          </a:p>
        </p:txBody>
      </p:sp>
    </p:spTree>
  </p:cSld>
  <p:clrMapOvr>
    <a:masterClrMapping/>
  </p:clrMapOvr>
  <p:transition spd="med" advTm="20108">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11505" y="836930"/>
            <a:ext cx="8096250" cy="1543685"/>
          </a:xfrm>
        </p:spPr>
        <p:txBody>
          <a:bodyPr>
            <a:noAutofit/>
          </a:bodyPr>
          <a:lstStyle/>
          <a:p>
            <a:r>
              <a:rPr lang="ru-RU" sz="3200" b="1" dirty="0">
                <a:solidFill>
                  <a:srgbClr val="FF0000"/>
                </a:solidFill>
                <a:effectLst>
                  <a:outerShdw blurRad="38100" dist="19050" dir="2700000" algn="tl" rotWithShape="0">
                    <a:schemeClr val="dk1">
                      <a:alpha val="40000"/>
                    </a:schemeClr>
                  </a:outerShdw>
                </a:effectLst>
              </a:rPr>
              <a:t>Калмыцкие подвижные игры </a:t>
            </a:r>
            <a:r>
              <a:rPr lang="ru-RU" sz="3200" b="1" dirty="0">
                <a:solidFill>
                  <a:schemeClr val="tx1"/>
                </a:solidFill>
                <a:effectLst>
                  <a:outerShdw blurRad="38100" dist="19050" dir="2700000" algn="tl" rotWithShape="0">
                    <a:schemeClr val="dk1">
                      <a:alpha val="40000"/>
                    </a:schemeClr>
                  </a:outerShdw>
                </a:effectLst>
              </a:rPr>
              <a:t>вносят </a:t>
            </a:r>
            <a:r>
              <a:rPr lang="ru-RU" sz="3200" b="1" dirty="0">
                <a:solidFill>
                  <a:schemeClr val="tx1"/>
                </a:solidFill>
                <a:effectLst>
                  <a:outerShdw blurRad="38100" dist="19050" dir="2700000" algn="tl" rotWithShape="0">
                    <a:schemeClr val="dk1">
                      <a:alpha val="40000"/>
                    </a:schemeClr>
                  </a:outerShdw>
                </a:effectLst>
                <a:latin typeface="+mn-lt"/>
                <a:cs typeface="+mn-lt"/>
              </a:rPr>
              <a:t>радость </a:t>
            </a:r>
            <a:r>
              <a:rPr lang="ru-RU" sz="3200" b="1" dirty="0">
                <a:solidFill>
                  <a:schemeClr val="tx1"/>
                </a:solidFill>
                <a:effectLst>
                  <a:outerShdw blurRad="38100" dist="19050" dir="2700000" algn="tl" rotWithShape="0">
                    <a:schemeClr val="dk1">
                      <a:alpha val="40000"/>
                    </a:schemeClr>
                  </a:outerShdw>
                </a:effectLst>
              </a:rPr>
              <a:t>в жизнь ребенка, приучают к дисциплине и сосредоточению.</a:t>
            </a:r>
            <a:endParaRPr lang="ru-RU" sz="3200" b="1" dirty="0">
              <a:solidFill>
                <a:schemeClr val="tx1"/>
              </a:solidFill>
              <a:effectLst>
                <a:outerShdw blurRad="38100" dist="19050" dir="2700000" algn="tl" rotWithShape="0">
                  <a:schemeClr val="dk1">
                    <a:alpha val="40000"/>
                  </a:schemeClr>
                </a:outerShdw>
              </a:effectLst>
            </a:endParaRPr>
          </a:p>
        </p:txBody>
      </p:sp>
      <p:sp>
        <p:nvSpPr>
          <p:cNvPr id="4" name="Замещающее содержимое 3"/>
          <p:cNvSpPr/>
          <p:nvPr>
            <p:ph sz="half" idx="2"/>
          </p:nvPr>
        </p:nvSpPr>
        <p:spPr>
          <a:xfrm>
            <a:off x="610870" y="2342515"/>
            <a:ext cx="7742555" cy="3468370"/>
          </a:xfrm>
        </p:spPr>
        <p:txBody>
          <a:bodyPr>
            <a:normAutofit lnSpcReduction="10000"/>
          </a:bodyPr>
          <a:p>
            <a:pPr marL="36195" indent="0">
              <a:buNone/>
            </a:pPr>
            <a:r>
              <a:rPr lang="ru-RU" altLang="en-US" sz="3200" b="1"/>
              <a:t>Они знакомят детей с обычаями и традициями калмыцкого народа. В них ярко отражается образ жизни людей, их быт, труд, национальные устои. В игры включены основные движения: ходьба, бег, прыжки, метание, лазанье.</a:t>
            </a:r>
            <a:endParaRPr lang="ru-RU" altLang="en-US" sz="3200" b="1"/>
          </a:p>
        </p:txBody>
      </p:sp>
    </p:spTree>
  </p:cSld>
  <p:clrMapOvr>
    <a:masterClrMapping/>
  </p:clrMapOvr>
  <p:transition spd="med" advTm="17207">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360" y="548640"/>
            <a:ext cx="8229600" cy="5139690"/>
          </a:xfrm>
        </p:spPr>
        <p:txBody>
          <a:bodyPr>
            <a:noAutofit/>
          </a:bodyPr>
          <a:lstStyle/>
          <a:p>
            <a:r>
              <a:rPr lang="ru-RU" sz="3600" b="1" dirty="0">
                <a:solidFill>
                  <a:srgbClr val="FF0000"/>
                </a:solidFill>
              </a:rPr>
              <a:t>Чтобы игры всегда были интересны детям, нужно :</a:t>
            </a:r>
            <a:br>
              <a:rPr lang="ru-RU" sz="3600" b="1" dirty="0">
                <a:solidFill>
                  <a:srgbClr val="FF0000"/>
                </a:solidFill>
              </a:rPr>
            </a:br>
            <a:r>
              <a:rPr lang="ru-RU" sz="2800" b="1" dirty="0">
                <a:solidFill>
                  <a:schemeClr val="tx1"/>
                </a:solidFill>
              </a:rPr>
              <a:t>- никогда не заставлять детей играть, а только приглашать;</a:t>
            </a:r>
            <a:br>
              <a:rPr lang="ru-RU" sz="2800" b="1" dirty="0">
                <a:solidFill>
                  <a:schemeClr val="tx1"/>
                </a:solidFill>
              </a:rPr>
            </a:br>
            <a:r>
              <a:rPr lang="ru-RU" sz="2800" b="1" dirty="0">
                <a:solidFill>
                  <a:schemeClr val="tx1"/>
                </a:solidFill>
              </a:rPr>
              <a:t>- использовать  загадки, потешки, игрушки;</a:t>
            </a:r>
            <a:br>
              <a:rPr lang="ru-RU" sz="2800" b="1" dirty="0">
                <a:solidFill>
                  <a:schemeClr val="tx1"/>
                </a:solidFill>
              </a:rPr>
            </a:br>
            <a:r>
              <a:rPr lang="ru-RU" sz="2800" b="1" dirty="0">
                <a:solidFill>
                  <a:schemeClr val="tx1"/>
                </a:solidFill>
              </a:rPr>
              <a:t>- быть объективным;</a:t>
            </a:r>
            <a:br>
              <a:rPr lang="ru-RU" sz="2800" b="1" dirty="0">
                <a:solidFill>
                  <a:schemeClr val="tx1"/>
                </a:solidFill>
              </a:rPr>
            </a:br>
            <a:r>
              <a:rPr lang="ru-RU" sz="2800" b="1" dirty="0">
                <a:solidFill>
                  <a:schemeClr val="tx1"/>
                </a:solidFill>
              </a:rPr>
              <a:t>- никогда не сравнивать детей друг с другом;</a:t>
            </a:r>
            <a:br>
              <a:rPr lang="ru-RU" sz="2800" b="1" dirty="0">
                <a:solidFill>
                  <a:schemeClr val="tx1"/>
                </a:solidFill>
              </a:rPr>
            </a:br>
            <a:r>
              <a:rPr lang="ru-RU" sz="2800" b="1" dirty="0">
                <a:solidFill>
                  <a:schemeClr val="tx1"/>
                </a:solidFill>
              </a:rPr>
              <a:t>- не сердиться, если игра не получилась;</a:t>
            </a:r>
            <a:br>
              <a:rPr lang="ru-RU" sz="2800" b="1" dirty="0">
                <a:solidFill>
                  <a:schemeClr val="tx1"/>
                </a:solidFill>
              </a:rPr>
            </a:br>
            <a:r>
              <a:rPr lang="ru-RU" sz="2800" b="1" dirty="0">
                <a:solidFill>
                  <a:schemeClr val="tx1"/>
                </a:solidFill>
              </a:rPr>
              <a:t>- участвовать в игре на правах партнера, проявлять высокий интерес к игре, создавать настроение.</a:t>
            </a:r>
            <a:endParaRPr lang="ru-RU" sz="2800" b="1" dirty="0">
              <a:solidFill>
                <a:schemeClr val="tx1"/>
              </a:solidFill>
            </a:endParaRPr>
          </a:p>
        </p:txBody>
      </p:sp>
    </p:spTree>
  </p:cSld>
  <p:clrMapOvr>
    <a:masterClrMapping/>
  </p:clrMapOvr>
  <p:transition advTm="16895">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360" y="1088390"/>
            <a:ext cx="7467600" cy="5316220"/>
          </a:xfrm>
        </p:spPr>
        <p:txBody>
          <a:bodyPr>
            <a:normAutofit fontScale="90000"/>
          </a:bodyPr>
          <a:lstStyle/>
          <a:p>
            <a:pPr algn="ctr"/>
            <a:r>
              <a:rPr lang="ru-RU" sz="3555" b="1" dirty="0">
                <a:solidFill>
                  <a:schemeClr val="tx1"/>
                </a:solidFill>
              </a:rPr>
              <a:t>Калмыцкие подвижные игры делятся на </a:t>
            </a:r>
            <a:br>
              <a:rPr lang="ru-RU" sz="3555" b="1" dirty="0">
                <a:solidFill>
                  <a:schemeClr val="tx1"/>
                </a:solidFill>
              </a:rPr>
            </a:br>
            <a:br>
              <a:rPr lang="ru-RU" sz="3555" b="1" dirty="0">
                <a:solidFill>
                  <a:schemeClr val="tx1"/>
                </a:solidFill>
              </a:rPr>
            </a:br>
            <a:r>
              <a:rPr lang="ru-RU" sz="3000" b="1" dirty="0">
                <a:solidFill>
                  <a:srgbClr val="FF0000"/>
                </a:solidFill>
              </a:rPr>
              <a:t>Игры, отражающие отношение человека к природе: </a:t>
            </a:r>
            <a:r>
              <a:rPr lang="ru-RU" sz="3000" b="1" dirty="0">
                <a:solidFill>
                  <a:schemeClr val="tx1"/>
                </a:solidFill>
              </a:rPr>
              <a:t>«Воробушки и буря», «Волк», «Я - страшный жук», «Волк и ягнята», «Белый верблюд»</a:t>
            </a:r>
            <a:br>
              <a:rPr lang="ru-RU" sz="3000" b="1" dirty="0">
                <a:solidFill>
                  <a:schemeClr val="tx1"/>
                </a:solidFill>
              </a:rPr>
            </a:br>
            <a:r>
              <a:rPr lang="ru-RU" sz="3000" b="1" dirty="0">
                <a:solidFill>
                  <a:srgbClr val="FF0000"/>
                </a:solidFill>
              </a:rPr>
              <a:t>Игры, отражающие быт калмыцкого народа: </a:t>
            </a:r>
            <a:br>
              <a:rPr lang="ru-RU" sz="3000" b="1" dirty="0">
                <a:solidFill>
                  <a:srgbClr val="FF0000"/>
                </a:solidFill>
              </a:rPr>
            </a:br>
            <a:r>
              <a:rPr lang="ru-RU" sz="3000" b="1" dirty="0">
                <a:solidFill>
                  <a:schemeClr val="tx1"/>
                </a:solidFill>
              </a:rPr>
              <a:t>«Построй кибитку»», «Хотон кочует», «Загони овец в кошару», «Ловкий наездник»</a:t>
            </a:r>
            <a:br>
              <a:rPr lang="ru-RU" sz="3000" b="1" dirty="0">
                <a:solidFill>
                  <a:schemeClr val="tx1"/>
                </a:solidFill>
              </a:rPr>
            </a:br>
            <a:r>
              <a:rPr lang="ru-RU" sz="3000" b="1" dirty="0">
                <a:solidFill>
                  <a:srgbClr val="FF0000"/>
                </a:solidFill>
              </a:rPr>
              <a:t>Игры, которые дают возможность помериться быстротой, ловкостью, силой:</a:t>
            </a:r>
            <a:br>
              <a:rPr lang="ru-RU" sz="3000" b="1" dirty="0">
                <a:solidFill>
                  <a:srgbClr val="FF0000"/>
                </a:solidFill>
              </a:rPr>
            </a:br>
            <a:r>
              <a:rPr lang="ru-RU" sz="3000" b="1" dirty="0">
                <a:solidFill>
                  <a:schemeClr val="tx1"/>
                </a:solidFill>
              </a:rPr>
              <a:t>«Борьба», «Скачки», «Целься вернее», «Пальцами ног», «Сбей альчики», «Серебряный пояс»</a:t>
            </a:r>
            <a:br>
              <a:rPr lang="ru-RU" sz="3000" b="1" dirty="0">
                <a:solidFill>
                  <a:schemeClr val="tx1"/>
                </a:solidFill>
              </a:rPr>
            </a:br>
            <a:r>
              <a:rPr lang="ru-RU" sz="3000" b="1" dirty="0">
                <a:solidFill>
                  <a:schemeClr val="tx1"/>
                </a:solidFill>
              </a:rPr>
              <a:t>«Набрось аркан на лошадь», «Нападение»</a:t>
            </a:r>
            <a:br>
              <a:rPr lang="ru-RU" sz="3000" b="1" dirty="0">
                <a:solidFill>
                  <a:schemeClr val="tx1"/>
                </a:solidFill>
              </a:rPr>
            </a:br>
            <a:br>
              <a:rPr lang="ru-RU" sz="3000" b="1" dirty="0">
                <a:solidFill>
                  <a:schemeClr val="tx1"/>
                </a:solidFill>
              </a:rPr>
            </a:br>
            <a:r>
              <a:rPr lang="ru-RU" sz="3000" b="1" dirty="0">
                <a:solidFill>
                  <a:schemeClr val="tx1"/>
                </a:solidFill>
              </a:rPr>
              <a:t> </a:t>
            </a:r>
            <a:br>
              <a:rPr lang="ru-RU" sz="3000" b="1" dirty="0">
                <a:solidFill>
                  <a:schemeClr val="tx1"/>
                </a:solidFill>
              </a:rPr>
            </a:br>
            <a:endParaRPr lang="ru-RU" sz="3000" b="1" dirty="0">
              <a:solidFill>
                <a:schemeClr val="tx1"/>
              </a:solidFill>
            </a:endParaRPr>
          </a:p>
        </p:txBody>
      </p:sp>
    </p:spTree>
  </p:cSld>
  <p:clrMapOvr>
    <a:masterClrMapping/>
  </p:clrMapOvr>
  <p:transition advTm="12168">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Текстовое поле 99"/>
          <p:cNvSpPr txBox="1"/>
          <p:nvPr/>
        </p:nvSpPr>
        <p:spPr>
          <a:xfrm>
            <a:off x="4140200" y="765175"/>
            <a:ext cx="4721860" cy="4892675"/>
          </a:xfrm>
          <a:prstGeom prst="rect">
            <a:avLst/>
          </a:prstGeom>
          <a:noFill/>
          <a:ln w="9525">
            <a:noFill/>
          </a:ln>
        </p:spPr>
        <p:txBody>
          <a:bodyPr wrap="square">
            <a:spAutoFit/>
          </a:bodyPr>
          <a:p>
            <a:pPr indent="0" algn="ctr"/>
            <a:r>
              <a:rPr lang="en-US" sz="2400" b="1">
                <a:latin typeface="Times New Roman" panose="02020603050405020304" charset="0"/>
                <a:cs typeface="Calibri" panose="020F0502020204030204" charset="0"/>
              </a:rPr>
              <a:t> Игра «Барашек»</a:t>
            </a:r>
            <a:r>
              <a:rPr lang="ru-RU" altLang="en-US" sz="2400" b="1">
                <a:latin typeface="Times New Roman" panose="02020603050405020304" charset="0"/>
                <a:cs typeface="Calibri" panose="020F0502020204030204" charset="0"/>
              </a:rPr>
              <a:t> (3-4 года)</a:t>
            </a:r>
            <a:r>
              <a:rPr lang="en-US" sz="2400" b="0">
                <a:latin typeface="Times New Roman" panose="02020603050405020304" charset="0"/>
                <a:cs typeface="Calibri" panose="020F0502020204030204" charset="0"/>
              </a:rPr>
              <a:t>Дети образовывают круг, внутри круга - барашек. Дети идут по кругу, приговаривая:Ты барашек серенький,С хвостиком беленьким,Мы тебя поили,Мы тебя кормили,Ты нас не бодай,С нами поиграй!Скорее догоняй!По окончании слов дети бегут врассыпную, а барашек ловит их.</a:t>
            </a:r>
            <a:endParaRPr lang="ru-RU" altLang="en-US" sz="2400"/>
          </a:p>
        </p:txBody>
      </p:sp>
      <p:pic>
        <p:nvPicPr>
          <p:cNvPr id="5" name="Замещающее содержимое 4" descr="IMG_20191113_092054"/>
          <p:cNvPicPr>
            <a:picLocks noChangeAspect="1"/>
          </p:cNvPicPr>
          <p:nvPr>
            <p:ph idx="1"/>
          </p:nvPr>
        </p:nvPicPr>
        <p:blipFill>
          <a:blip r:embed="rId1"/>
          <a:stretch>
            <a:fillRect/>
          </a:stretch>
        </p:blipFill>
        <p:spPr>
          <a:xfrm>
            <a:off x="179705" y="1485265"/>
            <a:ext cx="4184015" cy="3642995"/>
          </a:xfrm>
          <a:prstGeom prst="rect">
            <a:avLst/>
          </a:prstGeom>
        </p:spPr>
      </p:pic>
    </p:spTree>
  </p:cSld>
  <p:clrMapOvr>
    <a:masterClrMapping/>
  </p:clrMapOvr>
  <p:transition advTm="26598">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360" y="116840"/>
            <a:ext cx="7467600" cy="884555"/>
          </a:xfrm>
        </p:spPr>
        <p:txBody>
          <a:bodyPr>
            <a:normAutofit/>
          </a:bodyPr>
          <a:lstStyle/>
          <a:p>
            <a:pPr algn="ctr"/>
            <a:r>
              <a:rPr lang="ru-RU" altLang="en-US" sz="2800" b="1">
                <a:latin typeface="Times New Roman" panose="02020603050405020304" charset="0"/>
                <a:sym typeface="+mn-ea"/>
              </a:rPr>
              <a:t>Пальцами ног  (3-7 лет)</a:t>
            </a:r>
            <a:endParaRPr lang="ru-RU" sz="2800" b="1" dirty="0">
              <a:solidFill>
                <a:schemeClr val="tx1"/>
              </a:solidFill>
            </a:endParaRPr>
          </a:p>
        </p:txBody>
      </p:sp>
      <p:sp>
        <p:nvSpPr>
          <p:cNvPr id="100" name="Текстовое поле 99"/>
          <p:cNvSpPr txBox="1"/>
          <p:nvPr/>
        </p:nvSpPr>
        <p:spPr>
          <a:xfrm>
            <a:off x="4500245" y="868680"/>
            <a:ext cx="4317365" cy="3784600"/>
          </a:xfrm>
          <a:prstGeom prst="rect">
            <a:avLst/>
          </a:prstGeom>
          <a:noFill/>
          <a:ln w="9525">
            <a:noFill/>
          </a:ln>
        </p:spPr>
        <p:txBody>
          <a:bodyPr wrap="square">
            <a:spAutoFit/>
          </a:bodyPr>
          <a:p>
            <a:pPr indent="0" algn="just"/>
            <a:r>
              <a:rPr lang="ru-RU" altLang="en-US" sz="2400" b="0">
                <a:latin typeface="Times New Roman" panose="02020603050405020304" charset="0"/>
              </a:rPr>
              <a:t>Около каждого играющего на полу около ног стоят неглубокие тарелки. Около каждой тарелки лежат горкой по 5 альчиков.</a:t>
            </a:r>
            <a:endParaRPr lang="ru-RU" altLang="en-US" sz="2400" b="0">
              <a:latin typeface="Times New Roman" panose="02020603050405020304" charset="0"/>
            </a:endParaRPr>
          </a:p>
          <a:p>
            <a:pPr indent="0" algn="just"/>
            <a:r>
              <a:rPr lang="ru-RU" altLang="en-US" sz="2400" b="0">
                <a:latin typeface="Times New Roman" panose="02020603050405020304" charset="0"/>
              </a:rPr>
              <a:t>Участники игры пальцами правой ноги должны перенести альчики, лежащие около правой ноги, в тарелку у левой ноги и наоборот. </a:t>
            </a:r>
            <a:endParaRPr lang="ru-RU" altLang="en-US" sz="2400" b="0">
              <a:latin typeface="Times New Roman" panose="02020603050405020304" charset="0"/>
            </a:endParaRPr>
          </a:p>
        </p:txBody>
      </p:sp>
      <p:pic>
        <p:nvPicPr>
          <p:cNvPr id="3" name="Замещающее содержимое 2" descr="IMG_0064"/>
          <p:cNvPicPr>
            <a:picLocks noChangeAspect="1"/>
          </p:cNvPicPr>
          <p:nvPr>
            <p:ph idx="1"/>
          </p:nvPr>
        </p:nvPicPr>
        <p:blipFill>
          <a:blip r:embed="rId2"/>
          <a:stretch>
            <a:fillRect/>
          </a:stretch>
        </p:blipFill>
        <p:spPr>
          <a:xfrm>
            <a:off x="683895" y="1268730"/>
            <a:ext cx="3568065" cy="3164840"/>
          </a:xfrm>
          <a:prstGeom prst="rect">
            <a:avLst/>
          </a:prstGeom>
        </p:spPr>
      </p:pic>
      <p:sp>
        <p:nvSpPr>
          <p:cNvPr id="4" name="Текстовое поле 3"/>
          <p:cNvSpPr txBox="1"/>
          <p:nvPr/>
        </p:nvSpPr>
        <p:spPr>
          <a:xfrm>
            <a:off x="1115695" y="4653280"/>
            <a:ext cx="7498080" cy="1938020"/>
          </a:xfrm>
          <a:prstGeom prst="rect">
            <a:avLst/>
          </a:prstGeom>
          <a:noFill/>
        </p:spPr>
        <p:txBody>
          <a:bodyPr wrap="square" rtlCol="0" anchor="t">
            <a:spAutoFit/>
          </a:bodyPr>
          <a:p>
            <a:pPr indent="0" algn="just"/>
            <a:r>
              <a:rPr lang="ru-RU" altLang="en-US" sz="2400">
                <a:latin typeface="Times New Roman" panose="02020603050405020304" charset="0"/>
                <a:sym typeface="+mn-ea"/>
              </a:rPr>
              <a:t>При этом нельзя приподнимать, наклонять и двигать с места корпус тела, разрешается двигать только ноги.</a:t>
            </a:r>
            <a:endParaRPr lang="ru-RU" altLang="en-US" sz="2400" b="0">
              <a:latin typeface="Times New Roman" panose="02020603050405020304" charset="0"/>
            </a:endParaRPr>
          </a:p>
          <a:p>
            <a:pPr indent="0" algn="just"/>
            <a:r>
              <a:rPr lang="ru-RU" altLang="en-US" sz="2400">
                <a:latin typeface="Times New Roman" panose="02020603050405020304" charset="0"/>
                <a:sym typeface="+mn-ea"/>
              </a:rPr>
              <a:t>За один раз разрешается брать и переносить 2-3 альчика. Кто первым наполнит тарелки альчиками - тот считается выигравшим.</a:t>
            </a:r>
            <a:endParaRPr lang="ru-RU" altLang="en-US" sz="2400"/>
          </a:p>
        </p:txBody>
      </p:sp>
    </p:spTree>
  </p:cSld>
  <p:clrMapOvr>
    <a:masterClrMapping/>
  </p:clrMapOvr>
  <p:transition advTm="26801">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800" b="1" dirty="0">
                <a:solidFill>
                  <a:schemeClr val="tx1"/>
                </a:solidFill>
              </a:rPr>
              <a:t> </a:t>
            </a:r>
            <a:endParaRPr lang="ru-RU" sz="2800" b="1" dirty="0">
              <a:solidFill>
                <a:schemeClr val="tx1"/>
              </a:solidFill>
            </a:endParaRPr>
          </a:p>
        </p:txBody>
      </p:sp>
      <p:pic>
        <p:nvPicPr>
          <p:cNvPr id="3" name="Замещающее содержимое 2" descr="IMG_20190321_154405"/>
          <p:cNvPicPr>
            <a:picLocks noChangeAspect="1"/>
          </p:cNvPicPr>
          <p:nvPr>
            <p:ph idx="1"/>
          </p:nvPr>
        </p:nvPicPr>
        <p:blipFill>
          <a:blip r:embed="rId1"/>
          <a:stretch>
            <a:fillRect/>
          </a:stretch>
        </p:blipFill>
        <p:spPr>
          <a:xfrm>
            <a:off x="395605" y="1417955"/>
            <a:ext cx="3253740" cy="2818765"/>
          </a:xfrm>
          <a:prstGeom prst="rect">
            <a:avLst/>
          </a:prstGeom>
        </p:spPr>
      </p:pic>
      <p:sp>
        <p:nvSpPr>
          <p:cNvPr id="100" name="Текстовое поле 99"/>
          <p:cNvSpPr txBox="1"/>
          <p:nvPr/>
        </p:nvSpPr>
        <p:spPr>
          <a:xfrm>
            <a:off x="165100" y="405130"/>
            <a:ext cx="8845550" cy="706755"/>
          </a:xfrm>
          <a:prstGeom prst="rect">
            <a:avLst/>
          </a:prstGeom>
          <a:noFill/>
          <a:ln w="9525">
            <a:noFill/>
          </a:ln>
        </p:spPr>
        <p:txBody>
          <a:bodyPr wrap="square">
            <a:spAutoFit/>
          </a:bodyPr>
          <a:p>
            <a:pPr indent="0" algn="just"/>
            <a:r>
              <a:rPr lang="en-US" sz="4000" b="1">
                <a:solidFill>
                  <a:srgbClr val="000000"/>
                </a:solidFill>
                <a:latin typeface="Times New Roman" panose="02020603050405020304" charset="0"/>
                <a:ea typeface="SimSun" panose="02010600030101010101" pitchFamily="2" charset="-122"/>
              </a:rPr>
              <a:t>Скачки альчик</a:t>
            </a:r>
            <a:r>
              <a:rPr lang="ru-RU" altLang="en-US" sz="4000" b="1">
                <a:solidFill>
                  <a:srgbClr val="000000"/>
                </a:solidFill>
                <a:latin typeface="Times New Roman" panose="02020603050405020304" charset="0"/>
                <a:ea typeface="SimSun" panose="02010600030101010101" pitchFamily="2" charset="-122"/>
              </a:rPr>
              <a:t>ов </a:t>
            </a:r>
            <a:r>
              <a:rPr lang="ru-RU" altLang="en-US" sz="3200" b="1">
                <a:solidFill>
                  <a:srgbClr val="000000"/>
                </a:solidFill>
                <a:latin typeface="Times New Roman" panose="02020603050405020304" charset="0"/>
                <a:ea typeface="SimSun" panose="02010600030101010101" pitchFamily="2" charset="-122"/>
              </a:rPr>
              <a:t>(4 - 7 лет)</a:t>
            </a:r>
            <a:endParaRPr lang="ru-RU" altLang="en-US" sz="3200" b="1">
              <a:solidFill>
                <a:srgbClr val="000000"/>
              </a:solidFill>
              <a:latin typeface="Times New Roman" panose="02020603050405020304" charset="0"/>
              <a:ea typeface="SimSun" panose="02010600030101010101" pitchFamily="2" charset="-122"/>
            </a:endParaRPr>
          </a:p>
        </p:txBody>
      </p:sp>
      <p:sp>
        <p:nvSpPr>
          <p:cNvPr id="101" name="Текстовое поле 100"/>
          <p:cNvSpPr txBox="1"/>
          <p:nvPr/>
        </p:nvSpPr>
        <p:spPr>
          <a:xfrm>
            <a:off x="3851910" y="1341120"/>
            <a:ext cx="5158105" cy="2676525"/>
          </a:xfrm>
          <a:prstGeom prst="rect">
            <a:avLst/>
          </a:prstGeom>
          <a:noFill/>
          <a:ln w="9525">
            <a:noFill/>
          </a:ln>
        </p:spPr>
        <p:txBody>
          <a:bodyPr wrap="square">
            <a:spAutoFit/>
          </a:bodyPr>
          <a:p>
            <a:pPr indent="0" algn="just"/>
            <a:r>
              <a:rPr lang="en-US" sz="2400" b="0">
                <a:solidFill>
                  <a:srgbClr val="000000"/>
                </a:solidFill>
                <a:latin typeface="Times New Roman" panose="02020603050405020304" charset="0"/>
                <a:ea typeface="SimSun" panose="02010600030101010101" pitchFamily="2" charset="-122"/>
              </a:rPr>
              <a:t>В этой игре участвуют 3—4 человека</a:t>
            </a:r>
            <a:r>
              <a:rPr lang="ru-RU" altLang="en-US" sz="2400" b="0">
                <a:solidFill>
                  <a:srgbClr val="000000"/>
                </a:solidFill>
                <a:latin typeface="Times New Roman" panose="02020603050405020304" charset="0"/>
                <a:ea typeface="SimSun" panose="02010600030101010101" pitchFamily="2" charset="-122"/>
              </a:rPr>
              <a:t>,</a:t>
            </a:r>
            <a:r>
              <a:rPr lang="en-US" sz="2400" b="0">
                <a:solidFill>
                  <a:srgbClr val="000000"/>
                </a:solidFill>
                <a:latin typeface="Times New Roman" panose="02020603050405020304" charset="0"/>
                <a:ea typeface="SimSun" panose="02010600030101010101" pitchFamily="2" charset="-122"/>
              </a:rPr>
              <a:t>  небольшой круг делят его на равные отрезки</a:t>
            </a:r>
            <a:r>
              <a:rPr lang="ru-RU" altLang="en-US" sz="2400" b="0">
                <a:solidFill>
                  <a:srgbClr val="000000"/>
                </a:solidFill>
                <a:latin typeface="Times New Roman" panose="02020603050405020304" charset="0"/>
                <a:ea typeface="SimSun" panose="02010600030101010101" pitchFamily="2" charset="-122"/>
              </a:rPr>
              <a:t>.</a:t>
            </a:r>
            <a:r>
              <a:rPr lang="en-US" sz="2400" b="0">
                <a:solidFill>
                  <a:srgbClr val="000000"/>
                </a:solidFill>
                <a:latin typeface="Times New Roman" panose="02020603050405020304" charset="0"/>
                <a:ea typeface="SimSun" panose="02010600030101010101" pitchFamily="2" charset="-122"/>
              </a:rPr>
              <a:t> Каждый играющий ставит </a:t>
            </a:r>
            <a:r>
              <a:rPr lang="ru-RU" altLang="en-US" sz="2400" b="0">
                <a:solidFill>
                  <a:srgbClr val="000000"/>
                </a:solidFill>
                <a:latin typeface="Times New Roman" panose="02020603050405020304" charset="0"/>
                <a:ea typeface="SimSun" panose="02010600030101010101" pitchFamily="2" charset="-122"/>
              </a:rPr>
              <a:t> на старте 1</a:t>
            </a:r>
            <a:r>
              <a:rPr lang="en-US" sz="2400" b="0">
                <a:solidFill>
                  <a:srgbClr val="000000"/>
                </a:solidFill>
                <a:latin typeface="Times New Roman" panose="02020603050405020304" charset="0"/>
                <a:ea typeface="SimSun" panose="02010600030101010101" pitchFamily="2" charset="-122"/>
              </a:rPr>
              <a:t> альчик</a:t>
            </a:r>
            <a:r>
              <a:rPr lang="ru-RU" altLang="en-US" sz="2400" b="0">
                <a:solidFill>
                  <a:srgbClr val="000000"/>
                </a:solidFill>
                <a:latin typeface="Times New Roman" panose="02020603050405020304" charset="0"/>
                <a:ea typeface="SimSun" panose="02010600030101010101" pitchFamily="2" charset="-122"/>
              </a:rPr>
              <a:t>.</a:t>
            </a:r>
            <a:r>
              <a:rPr lang="en-US" sz="2400" b="0">
                <a:solidFill>
                  <a:srgbClr val="000000"/>
                </a:solidFill>
                <a:latin typeface="Times New Roman" panose="02020603050405020304" charset="0"/>
                <a:ea typeface="SimSun" panose="02010600030101010101" pitchFamily="2" charset="-122"/>
              </a:rPr>
              <a:t> Один из играющих берет у каждого участника по 2-3 альчика, перемешивает их между ладонями и бросает на землю. </a:t>
            </a:r>
            <a:endParaRPr lang="ru-RU" altLang="en-US" sz="2400" b="0">
              <a:solidFill>
                <a:srgbClr val="000000"/>
              </a:solidFill>
              <a:latin typeface="Times New Roman" panose="02020603050405020304" charset="0"/>
              <a:ea typeface="SimSun" panose="02010600030101010101" pitchFamily="2" charset="-122"/>
            </a:endParaRPr>
          </a:p>
        </p:txBody>
      </p:sp>
      <p:sp>
        <p:nvSpPr>
          <p:cNvPr id="5" name="Текстовое поле 4"/>
          <p:cNvSpPr txBox="1"/>
          <p:nvPr/>
        </p:nvSpPr>
        <p:spPr>
          <a:xfrm>
            <a:off x="440055" y="4869180"/>
            <a:ext cx="8263890" cy="1568450"/>
          </a:xfrm>
          <a:prstGeom prst="rect">
            <a:avLst/>
          </a:prstGeom>
          <a:noFill/>
        </p:spPr>
        <p:txBody>
          <a:bodyPr wrap="square" rtlCol="0" anchor="t">
            <a:spAutoFit/>
          </a:bodyPr>
          <a:p>
            <a:pPr indent="0" algn="just"/>
            <a:r>
              <a:rPr lang="en-US" sz="2400">
                <a:solidFill>
                  <a:srgbClr val="000000"/>
                </a:solidFill>
                <a:latin typeface="Times New Roman" panose="02020603050405020304" charset="0"/>
                <a:ea typeface="SimSun" panose="02010600030101010101" pitchFamily="2" charset="-122"/>
                <a:sym typeface="+mn-ea"/>
              </a:rPr>
              <a:t>У игрока, альчик которо</a:t>
            </a:r>
            <a:r>
              <a:rPr lang="ru-RU" altLang="en-US" sz="2400">
                <a:solidFill>
                  <a:srgbClr val="000000"/>
                </a:solidFill>
                <a:latin typeface="Times New Roman" panose="02020603050405020304" charset="0"/>
                <a:ea typeface="SimSun" panose="02010600030101010101" pitchFamily="2" charset="-122"/>
                <a:sym typeface="+mn-ea"/>
              </a:rPr>
              <a:t>го</a:t>
            </a:r>
            <a:r>
              <a:rPr lang="en-US" sz="2400">
                <a:solidFill>
                  <a:srgbClr val="000000"/>
                </a:solidFill>
                <a:latin typeface="Times New Roman" panose="02020603050405020304" charset="0"/>
                <a:ea typeface="SimSun" panose="02010600030101010101" pitchFamily="2" charset="-122"/>
                <a:sym typeface="+mn-ea"/>
              </a:rPr>
              <a:t> упав, принял вертикальное положение, «конь» передвигается на</a:t>
            </a:r>
            <a:r>
              <a:rPr lang="ru-RU" altLang="en-US" sz="2400">
                <a:solidFill>
                  <a:srgbClr val="000000"/>
                </a:solidFill>
                <a:latin typeface="Times New Roman" panose="02020603050405020304" charset="0"/>
                <a:ea typeface="SimSun" panose="02010600030101010101" pitchFamily="2" charset="-122"/>
                <a:sym typeface="+mn-ea"/>
              </a:rPr>
              <a:t> 1 отрезок, если</a:t>
            </a:r>
            <a:r>
              <a:rPr lang="en-US" sz="2400">
                <a:solidFill>
                  <a:srgbClr val="000000"/>
                </a:solidFill>
                <a:latin typeface="Times New Roman" panose="02020603050405020304" charset="0"/>
                <a:ea typeface="SimSun" panose="02010600030101010101" pitchFamily="2" charset="-122"/>
                <a:sym typeface="+mn-ea"/>
              </a:rPr>
              <a:t> 2</a:t>
            </a:r>
            <a:r>
              <a:rPr lang="ru-RU" altLang="en-US" sz="2400">
                <a:solidFill>
                  <a:srgbClr val="000000"/>
                </a:solidFill>
                <a:latin typeface="Times New Roman" panose="02020603050405020304" charset="0"/>
                <a:ea typeface="SimSun" panose="02010600030101010101" pitchFamily="2" charset="-122"/>
                <a:sym typeface="+mn-ea"/>
              </a:rPr>
              <a:t> альчика</a:t>
            </a:r>
            <a:r>
              <a:rPr lang="en-US" sz="2400">
                <a:solidFill>
                  <a:srgbClr val="000000"/>
                </a:solidFill>
                <a:latin typeface="Times New Roman" panose="02020603050405020304" charset="0"/>
                <a:ea typeface="SimSun" panose="02010600030101010101" pitchFamily="2" charset="-122"/>
                <a:sym typeface="+mn-ea"/>
              </a:rPr>
              <a:t> — на 2 </a:t>
            </a:r>
            <a:r>
              <a:rPr lang="ru-RU" altLang="en-US" sz="2400">
                <a:solidFill>
                  <a:srgbClr val="000000"/>
                </a:solidFill>
                <a:latin typeface="Times New Roman" panose="02020603050405020304" charset="0"/>
                <a:ea typeface="SimSun" panose="02010600030101010101" pitchFamily="2" charset="-122"/>
                <a:sym typeface="+mn-ea"/>
              </a:rPr>
              <a:t>отрезка</a:t>
            </a:r>
            <a:r>
              <a:rPr lang="en-US" sz="2400">
                <a:solidFill>
                  <a:srgbClr val="000000"/>
                </a:solidFill>
                <a:latin typeface="Times New Roman" panose="02020603050405020304" charset="0"/>
                <a:ea typeface="SimSun" panose="02010600030101010101" pitchFamily="2" charset="-122"/>
                <a:sym typeface="+mn-ea"/>
              </a:rPr>
              <a:t> и т.д. И</a:t>
            </a:r>
            <a:r>
              <a:rPr lang="ru-RU" altLang="en-US" sz="2400">
                <a:solidFill>
                  <a:srgbClr val="000000"/>
                </a:solidFill>
                <a:latin typeface="Times New Roman" panose="02020603050405020304" charset="0"/>
                <a:ea typeface="SimSun" panose="02010600030101010101" pitchFamily="2" charset="-122"/>
                <a:sym typeface="+mn-ea"/>
              </a:rPr>
              <a:t> в</a:t>
            </a:r>
            <a:r>
              <a:rPr lang="en-US" sz="2400">
                <a:solidFill>
                  <a:srgbClr val="000000"/>
                </a:solidFill>
                <a:latin typeface="Times New Roman" panose="02020603050405020304" charset="0"/>
                <a:ea typeface="SimSun" panose="02010600030101010101" pitchFamily="2" charset="-122"/>
                <a:sym typeface="+mn-ea"/>
              </a:rPr>
              <a:t>ыигрывает тот, чей «конь» первым объехал круг</a:t>
            </a:r>
            <a:r>
              <a:rPr lang="ru-RU" altLang="en-US" sz="2400">
                <a:solidFill>
                  <a:srgbClr val="000000"/>
                </a:solidFill>
                <a:latin typeface="Times New Roman" panose="02020603050405020304" charset="0"/>
                <a:ea typeface="SimSun" panose="02010600030101010101" pitchFamily="2" charset="-122"/>
                <a:sym typeface="+mn-ea"/>
              </a:rPr>
              <a:t>.</a:t>
            </a:r>
            <a:endParaRPr lang="ru-RU" altLang="en-US" sz="2400"/>
          </a:p>
        </p:txBody>
      </p:sp>
    </p:spTree>
  </p:cSld>
  <p:clrMapOvr>
    <a:masterClrMapping/>
  </p:clrMapOvr>
  <p:transition advTm="24913">
    <p:fade/>
  </p:transition>
  <p:timing>
    <p:tnLst>
      <p:par>
        <p:cTn id="1" dur="indefinite" restart="never" nodeType="tmRoot"/>
      </p:par>
    </p:tnLst>
  </p:timing>
</p:sld>
</file>

<file path=ppt/theme/theme1.xml><?xml version="1.0" encoding="utf-8"?>
<a:theme xmlns:a="http://schemas.openxmlformats.org/drawingml/2006/main" name="Техническая">
  <a:themeElements>
    <a:clrScheme name="Другая 7">
      <a:dk1>
        <a:srgbClr val="000000"/>
      </a:dk1>
      <a:lt1>
        <a:srgbClr val="000000"/>
      </a:lt1>
      <a:dk2>
        <a:srgbClr val="A5C249"/>
      </a:dk2>
      <a:lt2>
        <a:srgbClr val="A5C24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Техническая">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Technic</Template>
  <TotalTime>0</TotalTime>
  <Words>5909</Words>
  <Application>WPS Presentation</Application>
  <PresentationFormat>Экран (4:3)</PresentationFormat>
  <Paragraphs>79</Paragraphs>
  <Slides>17</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17</vt:i4>
      </vt:variant>
    </vt:vector>
  </HeadingPairs>
  <TitlesOfParts>
    <vt:vector size="28" baseType="lpstr">
      <vt:lpstr>Arial</vt:lpstr>
      <vt:lpstr>SimSun</vt:lpstr>
      <vt:lpstr>Wingdings</vt:lpstr>
      <vt:lpstr>Wingdings 2</vt:lpstr>
      <vt:lpstr>Arial</vt:lpstr>
      <vt:lpstr>Times New Roman</vt:lpstr>
      <vt:lpstr>Calibri</vt:lpstr>
      <vt:lpstr>Franklin Gothic Book</vt:lpstr>
      <vt:lpstr>Microsoft YaHei</vt:lpstr>
      <vt:lpstr>Arial Unicode MS</vt:lpstr>
      <vt:lpstr>Техническая</vt:lpstr>
      <vt:lpstr>Калмыцкие подвижные игры в укреплении здоровья детей.        Подготовила Воспитатель по физической культуре:  Пуртинова С.Б.</vt:lpstr>
      <vt:lpstr>PowerPoint 演示文稿</vt:lpstr>
      <vt:lpstr> </vt:lpstr>
      <vt:lpstr>Калмыцкие подвижные игры вносят радость в жизнь ребенка, приучают к дисциплине и сосредоточению.</vt:lpstr>
      <vt:lpstr>Чтобы игры всегда были интересны детям, нужно : - никогда не заставлять детей играть, а только приглашать; - использовать  загадки, потешки, игрушки; - быть объективным; - никогда не сравнивать детей друг с другом; - не сердиться, если игра не получилась; - участвовать в игре на правах партнера, проявлять высокий интерес к игре, создавать настроение.</vt:lpstr>
      <vt:lpstr>Калмыцкие подвижные игры делятся на   Игры, отражающие отношение человека к природе: «Воробушки и буря», «Волк», «Я - страшный жук», «Волк и ягнята», «Белый верблюд» Игры, отражающие быт калмыцкого народа:  «Построй кибитку»», «Хотон кочует», «Загони овец в кошару», «Ловкий наездник» Игры, которые дают возможность помериться быстротой, ловкостью, силой: «Борьба», «Скачки», «Целься вернее», «Пальцами ног», «Сбей альчики», «Серебряный пояс» «Набрось аркан на лошадь», «Нападение»    </vt:lpstr>
      <vt:lpstr>PowerPoint 演示文稿</vt:lpstr>
      <vt:lpstr>Пальцами ног  (3-7 лет)</vt:lpstr>
      <vt:lpstr> </vt:lpstr>
      <vt:lpstr> Каждый из участников игры ставит на землю условленное количество альчиков в один ряд так, чтобы образовалась линия длиной 1 м. Игроки отходят от этого места на  расстояние от 2-4 м и оттуда бросают биты с таким расчетом, чтобы выбить альчик из ряда на расстоянии 1 шага. Тот, кто выбил 3 альчика подряд, считается  выигравшим и забирает те альчики, которые сумел выбить.</vt:lpstr>
      <vt:lpstr> Чертят круг диаметром  80-100см. Внутри него становятся 2 игрока лицом друг к другу, руки на поясе. Плечом или корпусом надо вытолкнуть соперника из круга, самому остаться внутри. Тот, кто удержится в круге – победитель.</vt:lpstr>
      <vt:lpstr> Загони овец в кошару (5 - 7 лет)</vt:lpstr>
      <vt:lpstr> Охотник с герлыгой (5 - 7 лет) </vt:lpstr>
      <vt:lpstr>Соревнование «Набрось аркан на лошадь» (6 - 7 лет) </vt:lpstr>
      <vt:lpstr>Хотон кочует (эстафета, 5 - 7 лет) </vt:lpstr>
      <vt:lpstr>Благодаря знакомству с калмыцкими народными играми, мы сохраняем свои традиции, передаем  их будущему поколению, тем самым обеспечиваем духовное и физическое здоровье наших детей.</vt:lpstr>
      <vt:lpstr>Спасибо за внимание!</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Экологическое воспитание дошкольников в ДОУ и в семье</dc:title>
  <dc:creator>Вероника</dc:creator>
  <cp:lastModifiedBy>Yolo</cp:lastModifiedBy>
  <cp:revision>81</cp:revision>
  <dcterms:created xsi:type="dcterms:W3CDTF">2017-04-24T06:49:00Z</dcterms:created>
  <dcterms:modified xsi:type="dcterms:W3CDTF">2021-08-11T12:57:35Z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1049-11.2.0.10258</vt:lpwstr>
  </property>
  <property fmtid="{D5CDD505-2E9C-101B-9397-08002B2CF9AE}" pid="3" name="ICV">
    <vt:lpwstr>0DFA16882B68479F870C2B888350FA0A</vt:lpwstr>
  </property>
</Properties>
</file>