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8.jpeg" ContentType="image/jpeg"/>
  <Override PartName="/ppt/media/image7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6304F8A-2A11-43E6-8B51-CD99B0DEEE2A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ED01657-127C-4846-9FA3-CA4B81260AC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9206640" y="2962800"/>
            <a:ext cx="2981880" cy="3209400"/>
            <a:chOff x="9206640" y="2962800"/>
            <a:chExt cx="2981880" cy="3209400"/>
          </a:xfrm>
        </p:grpSpPr>
        <p:sp>
          <p:nvSpPr>
            <p:cNvPr id="1" name="Line 2"/>
            <p:cNvSpPr/>
            <p:nvPr/>
          </p:nvSpPr>
          <p:spPr>
            <a:xfrm flipH="1">
              <a:off x="11275920" y="2962800"/>
              <a:ext cx="912600" cy="91296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9206640" y="3189960"/>
              <a:ext cx="2981880" cy="298224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 flipH="1">
              <a:off x="10292040" y="3284640"/>
              <a:ext cx="1896480" cy="189648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Line 5"/>
            <p:cNvSpPr/>
            <p:nvPr/>
          </p:nvSpPr>
          <p:spPr>
            <a:xfrm flipH="1">
              <a:off x="10442880" y="3130560"/>
              <a:ext cx="1745640" cy="1745640"/>
            </a:xfrm>
            <a:prstGeom prst="line">
              <a:avLst/>
            </a:prstGeom>
            <a:ln cap="rnd" w="285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" name="Line 6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cap="rnd" w="285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6" name="Line 7"/>
          <p:cNvSpPr/>
          <p:nvPr/>
        </p:nvSpPr>
        <p:spPr>
          <a:xfrm flipH="1">
            <a:off x="8227800" y="8280"/>
            <a:ext cx="3809880" cy="3809880"/>
          </a:xfrm>
          <a:prstGeom prst="line">
            <a:avLst/>
          </a:prstGeom>
          <a:ln cap="rnd" w="127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Line 8"/>
          <p:cNvSpPr/>
          <p:nvPr/>
        </p:nvSpPr>
        <p:spPr>
          <a:xfrm flipH="1">
            <a:off x="6108120" y="91440"/>
            <a:ext cx="6080400" cy="6080760"/>
          </a:xfrm>
          <a:prstGeom prst="line">
            <a:avLst/>
          </a:prstGeom>
          <a:ln cap="rnd" w="127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Line 9"/>
          <p:cNvSpPr/>
          <p:nvPr/>
        </p:nvSpPr>
        <p:spPr>
          <a:xfrm flipH="1">
            <a:off x="7235640" y="228600"/>
            <a:ext cx="4952880" cy="4952880"/>
          </a:xfrm>
          <a:prstGeom prst="line">
            <a:avLst/>
          </a:prstGeom>
          <a:ln cap="rnd" w="127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Line 10"/>
          <p:cNvSpPr/>
          <p:nvPr/>
        </p:nvSpPr>
        <p:spPr>
          <a:xfrm flipH="1">
            <a:off x="7335720" y="32040"/>
            <a:ext cx="4852800" cy="4853160"/>
          </a:xfrm>
          <a:prstGeom prst="line">
            <a:avLst/>
          </a:prstGeom>
          <a:ln cap="rnd" w="3175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 flipH="1">
            <a:off x="7845120" y="609480"/>
            <a:ext cx="4343400" cy="4343400"/>
          </a:xfrm>
          <a:prstGeom prst="line">
            <a:avLst/>
          </a:prstGeom>
          <a:ln cap="rnd" w="3175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280" cy="2742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9206640" y="2962800"/>
            <a:ext cx="2981880" cy="3209400"/>
            <a:chOff x="9206640" y="2962800"/>
            <a:chExt cx="2981880" cy="3209400"/>
          </a:xfrm>
        </p:grpSpPr>
        <p:sp>
          <p:nvSpPr>
            <p:cNvPr id="50" name="Line 2"/>
            <p:cNvSpPr/>
            <p:nvPr/>
          </p:nvSpPr>
          <p:spPr>
            <a:xfrm flipH="1">
              <a:off x="11275920" y="2962800"/>
              <a:ext cx="912600" cy="91296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" name="Line 3"/>
            <p:cNvSpPr/>
            <p:nvPr/>
          </p:nvSpPr>
          <p:spPr>
            <a:xfrm flipH="1">
              <a:off x="9206640" y="3189960"/>
              <a:ext cx="2981880" cy="298224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" name="Line 4"/>
            <p:cNvSpPr/>
            <p:nvPr/>
          </p:nvSpPr>
          <p:spPr>
            <a:xfrm flipH="1">
              <a:off x="10292040" y="3284640"/>
              <a:ext cx="1896480" cy="189648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3" name="Line 5"/>
            <p:cNvSpPr/>
            <p:nvPr/>
          </p:nvSpPr>
          <p:spPr>
            <a:xfrm flipH="1">
              <a:off x="10442880" y="3130560"/>
              <a:ext cx="1745640" cy="1745640"/>
            </a:xfrm>
            <a:prstGeom prst="line">
              <a:avLst/>
            </a:prstGeom>
            <a:ln cap="rnd" w="285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4" name="Line 6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cap="rnd" w="285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55" name="Line 7"/>
          <p:cNvSpPr/>
          <p:nvPr/>
        </p:nvSpPr>
        <p:spPr>
          <a:xfrm flipH="1">
            <a:off x="8227800" y="8280"/>
            <a:ext cx="3809880" cy="3809880"/>
          </a:xfrm>
          <a:prstGeom prst="line">
            <a:avLst/>
          </a:prstGeom>
          <a:ln cap="rnd" w="127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Line 8"/>
          <p:cNvSpPr/>
          <p:nvPr/>
        </p:nvSpPr>
        <p:spPr>
          <a:xfrm flipH="1">
            <a:off x="6108120" y="91440"/>
            <a:ext cx="6080400" cy="6080760"/>
          </a:xfrm>
          <a:prstGeom prst="line">
            <a:avLst/>
          </a:prstGeom>
          <a:ln cap="rnd" w="127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" name="Line 9"/>
          <p:cNvSpPr/>
          <p:nvPr/>
        </p:nvSpPr>
        <p:spPr>
          <a:xfrm flipH="1">
            <a:off x="7235640" y="228600"/>
            <a:ext cx="4952880" cy="4952880"/>
          </a:xfrm>
          <a:prstGeom prst="line">
            <a:avLst/>
          </a:prstGeom>
          <a:ln cap="rnd" w="127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Line 10"/>
          <p:cNvSpPr/>
          <p:nvPr/>
        </p:nvSpPr>
        <p:spPr>
          <a:xfrm flipH="1">
            <a:off x="7335720" y="32040"/>
            <a:ext cx="4852800" cy="4853160"/>
          </a:xfrm>
          <a:prstGeom prst="line">
            <a:avLst/>
          </a:prstGeom>
          <a:ln cap="rnd" w="3175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" name="Line 11"/>
          <p:cNvSpPr/>
          <p:nvPr/>
        </p:nvSpPr>
        <p:spPr>
          <a:xfrm flipH="1">
            <a:off x="7845120" y="609480"/>
            <a:ext cx="4343400" cy="4343400"/>
          </a:xfrm>
          <a:prstGeom prst="line">
            <a:avLst/>
          </a:prstGeom>
          <a:ln cap="rnd" w="3175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" name="PlaceHolder 12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280" cy="2742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"/>
          <p:cNvGrpSpPr/>
          <p:nvPr/>
        </p:nvGrpSpPr>
        <p:grpSpPr>
          <a:xfrm>
            <a:off x="9206640" y="2962800"/>
            <a:ext cx="2981880" cy="3209400"/>
            <a:chOff x="9206640" y="2962800"/>
            <a:chExt cx="2981880" cy="3209400"/>
          </a:xfrm>
        </p:grpSpPr>
        <p:sp>
          <p:nvSpPr>
            <p:cNvPr id="99" name="Line 2"/>
            <p:cNvSpPr/>
            <p:nvPr/>
          </p:nvSpPr>
          <p:spPr>
            <a:xfrm flipH="1">
              <a:off x="11275920" y="2962800"/>
              <a:ext cx="912600" cy="91296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0" name="Line 3"/>
            <p:cNvSpPr/>
            <p:nvPr/>
          </p:nvSpPr>
          <p:spPr>
            <a:xfrm flipH="1">
              <a:off x="9206640" y="3189960"/>
              <a:ext cx="2981880" cy="298224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1" name="Line 4"/>
            <p:cNvSpPr/>
            <p:nvPr/>
          </p:nvSpPr>
          <p:spPr>
            <a:xfrm flipH="1">
              <a:off x="10292040" y="3284640"/>
              <a:ext cx="1896480" cy="189648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2" name="Line 5"/>
            <p:cNvSpPr/>
            <p:nvPr/>
          </p:nvSpPr>
          <p:spPr>
            <a:xfrm flipH="1">
              <a:off x="10442880" y="3130560"/>
              <a:ext cx="1745640" cy="1745640"/>
            </a:xfrm>
            <a:prstGeom prst="line">
              <a:avLst/>
            </a:prstGeom>
            <a:ln cap="rnd" w="285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3" name="Line 6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cap="rnd" w="285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04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3612"/>
            </a:gs>
            <a:gs pos="100000">
              <a:srgbClr val="6906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"/>
          <p:cNvGrpSpPr/>
          <p:nvPr/>
        </p:nvGrpSpPr>
        <p:grpSpPr>
          <a:xfrm>
            <a:off x="9206640" y="2962800"/>
            <a:ext cx="2981880" cy="3209400"/>
            <a:chOff x="9206640" y="2962800"/>
            <a:chExt cx="2981880" cy="3209400"/>
          </a:xfrm>
        </p:grpSpPr>
        <p:sp>
          <p:nvSpPr>
            <p:cNvPr id="143" name="Line 2"/>
            <p:cNvSpPr/>
            <p:nvPr/>
          </p:nvSpPr>
          <p:spPr>
            <a:xfrm flipH="1">
              <a:off x="11275920" y="2962800"/>
              <a:ext cx="912600" cy="91296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4" name="Line 3"/>
            <p:cNvSpPr/>
            <p:nvPr/>
          </p:nvSpPr>
          <p:spPr>
            <a:xfrm flipH="1">
              <a:off x="9206640" y="3189960"/>
              <a:ext cx="2981880" cy="298224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5" name="Line 4"/>
            <p:cNvSpPr/>
            <p:nvPr/>
          </p:nvSpPr>
          <p:spPr>
            <a:xfrm flipH="1">
              <a:off x="10292040" y="3284640"/>
              <a:ext cx="1896480" cy="1896480"/>
            </a:xfrm>
            <a:prstGeom prst="line">
              <a:avLst/>
            </a:prstGeom>
            <a:ln cap="rnd" w="952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6" name="Line 5"/>
            <p:cNvSpPr/>
            <p:nvPr/>
          </p:nvSpPr>
          <p:spPr>
            <a:xfrm flipH="1">
              <a:off x="10442880" y="3130560"/>
              <a:ext cx="1745640" cy="1745640"/>
            </a:xfrm>
            <a:prstGeom prst="line">
              <a:avLst/>
            </a:prstGeom>
            <a:ln cap="rnd" w="285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7" name="Line 6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cap="rnd" w="285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48" name="CustomShape 7"/>
          <p:cNvSpPr/>
          <p:nvPr/>
        </p:nvSpPr>
        <p:spPr>
          <a:xfrm>
            <a:off x="531720" y="81216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ffffff"/>
                </a:solidFill>
                <a:latin typeface="Century Gothic"/>
                <a:ea typeface="DejaVu Sans"/>
              </a:rPr>
              <a:t>“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149" name="CustomShape 8"/>
          <p:cNvSpPr/>
          <p:nvPr/>
        </p:nvSpPr>
        <p:spPr>
          <a:xfrm>
            <a:off x="10285560" y="276876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8000" spc="-1" strike="noStrike">
                <a:solidFill>
                  <a:srgbClr val="ffffff"/>
                </a:solidFill>
                <a:latin typeface="Century Gothic"/>
                <a:ea typeface="DejaVu Sans"/>
              </a:rPr>
              <a:t>”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150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1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40000" y="180000"/>
            <a:ext cx="10835280" cy="14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МУНИЦИПАЛЬНОЕ БЮДЖЕТНОЕ УЧРЕЖДЕНИЕ</a:t>
            </a:r>
            <a:br/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ДОПОЛНИТЕЛЬНОГО ОБРАЗОВАНИЯ</a:t>
            </a:r>
            <a:br/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 «Детская школа искусств №8 им. А.В. Воробьёва г. Владивостока»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620000" y="2160000"/>
            <a:ext cx="9359640" cy="10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</a:rPr>
              <a:t>ДЕНЬ ПОБЕДЫ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0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723960" y="2844720"/>
            <a:ext cx="10790280" cy="120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ffffff"/>
                </a:solidFill>
                <a:latin typeface="Times New Roman"/>
              </a:rPr>
              <a:t>К 80-летию  </a:t>
            </a:r>
            <a:r>
              <a:rPr b="0" i="1" lang="en-US" sz="2800" spc="-1" strike="noStrike">
                <a:solidFill>
                  <a:srgbClr val="ffffff"/>
                </a:solidFill>
                <a:latin typeface="Times New Roman"/>
              </a:rPr>
              <a:t>c</a:t>
            </a:r>
            <a:r>
              <a:rPr b="0" i="1" lang="ru-RU" sz="2800" spc="-1" strike="noStrike">
                <a:solidFill>
                  <a:srgbClr val="ffffff"/>
                </a:solidFill>
                <a:latin typeface="Times New Roman"/>
              </a:rPr>
              <a:t>о дня рождения Давида Тухманова, автора песни «День Победы»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3780000" y="4550400"/>
            <a:ext cx="8099640" cy="8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Андрюхина Галина Васильевна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преподаватель теоретических дисциплин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МБУДО «ДШИ №8 им. А.В. Воробьёва г. Владивостока»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90f08"/>
            </a:gs>
            <a:gs pos="100000">
              <a:srgbClr val="fb5954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684360" y="685800"/>
            <a:ext cx="8000280" cy="29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03264f"/>
                </a:solidFill>
                <a:latin typeface="Times New Roman"/>
              </a:rPr>
              <a:t>ЭТОТ    ДЕНЬ ПОБЕДЫ!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684360" y="3843720"/>
            <a:ext cx="6400080" cy="19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4000"/>
          </a:bodyPr>
          <a:p>
            <a:pPr algn="ctr">
              <a:lnSpc>
                <a:spcPct val="100000"/>
              </a:lnSpc>
              <a:spcBef>
                <a:spcPts val="879"/>
              </a:spcBef>
              <a:spcAft>
                <a:spcPts val="601"/>
              </a:spcAft>
              <a:tabLst>
                <a:tab algn="l" pos="0"/>
              </a:tabLst>
            </a:pPr>
            <a:r>
              <a:rPr b="0" i="1" lang="ru-RU" sz="4400" spc="-1" strike="noStrike">
                <a:solidFill>
                  <a:srgbClr val="ffffff"/>
                </a:solidFill>
                <a:latin typeface="Times New Roman"/>
              </a:rPr>
              <a:t>К 80-летию  </a:t>
            </a:r>
            <a:r>
              <a:rPr b="0" i="1" lang="en-US" sz="4400" spc="-1" strike="noStrike">
                <a:solidFill>
                  <a:srgbClr val="ffffff"/>
                </a:solidFill>
                <a:latin typeface="Times New Roman"/>
              </a:rPr>
              <a:t>c</a:t>
            </a:r>
            <a:r>
              <a:rPr b="0" i="1" lang="ru-RU" sz="4400" spc="-1" strike="noStrike">
                <a:solidFill>
                  <a:srgbClr val="ffffff"/>
                </a:solidFill>
                <a:latin typeface="Times New Roman"/>
              </a:rPr>
              <a:t>о дня рождения Давида Тухманова, автора песни «День Победы»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00" name="Рисунок 3" descr=""/>
          <p:cNvPicPr/>
          <p:nvPr/>
        </p:nvPicPr>
        <p:blipFill>
          <a:blip r:embed="rId1"/>
          <a:stretch/>
        </p:blipFill>
        <p:spPr>
          <a:xfrm>
            <a:off x="8851320" y="2304360"/>
            <a:ext cx="2832480" cy="42696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684360" y="4487400"/>
            <a:ext cx="10655280" cy="19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2"/>
          <p:cNvSpPr/>
          <p:nvPr/>
        </p:nvSpPr>
        <p:spPr>
          <a:xfrm>
            <a:off x="5447880" y="1440000"/>
            <a:ext cx="661212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ffffff"/>
                </a:solidFill>
                <a:latin typeface="Times New Roman"/>
              </a:rPr>
              <a:t>20 июля 2020 года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ffffff"/>
                </a:solidFill>
                <a:latin typeface="Times New Roman"/>
              </a:rPr>
              <a:t>Давид Тухманов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ffffff"/>
                </a:solidFill>
                <a:latin typeface="Times New Roman"/>
              </a:rPr>
              <a:t>отметил свой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ffffff"/>
                </a:solidFill>
                <a:latin typeface="Times New Roman"/>
              </a:rPr>
              <a:t>80-летний юбилей.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684360" y="541080"/>
            <a:ext cx="5400000" cy="485892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" descr=""/>
          <p:cNvPicPr/>
          <p:nvPr/>
        </p:nvPicPr>
        <p:blipFill>
          <a:blip r:embed="rId1"/>
          <a:srcRect l="56261" t="0" r="0" b="0"/>
          <a:stretch/>
        </p:blipFill>
        <p:spPr>
          <a:xfrm>
            <a:off x="7200000" y="706320"/>
            <a:ext cx="4320000" cy="5053680"/>
          </a:xfrm>
          <a:prstGeom prst="rect">
            <a:avLst/>
          </a:prstGeom>
          <a:ln w="0">
            <a:noFill/>
          </a:ln>
        </p:spPr>
      </p:pic>
      <p:sp>
        <p:nvSpPr>
          <p:cNvPr id="205" name="TextShape 1"/>
          <p:cNvSpPr txBox="1"/>
          <p:nvPr/>
        </p:nvSpPr>
        <p:spPr>
          <a:xfrm>
            <a:off x="720000" y="1668960"/>
            <a:ext cx="6120000" cy="349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2200" spc="-1" strike="noStrike" cap="all">
                <a:solidFill>
                  <a:srgbClr val="ffffff"/>
                </a:solidFill>
                <a:latin typeface="Times New Roman"/>
              </a:rPr>
              <a:t>Композитор родился 20 июля 1940 года. </a:t>
            </a:r>
            <a:br/>
            <a:r>
              <a:rPr b="0" lang="ru-RU" sz="2200" spc="-1" strike="noStrike" cap="all">
                <a:solidFill>
                  <a:srgbClr val="ffffff"/>
                </a:solidFill>
                <a:latin typeface="Times New Roman"/>
              </a:rPr>
              <a:t>Музыкальные способности Давид унаследовал от своей матери, она и стала его первым учителем.</a:t>
            </a:r>
            <a:endParaRPr b="0" lang="ru-RU" sz="2200" spc="-1" strike="noStrike">
              <a:latin typeface="Arial"/>
            </a:endParaRPr>
          </a:p>
          <a:p>
            <a:pPr algn="ctr"/>
            <a:r>
              <a:rPr b="0" lang="ru-RU" sz="2200" spc="-1" strike="noStrike" cap="all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ru-RU" sz="2200" spc="-1" strike="noStrike" cap="all">
                <a:solidFill>
                  <a:srgbClr val="ffffff"/>
                </a:solidFill>
                <a:latin typeface="Times New Roman"/>
              </a:rPr>
              <a:t>Вскоре он поступает в школу- десятилетку им. Гнесиных, </a:t>
            </a:r>
            <a:endParaRPr b="0" lang="ru-RU" sz="2200" spc="-1" strike="noStrike">
              <a:latin typeface="Arial"/>
            </a:endParaRPr>
          </a:p>
          <a:p>
            <a:pPr algn="ctr"/>
            <a:r>
              <a:rPr b="0" lang="ru-RU" sz="2200" spc="-1" strike="noStrike" cap="all">
                <a:solidFill>
                  <a:srgbClr val="ffffff"/>
                </a:solidFill>
                <a:latin typeface="Times New Roman"/>
              </a:rPr>
              <a:t>а в 1958 году на композиторское отделение музыкально- педагогического государственного института им. Гнесиных. </a:t>
            </a:r>
            <a:endParaRPr b="0" lang="ru-RU" sz="22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360000" y="3060000"/>
            <a:ext cx="7919640" cy="28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80000" y="343440"/>
            <a:ext cx="11765160" cy="23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ffffff"/>
                </a:solidFill>
                <a:latin typeface="Century Gothic"/>
                <a:ea typeface="Microsoft YaHei"/>
              </a:rPr>
              <a:t>Первые  песни Давида Тухманова принесли ему популярность как эстрадному композитору. Это были «Последняя Электричка», «Эти глаза напротив», «Белый танец», «я люблю тебя, россия». </a:t>
            </a:r>
            <a:br/>
            <a:r>
              <a:rPr b="0" lang="ru-RU" sz="2000" spc="-1" strike="noStrike" cap="all">
                <a:solidFill>
                  <a:srgbClr val="ffffff"/>
                </a:solidFill>
                <a:latin typeface="Century Gothic"/>
                <a:ea typeface="Microsoft YaHei"/>
              </a:rPr>
              <a:t>Вскоре появляется первый диск «Как прекрасен этот мир».Композитор  сотрудничает с поэтами М.Пляцковским.,  Ев.Евтушенко, л.рубальской, </a:t>
            </a:r>
            <a:br/>
            <a:r>
              <a:rPr b="0" lang="ru-RU" sz="2000" spc="-1" strike="noStrike" cap="all">
                <a:solidFill>
                  <a:srgbClr val="ffffff"/>
                </a:solidFill>
                <a:latin typeface="Century Gothic"/>
                <a:ea typeface="Microsoft YaHei"/>
              </a:rPr>
              <a:t>м. таничем, и.шафераном, м.ножкиным, н.хикметом, вл.харитоновым и многими другими.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rcRect l="4905" t="0" r="0" b="0"/>
          <a:stretch/>
        </p:blipFill>
        <p:spPr>
          <a:xfrm>
            <a:off x="3780000" y="2700000"/>
            <a:ext cx="4860000" cy="3833280"/>
          </a:xfrm>
          <a:prstGeom prst="rect">
            <a:avLst/>
          </a:prstGeom>
          <a:ln w="0">
            <a:noFill/>
          </a:ln>
          <a:effectLst>
            <a:softEdge rad="228600"/>
          </a:effectLst>
        </p:spPr>
      </p:pic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Объект 3" descr=""/>
          <p:cNvPicPr/>
          <p:nvPr/>
        </p:nvPicPr>
        <p:blipFill>
          <a:blip r:embed="rId1"/>
          <a:stretch/>
        </p:blipFill>
        <p:spPr>
          <a:xfrm>
            <a:off x="7915320" y="822960"/>
            <a:ext cx="3964680" cy="4037040"/>
          </a:xfrm>
          <a:prstGeom prst="rect">
            <a:avLst/>
          </a:prstGeom>
          <a:ln w="0">
            <a:noFill/>
          </a:ln>
          <a:effectLst>
            <a:softEdge rad="101520"/>
          </a:effectLst>
        </p:spPr>
      </p:pic>
      <p:sp>
        <p:nvSpPr>
          <p:cNvPr id="210" name="TextShape 1"/>
          <p:cNvSpPr txBox="1"/>
          <p:nvPr/>
        </p:nvSpPr>
        <p:spPr>
          <a:xfrm>
            <a:off x="900000" y="772200"/>
            <a:ext cx="6480000" cy="228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ffffff"/>
                </a:solidFill>
                <a:latin typeface="Times New Roman"/>
                <a:ea typeface="Microsoft YaHei"/>
              </a:rPr>
              <a:t>В 1975 году появляется еще один диск – «по волне моей памяти» на стихи классических поэтов. </a:t>
            </a:r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ffffff"/>
                </a:solidFill>
                <a:latin typeface="Times New Roman"/>
                <a:ea typeface="Microsoft YaHei"/>
              </a:rPr>
              <a:t>Одна из песен этого диска – «из вагантов» звучала  из окон домов долгое время.</a:t>
            </a: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Microsoft YaHei"/>
              </a:rPr>
              <a:t> </a:t>
            </a:r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br/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27880" y="3156480"/>
            <a:ext cx="7512120" cy="206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2000" spc="-1" strike="noStrike" cap="all">
                <a:solidFill>
                  <a:srgbClr val="ffffff"/>
                </a:solidFill>
                <a:latin typeface="Times New Roman"/>
                <a:ea typeface="Microsoft YaHei"/>
              </a:rPr>
              <a:t>1975 год был знаменателен ещё одним, наверное, главным событием в творческой биографии композитора.</a:t>
            </a:r>
            <a:endParaRPr b="0" lang="ru-RU" sz="2000" spc="-1" strike="noStrike">
              <a:latin typeface="Arial"/>
            </a:endParaRPr>
          </a:p>
          <a:p>
            <a:pPr algn="ctr"/>
            <a:r>
              <a:rPr b="0" lang="ru-RU" sz="2000" spc="-1" strike="noStrike" cap="all">
                <a:solidFill>
                  <a:srgbClr val="ffffff"/>
                </a:solidFill>
                <a:latin typeface="Times New Roman"/>
                <a:ea typeface="Microsoft YaHei"/>
              </a:rPr>
              <a:t>  </a:t>
            </a:r>
            <a:endParaRPr b="0" lang="ru-RU" sz="2000" spc="-1" strike="noStrike">
              <a:latin typeface="Arial"/>
            </a:endParaRPr>
          </a:p>
          <a:p>
            <a:pPr algn="ctr"/>
            <a:r>
              <a:rPr b="0" lang="ru-RU" sz="2000" spc="-1" strike="noStrike" cap="all">
                <a:solidFill>
                  <a:srgbClr val="ffffff"/>
                </a:solidFill>
                <a:latin typeface="Times New Roman"/>
              </a:rPr>
              <a:t>К празднованию 30-летия Победы в Великой отечественной войне был объявлен конкурс на лучшую песню о войне. 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80360" y="360000"/>
            <a:ext cx="7199640" cy="279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0" lang="ru-RU" sz="2000" spc="-1" strike="noStrike" cap="all">
                <a:solidFill>
                  <a:srgbClr val="ffffff"/>
                </a:solidFill>
                <a:latin typeface="Times New Roman"/>
              </a:rPr>
              <a:t>ПОэт-фронтовик Владимир харитонов предложил давиду тухманову стихи. Музыку композитор написал очень быстро,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ffffff"/>
                </a:solidFill>
                <a:latin typeface="Times New Roman"/>
              </a:rPr>
              <a:t>но песня «день Победы» никакого места не получила. Мало того, на комПозитора обрушился шквал критики.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655920" y="3526200"/>
            <a:ext cx="6840000" cy="16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</a:rPr>
              <a:t>В МУЗЫКЕ ПЕСНИ БЫЛИ УСЛЫШАНЫ СИНКОПЫ И ЭЛЕМЕНТЫ ТО ЛИ  ТАНГО, ТО ЛИ ФОКСТРОТА. ПЕСНЮ НЕ ВЫПУСКАЛИ В ЭФИР, А НЕТ ЭФИРА, ЗНАЧИТ  И ПЕСНИ КАК БУДТО БЫ НЕТ.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7920000" y="242280"/>
            <a:ext cx="3600000" cy="515772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215" name="TextShape 3"/>
          <p:cNvSpPr txBox="1"/>
          <p:nvPr/>
        </p:nvSpPr>
        <p:spPr>
          <a:xfrm>
            <a:off x="7920000" y="5580000"/>
            <a:ext cx="3960000" cy="6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В.Г. Харитонов</a:t>
            </a:r>
            <a:endParaRPr b="1" lang="ru-RU" sz="2000" spc="-1" strike="noStrike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(1920 - 1981)</a:t>
            </a:r>
            <a:endParaRPr b="1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slow"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980320" y="685800"/>
            <a:ext cx="5174640" cy="26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 cap="all">
                <a:solidFill>
                  <a:srgbClr val="ffffff"/>
                </a:solidFill>
                <a:latin typeface="Times New Roman"/>
              </a:rPr>
              <a:t>ПРЕМЬЕРА ПЕСНИ «день победы»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46120" y="3429000"/>
            <a:ext cx="3234960" cy="3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3"/>
          <p:cNvSpPr/>
          <p:nvPr/>
        </p:nvSpPr>
        <p:spPr>
          <a:xfrm>
            <a:off x="684360" y="4120920"/>
            <a:ext cx="11015280" cy="217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</a:rPr>
              <a:t>Концерт на День Советской милиции 10 ноября 1975 года шёл в прямом эфире. Лев Лещенко на свой страх и риск исполнил «День Победы». Зрители приняли песню  и она прозвучала на «бис» ещё раз. После такой премьеры песню запела вся страна.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</a:rPr>
              <a:t>И в год 75-летия ВЕЛИКОЙ ПОБЕДЫ вновь и вновь звучит «День Победы»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9" name="Рисунок 4" descr=""/>
          <p:cNvPicPr/>
          <p:nvPr/>
        </p:nvPicPr>
        <p:blipFill>
          <a:blip r:embed="rId1"/>
          <a:stretch/>
        </p:blipFill>
        <p:spPr>
          <a:xfrm>
            <a:off x="539640" y="530280"/>
            <a:ext cx="4827240" cy="340992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transition spd="slow"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141560" y="685800"/>
            <a:ext cx="9143280" cy="27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2"/>
          <p:cNvSpPr/>
          <p:nvPr/>
        </p:nvSpPr>
        <p:spPr>
          <a:xfrm>
            <a:off x="1446120" y="3429000"/>
            <a:ext cx="8533800" cy="3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2" name="Рисунок 5" descr=""/>
          <p:cNvPicPr/>
          <p:nvPr/>
        </p:nvPicPr>
        <p:blipFill>
          <a:blip r:embed="rId1"/>
          <a:stretch/>
        </p:blipFill>
        <p:spPr>
          <a:xfrm>
            <a:off x="605520" y="515160"/>
            <a:ext cx="10214640" cy="554688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</TotalTime>
  <Application>LibreOffice/7.0.1.2$Windows_X86_64 LibreOffice_project/7cbcfc562f6eb6708b5ff7d7397325de9e764452</Application>
  <Words>207</Words>
  <Paragraphs>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2020-06-26T12:40:56Z</dcterms:created>
  <dc:creator>Галина</dc:creator>
  <dc:description/>
  <dc:language>ru-RU</dc:language>
  <cp:lastModifiedBy/>
  <dcterms:modified xsi:type="dcterms:W3CDTF">2021-06-09T17:24:58Z</dcterms:modified>
  <cp:revision>28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