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60" r:id="rId4"/>
    <p:sldId id="261" r:id="rId5"/>
    <p:sldId id="259" r:id="rId6"/>
    <p:sldId id="262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52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55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10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7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69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0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77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6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1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8828-232D-44D4-8EFD-FF1F5510C78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3EFF-505C-4551-AF23-3BA1AF2A7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6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utdoors.ru/russiaoutdoors/835/img/map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199"/>
            <a:ext cx="9144000" cy="6019801"/>
          </a:xfrm>
          <a:prstGeom prst="rect">
            <a:avLst/>
          </a:prstGeom>
          <a:noFill/>
        </p:spPr>
      </p:pic>
      <p:sp>
        <p:nvSpPr>
          <p:cNvPr id="2" name="Овал 1"/>
          <p:cNvSpPr/>
          <p:nvPr/>
        </p:nvSpPr>
        <p:spPr>
          <a:xfrm>
            <a:off x="395536" y="4293096"/>
            <a:ext cx="1152128" cy="11521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2" idx="6"/>
          </p:cNvCxnSpPr>
          <p:nvPr/>
        </p:nvCxnSpPr>
        <p:spPr>
          <a:xfrm flipV="1">
            <a:off x="1547664" y="4437112"/>
            <a:ext cx="252028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16016" y="4365104"/>
            <a:ext cx="3240360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3923928" y="3717032"/>
            <a:ext cx="1152128" cy="115212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668344" y="3933056"/>
            <a:ext cx="1080120" cy="11521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83568" y="450912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56376" y="4149080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936" y="38610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top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395536" y="5505843"/>
            <a:ext cx="1944216" cy="1352157"/>
            <a:chOff x="467544" y="5229200"/>
            <a:chExt cx="1944216" cy="1352157"/>
          </a:xfrm>
        </p:grpSpPr>
        <p:pic>
          <p:nvPicPr>
            <p:cNvPr id="1032" name="Picture 8" descr="http://34karavan.ru/images/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67544" y="5229200"/>
              <a:ext cx="1944216" cy="1352157"/>
            </a:xfrm>
            <a:prstGeom prst="rect">
              <a:avLst/>
            </a:prstGeom>
            <a:noFill/>
          </p:spPr>
        </p:pic>
        <p:pic>
          <p:nvPicPr>
            <p:cNvPr id="1034" name="Picture 10" descr="https://fabrika-antey.ru/images/dice-clipart-vector-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9552" y="5445224"/>
              <a:ext cx="792088" cy="70957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01 -0.07563 L 0.31111 -0.14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32 -0.11772 L 0.71285 -0.04441 " pathEditMode="relative" ptsTypes="AA">
                                      <p:cBhvr>
                                        <p:cTn id="1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: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задач практической направленности по теории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вероятностей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8172400" y="1196752"/>
            <a:ext cx="971600" cy="864096"/>
          </a:xfrm>
          <a:prstGeom prst="flowChartPrepa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одготовка 7"/>
          <p:cNvSpPr/>
          <p:nvPr/>
        </p:nvSpPr>
        <p:spPr>
          <a:xfrm>
            <a:off x="7308304" y="764704"/>
            <a:ext cx="1008112" cy="864096"/>
          </a:xfrm>
          <a:prstGeom prst="flowChartPrepara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одготовка 8"/>
          <p:cNvSpPr/>
          <p:nvPr/>
        </p:nvSpPr>
        <p:spPr>
          <a:xfrm>
            <a:off x="8172400" y="260648"/>
            <a:ext cx="971600" cy="864096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8" name="Picture 10" descr="http://lh4.ggpht.com/JzCcgnYGUexHTxZlKfqA1pFzg2v9f7jaQH0krYOzRvjrxBMO_LJzmuJRSYZn8MfC99MM=w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836712"/>
            <a:ext cx="769268" cy="7692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70297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бюджетное профессиональное образовательное учреждение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«Курский государственный техникум технологий и сервиса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(ОБПОУ «КГТТС»)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992888" cy="7647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Знание без пробелов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5040560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___________________–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такое событие, которое при воспроизведении опыта может наступить, а может и не наступить.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это такое событие, которое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испытания обязательно происходит.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____________________– это такое событие, которое в результате испытания произойти не может.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Событие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называется 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события 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вероятность появления события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зависит от того произошло событие 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или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Событие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называется 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события 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вероятность появления события 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зависит от того произошло или не произошло событие 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5302" y="995536"/>
            <a:ext cx="2933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Случайное событие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4608" y="2160149"/>
            <a:ext cx="3225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Достоверное событие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45302" y="3011760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Невозможное событие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3815169"/>
            <a:ext cx="2095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независимым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658" y="4955976"/>
            <a:ext cx="1959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зависимыми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mtdata.ru/u25/photo2EEA/20603301116-0/original.jpg"/>
          <p:cNvPicPr>
            <a:picLocks noChangeAspect="1" noChangeArrowheads="1"/>
          </p:cNvPicPr>
          <p:nvPr/>
        </p:nvPicPr>
        <p:blipFill>
          <a:blip r:embed="rId2" cstate="print"/>
          <a:srcRect l="9475" t="10767" r="12498" b="17847"/>
          <a:stretch>
            <a:fillRect/>
          </a:stretch>
        </p:blipFill>
        <p:spPr bwMode="auto">
          <a:xfrm>
            <a:off x="5436096" y="4653136"/>
            <a:ext cx="2886321" cy="18722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5" y="332656"/>
            <a:ext cx="711240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Знание без пробелов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1297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Два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события, которые в данных условиях могут происходить одновременно,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называются _____________ 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те, которые не могут происходить одновременно,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______________.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3573016"/>
            <a:ext cx="2071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совместными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365104"/>
            <a:ext cx="2466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несовместными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98884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________________________ – это такие события, которые имеют одинаковые возможности для их появления.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988840"/>
            <a:ext cx="39178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Равновозможные события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2/3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правды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s://cdn-blog.scorum.com/production/obi1kenobi/464cc405ca8c140e"/>
          <p:cNvPicPr>
            <a:picLocks noChangeAspect="1" noChangeArrowheads="1"/>
          </p:cNvPicPr>
          <p:nvPr/>
        </p:nvPicPr>
        <p:blipFill>
          <a:blip r:embed="rId2" cstate="print"/>
          <a:srcRect l="9961" t="7720" r="12520"/>
          <a:stretch>
            <a:fillRect/>
          </a:stretch>
        </p:blipFill>
        <p:spPr bwMode="auto">
          <a:xfrm>
            <a:off x="5580112" y="2340424"/>
            <a:ext cx="3288034" cy="4013521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1520" y="2636912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является ни положительным,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 отрицательным числом;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Приход весны после зимы;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Слоны летают.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24891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правдивых и одно ложное событие по теории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вероятностей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2/3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правды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s://cdn-blog.scorum.com/production/obi1kenobi/464cc405ca8c140e"/>
          <p:cNvPicPr>
            <a:picLocks noChangeAspect="1" noChangeArrowheads="1"/>
          </p:cNvPicPr>
          <p:nvPr/>
        </p:nvPicPr>
        <p:blipFill>
          <a:blip r:embed="rId2" cstate="print"/>
          <a:srcRect l="9961" t="7720" r="12520"/>
          <a:stretch>
            <a:fillRect/>
          </a:stretch>
        </p:blipFill>
        <p:spPr bwMode="auto">
          <a:xfrm>
            <a:off x="5292080" y="1988840"/>
            <a:ext cx="3576066" cy="4365105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0" y="2780928"/>
            <a:ext cx="52920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1, 4, 5 при бросании игральной кости 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 Завтра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пойдет красный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снег;</a:t>
            </a:r>
          </a:p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Выпадение герба и выпадение цифры при бросании монеты.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5072197"/>
                  </p:ext>
                </p:extLst>
              </p:nvPr>
            </p:nvGraphicFramePr>
            <p:xfrm>
              <a:off x="1187624" y="1844824"/>
              <a:ext cx="6912768" cy="4536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4256">
                      <a:extLst>
                        <a:ext uri="{9D8B030D-6E8A-4147-A177-3AD203B41FA5}">
                          <a16:colId xmlns:a16="http://schemas.microsoft.com/office/drawing/2014/main" val="2904151665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903754478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979165231"/>
                        </a:ext>
                      </a:extLst>
                    </a:gridCol>
                  </a:tblGrid>
                  <a:tr h="1512168">
                    <a:tc>
                      <a:txBody>
                        <a:bodyPr/>
                        <a:lstStyle/>
                        <a:p>
                          <a:endPara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160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ru-RU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60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=P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d>
                              <m:r>
                                <a:rPr lang="en-US" sz="16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d>
                                <m:dPr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</m:d>
                            </m:oMath>
                          </a14:m>
                          <a:endParaRPr lang="ru-RU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1" i="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US" sz="1800" b="1" i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en-US" sz="1800" b="1" i="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en-US" sz="1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(k) = </a:t>
                          </a:r>
                          <a:r>
                            <a:rPr lang="en-US" sz="1800" b="1" i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</a:t>
                          </a:r>
                          <a:r>
                            <a:rPr lang="en-US" sz="1800" b="1" i="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en-US" sz="1800" b="1" i="0" kern="1200" baseline="30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r>
                            <a:rPr lang="en-US" sz="1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* </a:t>
                          </a:r>
                          <a:r>
                            <a:rPr lang="en-US" sz="1800" b="1" i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en-US" sz="1800" b="1" i="0" kern="1200" baseline="30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r>
                            <a:rPr lang="en-US" sz="1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* </a:t>
                          </a:r>
                          <a:r>
                            <a:rPr lang="en-US" sz="1800" b="1" i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q</a:t>
                          </a:r>
                          <a:r>
                            <a:rPr lang="en-US" sz="1800" b="1" i="0" kern="1200" baseline="30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en-US" sz="1800" b="1" i="0" kern="1200" baseline="30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-k</a:t>
                          </a:r>
                          <a:r>
                            <a:rPr lang="en-US" sz="1800" b="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lang="ru-RU" sz="1800" b="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где </a:t>
                          </a:r>
                          <a:r>
                            <a:rPr lang="en-US" sz="1800" b="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q = 1 - p.</a:t>
                          </a:r>
                          <a:endParaRPr lang="ru-RU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28873288"/>
                      </a:ext>
                    </a:extLst>
                  </a:tr>
                  <a:tr h="1512168">
                    <a:tc>
                      <a:txBody>
                        <a:bodyPr/>
                        <a:lstStyle/>
                        <a:p>
                          <a:endParaRPr lang="ru-RU" sz="1200" b="1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b="1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600" b="1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P(A + B) = </a:t>
                          </a:r>
                          <a:endParaRPr lang="ru-RU" sz="1600" b="1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600" b="1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P(A) + P(B) − P(AB)</a:t>
                          </a:r>
                          <a:endParaRPr lang="ru-RU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800" b="1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800" b="1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 ≤ P(A) ≤ 1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0" i="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sz="1800" b="0" i="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US" sz="1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q = 1 - p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8881601"/>
                      </a:ext>
                    </a:extLst>
                  </a:tr>
                  <a:tr h="151216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1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1600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ru-RU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600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=P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6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d>
                              <m:r>
                                <a:rPr lang="en-US" sz="16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16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d>
                                <m:dPr>
                                  <m:ctrlPr>
                                    <a:rPr lang="en-US" sz="16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</m:d>
                            </m:oMath>
                          </a14:m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320831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5072197"/>
                  </p:ext>
                </p:extLst>
              </p:nvPr>
            </p:nvGraphicFramePr>
            <p:xfrm>
              <a:off x="1187624" y="1844824"/>
              <a:ext cx="6912768" cy="4536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4256">
                      <a:extLst>
                        <a:ext uri="{9D8B030D-6E8A-4147-A177-3AD203B41FA5}">
                          <a16:colId xmlns:a16="http://schemas.microsoft.com/office/drawing/2014/main" val="2904151665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903754478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979165231"/>
                        </a:ext>
                      </a:extLst>
                    </a:gridCol>
                  </a:tblGrid>
                  <a:tr h="151216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403" r="-200794" b="-2012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403" r="-100264" b="-2012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1" i="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US" sz="1800" b="1" i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en-US" sz="1800" b="1" i="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en-US" sz="1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(k) = </a:t>
                          </a:r>
                          <a:r>
                            <a:rPr lang="en-US" sz="1800" b="1" i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</a:t>
                          </a:r>
                          <a:r>
                            <a:rPr lang="en-US" sz="1800" b="1" i="0" kern="12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en-US" sz="1800" b="1" i="0" kern="1200" baseline="30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r>
                            <a:rPr lang="en-US" sz="1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* </a:t>
                          </a:r>
                          <a:r>
                            <a:rPr lang="en-US" sz="1800" b="1" i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en-US" sz="1800" b="1" i="0" kern="1200" baseline="30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r>
                            <a:rPr lang="en-US" sz="1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* </a:t>
                          </a:r>
                          <a:r>
                            <a:rPr lang="en-US" sz="1800" b="1" i="0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q</a:t>
                          </a:r>
                          <a:r>
                            <a:rPr lang="en-US" sz="1800" b="1" i="0" kern="1200" baseline="30000" dirty="0" err="1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en-US" sz="1800" b="1" i="0" kern="1200" baseline="30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-k</a:t>
                          </a:r>
                          <a:r>
                            <a:rPr lang="en-US" sz="1800" b="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lang="ru-RU" sz="1800" b="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где </a:t>
                          </a:r>
                          <a:r>
                            <a:rPr lang="en-US" sz="1800" b="0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q = 1 - p.</a:t>
                          </a:r>
                          <a:endParaRPr lang="ru-RU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28873288"/>
                      </a:ext>
                    </a:extLst>
                  </a:tr>
                  <a:tr h="1512168">
                    <a:tc>
                      <a:txBody>
                        <a:bodyPr/>
                        <a:lstStyle/>
                        <a:p>
                          <a:endParaRPr lang="ru-RU" sz="1200" b="1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b="1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600" b="1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P(A + B) = </a:t>
                          </a:r>
                          <a:endParaRPr lang="ru-RU" sz="1600" b="1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600" b="1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P(A) + P(B) − P(AB)</a:t>
                          </a:r>
                          <a:endParaRPr lang="ru-RU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1800" b="1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800" b="1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 ≤ P(A) ≤ 1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0" i="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sz="1800" b="0" i="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US" sz="1800" b="1" i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q = 1 - p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8881601"/>
                      </a:ext>
                    </a:extLst>
                  </a:tr>
                  <a:tr h="151216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00000" t="-200806" r="-100264" b="-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320831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Прямоугольник 2"/>
          <p:cNvSpPr/>
          <p:nvPr/>
        </p:nvSpPr>
        <p:spPr>
          <a:xfrm>
            <a:off x="899592" y="260649"/>
            <a:ext cx="7992888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Повторение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пройденного материала с помощью игры «Крестики-нолики»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5157192"/>
            <a:ext cx="2047875" cy="8953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922" y="5157580"/>
            <a:ext cx="2722570" cy="89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259228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dd-l.name/ctk71/wp-content/uploads/2018/05/Advantages-of-a-Career-in-Supply-Chain-Management-and-Logistics.png"/>
          <p:cNvPicPr>
            <a:picLocks noChangeAspect="1" noChangeArrowheads="1"/>
          </p:cNvPicPr>
          <p:nvPr/>
        </p:nvPicPr>
        <p:blipFill>
          <a:blip r:embed="rId2" cstate="print"/>
          <a:srcRect t="12600" b="9760"/>
          <a:stretch>
            <a:fillRect/>
          </a:stretch>
        </p:blipFill>
        <p:spPr bwMode="auto">
          <a:xfrm>
            <a:off x="0" y="2433454"/>
            <a:ext cx="9144000" cy="4437112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281851"/>
              </p:ext>
            </p:extLst>
          </p:nvPr>
        </p:nvGraphicFramePr>
        <p:xfrm>
          <a:off x="467544" y="404664"/>
          <a:ext cx="8280921" cy="194421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861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 группа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 группа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группа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35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Руководитель,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администратор,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бухгалтер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Приём товара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Перемещение товаров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upload.wikimedia.org/wikipedia/commons/thumb/3/3f/Monty_open_door.svg/1024px-Monty_open_doo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125816" cy="38164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404664"/>
            <a:ext cx="727280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Парадокс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Монти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Холла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01317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поисках автомобиля игрок выбирает дверь № 1. Тогда ведущий открывает 3-ю дверь, за которой находится коза, и предлагает игроку изменить свой выбор на дверь № 2. Стоит ли ему это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8434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217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Тема : Решение задач практической направленности по теории вероятностей</vt:lpstr>
      <vt:lpstr>Знание без пробелов</vt:lpstr>
      <vt:lpstr>Презентация PowerPoint</vt:lpstr>
      <vt:lpstr>2/3 правды</vt:lpstr>
      <vt:lpstr>2/3 правды</vt:lpstr>
      <vt:lpstr>Презентация PowerPoint</vt:lpstr>
      <vt:lpstr> 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Решение задач практической направленности по теории вероятностей</dc:title>
  <dc:creator>Евгения</dc:creator>
  <cp:lastModifiedBy>уточка</cp:lastModifiedBy>
  <cp:revision>59</cp:revision>
  <dcterms:created xsi:type="dcterms:W3CDTF">2019-01-20T13:36:50Z</dcterms:created>
  <dcterms:modified xsi:type="dcterms:W3CDTF">2021-06-02T15:47:31Z</dcterms:modified>
</cp:coreProperties>
</file>