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7" r:id="rId2"/>
    <p:sldId id="256" r:id="rId3"/>
    <p:sldId id="260" r:id="rId4"/>
    <p:sldId id="261" r:id="rId5"/>
    <p:sldId id="259" r:id="rId6"/>
    <p:sldId id="262" r:id="rId7"/>
    <p:sldId id="267" r:id="rId8"/>
    <p:sldId id="265" r:id="rId9"/>
    <p:sldId id="266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2838BEF-8BB2-4498-84A7-C5851F593DF1}" styleName="Средний стиль 4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68828-232D-44D4-8EFD-FF1F5510C78B}" type="datetimeFigureOut">
              <a:rPr lang="ru-RU" smtClean="0"/>
              <a:t>02.06.2021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E3EFF-505C-4551-AF23-3BA1AF2A7F6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35220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68828-232D-44D4-8EFD-FF1F5510C78B}" type="datetimeFigureOut">
              <a:rPr lang="ru-RU" smtClean="0"/>
              <a:t>02.06.2021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E3EFF-505C-4551-AF23-3BA1AF2A7F6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475509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68828-232D-44D4-8EFD-FF1F5510C78B}" type="datetimeFigureOut">
              <a:rPr lang="ru-RU" smtClean="0"/>
              <a:t>02.06.2021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E3EFF-505C-4551-AF23-3BA1AF2A7F6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81058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68828-232D-44D4-8EFD-FF1F5510C78B}" type="datetimeFigureOut">
              <a:rPr lang="ru-RU" smtClean="0"/>
              <a:t>02.06.2021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E3EFF-505C-4551-AF23-3BA1AF2A7F6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1285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68828-232D-44D4-8EFD-FF1F5510C78B}" type="datetimeFigureOut">
              <a:rPr lang="ru-RU" smtClean="0"/>
              <a:t>02.06.2021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E3EFF-505C-4551-AF23-3BA1AF2A7F6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37762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68828-232D-44D4-8EFD-FF1F5510C78B}" type="datetimeFigureOut">
              <a:rPr lang="ru-RU" smtClean="0"/>
              <a:t>02.06.2021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E3EFF-505C-4551-AF23-3BA1AF2A7F6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76920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68828-232D-44D4-8EFD-FF1F5510C78B}" type="datetimeFigureOut">
              <a:rPr lang="ru-RU" smtClean="0"/>
              <a:t>02.06.2021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E3EFF-505C-4551-AF23-3BA1AF2A7F6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96333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68828-232D-44D4-8EFD-FF1F5510C78B}" type="datetimeFigureOut">
              <a:rPr lang="ru-RU" smtClean="0"/>
              <a:t>02.06.2021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E3EFF-505C-4551-AF23-3BA1AF2A7F6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26028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68828-232D-44D4-8EFD-FF1F5510C78B}" type="datetimeFigureOut">
              <a:rPr lang="ru-RU" smtClean="0"/>
              <a:t>02.06.2021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E3EFF-505C-4551-AF23-3BA1AF2A7F6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57785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68828-232D-44D4-8EFD-FF1F5510C78B}" type="datetimeFigureOut">
              <a:rPr lang="ru-RU" smtClean="0"/>
              <a:t>02.06.2021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E3EFF-505C-4551-AF23-3BA1AF2A7F6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92654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68828-232D-44D4-8EFD-FF1F5510C78B}" type="datetimeFigureOut">
              <a:rPr lang="ru-RU" smtClean="0"/>
              <a:t>02.06.2021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E3EFF-505C-4551-AF23-3BA1AF2A7F6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42145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368828-232D-44D4-8EFD-FF1F5510C78B}" type="datetimeFigureOut">
              <a:rPr lang="ru-RU" smtClean="0"/>
              <a:t>02.06.2021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6E3EFF-505C-4551-AF23-3BA1AF2A7F6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430630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outdoors.ru/russiaoutdoors/835/img/map-1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838199"/>
            <a:ext cx="9144000" cy="6019801"/>
          </a:xfrm>
          <a:prstGeom prst="rect">
            <a:avLst/>
          </a:prstGeom>
          <a:noFill/>
        </p:spPr>
      </p:pic>
      <p:sp>
        <p:nvSpPr>
          <p:cNvPr id="2" name="Овал 1"/>
          <p:cNvSpPr/>
          <p:nvPr/>
        </p:nvSpPr>
        <p:spPr>
          <a:xfrm>
            <a:off x="395536" y="4293096"/>
            <a:ext cx="1152128" cy="1152128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6" name="Прямая соединительная линия 5"/>
          <p:cNvCxnSpPr>
            <a:stCxn id="2" idx="6"/>
          </p:cNvCxnSpPr>
          <p:nvPr/>
        </p:nvCxnSpPr>
        <p:spPr>
          <a:xfrm flipV="1">
            <a:off x="1547664" y="4437112"/>
            <a:ext cx="2520280" cy="432048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/>
          <p:nvPr/>
        </p:nvCxnSpPr>
        <p:spPr>
          <a:xfrm>
            <a:off x="4716016" y="4365104"/>
            <a:ext cx="3240360" cy="288032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3" name="Овал 2"/>
          <p:cNvSpPr/>
          <p:nvPr/>
        </p:nvSpPr>
        <p:spPr>
          <a:xfrm>
            <a:off x="3923928" y="3717032"/>
            <a:ext cx="1152128" cy="1152128"/>
          </a:xfrm>
          <a:prstGeom prst="ellips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Овал 3"/>
          <p:cNvSpPr/>
          <p:nvPr/>
        </p:nvSpPr>
        <p:spPr>
          <a:xfrm>
            <a:off x="7668344" y="3933056"/>
            <a:ext cx="1080120" cy="1152128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TextBox 31"/>
          <p:cNvSpPr txBox="1"/>
          <p:nvPr/>
        </p:nvSpPr>
        <p:spPr>
          <a:xfrm>
            <a:off x="683568" y="4509120"/>
            <a:ext cx="6480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А</a:t>
            </a:r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7956376" y="4149080"/>
            <a:ext cx="5040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В</a:t>
            </a:r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3995936" y="3861048"/>
            <a:ext cx="11521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top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52" name="Группа 51"/>
          <p:cNvGrpSpPr/>
          <p:nvPr/>
        </p:nvGrpSpPr>
        <p:grpSpPr>
          <a:xfrm>
            <a:off x="395536" y="5505843"/>
            <a:ext cx="1944216" cy="1352157"/>
            <a:chOff x="467544" y="5229200"/>
            <a:chExt cx="1944216" cy="1352157"/>
          </a:xfrm>
        </p:grpSpPr>
        <p:pic>
          <p:nvPicPr>
            <p:cNvPr id="1032" name="Picture 8" descr="http://34karavan.ru/images/5.pn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 flipH="1">
              <a:off x="467544" y="5229200"/>
              <a:ext cx="1944216" cy="1352157"/>
            </a:xfrm>
            <a:prstGeom prst="rect">
              <a:avLst/>
            </a:prstGeom>
            <a:noFill/>
          </p:spPr>
        </p:pic>
        <p:pic>
          <p:nvPicPr>
            <p:cNvPr id="1034" name="Picture 10" descr="https://fabrika-antey.ru/images/dice-clipart-vector-6.pn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539552" y="5445224"/>
              <a:ext cx="792088" cy="709572"/>
            </a:xfrm>
            <a:prstGeom prst="rect">
              <a:avLst/>
            </a:prstGeom>
            <a:noFill/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6701 -0.07563 L 0.31111 -0.14917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200" y="-37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36632 -0.11772 L 0.71285 -0.04441 " pathEditMode="relative" ptsTypes="AA">
                                      <p:cBhvr>
                                        <p:cTn id="10" dur="2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27584" y="270892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ru-RU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Тема : </a:t>
            </a:r>
            <a:r>
              <a:rPr lang="ru-RU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Решение задач практической направленности по теории </a:t>
            </a:r>
            <a:r>
              <a:rPr lang="ru-RU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вероятностей</a:t>
            </a:r>
            <a:endParaRPr lang="ru-RU" b="1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Блок-схема: подготовка 6"/>
          <p:cNvSpPr/>
          <p:nvPr/>
        </p:nvSpPr>
        <p:spPr>
          <a:xfrm>
            <a:off x="8172400" y="1196752"/>
            <a:ext cx="971600" cy="864096"/>
          </a:xfrm>
          <a:prstGeom prst="flowChartPreparation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Блок-схема: подготовка 7"/>
          <p:cNvSpPr/>
          <p:nvPr/>
        </p:nvSpPr>
        <p:spPr>
          <a:xfrm>
            <a:off x="7308304" y="764704"/>
            <a:ext cx="1008112" cy="864096"/>
          </a:xfrm>
          <a:prstGeom prst="flowChartPreparation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Блок-схема: подготовка 8"/>
          <p:cNvSpPr/>
          <p:nvPr/>
        </p:nvSpPr>
        <p:spPr>
          <a:xfrm>
            <a:off x="8172400" y="260648"/>
            <a:ext cx="971600" cy="864096"/>
          </a:xfrm>
          <a:prstGeom prst="flowChartPreparation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2298" name="Picture 10" descr="http://lh4.ggpht.com/JzCcgnYGUexHTxZlKfqA1pFzg2v9f7jaQH0krYOzRvjrxBMO_LJzmuJRSYZn8MfC99MM=w30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52320" y="836712"/>
            <a:ext cx="769268" cy="769268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323528" y="70297"/>
            <a:ext cx="820891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Областное бюджетное профессиональное образовательное учреждение</a:t>
            </a:r>
          </a:p>
          <a:p>
            <a:pPr algn="ctr"/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«Курский государственный техникум технологий и сервиса</a:t>
            </a:r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algn="ctr"/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(ОБПОУ «КГТТС»)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116632"/>
            <a:ext cx="7992888" cy="764704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Знание без пробелов</a:t>
            </a:r>
            <a:endParaRPr lang="ru-RU" sz="36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9512" y="1052736"/>
            <a:ext cx="8640960" cy="5040560"/>
          </a:xfrm>
        </p:spPr>
        <p:txBody>
          <a:bodyPr>
            <a:noAutofit/>
          </a:bodyPr>
          <a:lstStyle/>
          <a:p>
            <a:pPr marL="457200" indent="-457200" algn="just">
              <a:buAutoNum type="arabicPeriod"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___________________– </a:t>
            </a: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это такое событие, которое при воспроизведении опыта может наступить, а может и не наступить.</a:t>
            </a:r>
            <a:endParaRPr lang="ru-RU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>
              <a:buAutoNum type="arabicPeriod"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_____________________</a:t>
            </a: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– это такое событие, которое 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результате испытания обязательно происходит.</a:t>
            </a:r>
            <a:r>
              <a:rPr lang="ru-RU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>
              <a:buAutoNum type="arabicPeriod"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____________________– это такое событие, которое в результате испытания произойти не может.</a:t>
            </a:r>
          </a:p>
          <a:p>
            <a:pPr marL="457200" indent="-457200" algn="just">
              <a:buAutoNum type="arabicPeriod"/>
            </a:pP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Событие</a:t>
            </a: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400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называется 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______________</a:t>
            </a:r>
            <a:r>
              <a:rPr lang="ru-RU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от события </a:t>
            </a:r>
            <a:r>
              <a:rPr lang="ru-RU" sz="2400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если вероятность появления события</a:t>
            </a:r>
            <a:r>
              <a:rPr lang="ru-RU" sz="24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400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не зависит от того произошло событие </a:t>
            </a:r>
            <a:r>
              <a:rPr lang="ru-RU" sz="2400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или 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нет.</a:t>
            </a:r>
          </a:p>
          <a:p>
            <a:pPr marL="457200" indent="-457200" algn="just">
              <a:buAutoNum type="arabicPeriod"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Событие</a:t>
            </a: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400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называется 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_______________</a:t>
            </a:r>
            <a:r>
              <a:rPr lang="ru-RU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от события </a:t>
            </a:r>
            <a:r>
              <a:rPr lang="ru-RU" sz="2400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если вероятность появления события </a:t>
            </a:r>
            <a:r>
              <a:rPr lang="ru-RU" sz="2400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зависит от того произошло или не произошло событие </a:t>
            </a:r>
            <a:r>
              <a:rPr lang="ru-RU" sz="2400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457200" indent="-457200" algn="just"/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745302" y="995536"/>
            <a:ext cx="293381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Случайное событие</a:t>
            </a:r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704608" y="2160149"/>
            <a:ext cx="322505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Достоверное событие </a:t>
            </a:r>
            <a:endParaRPr lang="ru-RU" sz="24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745302" y="3011760"/>
            <a:ext cx="324036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Невозможное событие</a:t>
            </a:r>
            <a:endParaRPr lang="ru-RU" sz="24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3995936" y="3815169"/>
            <a:ext cx="209544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независимым</a:t>
            </a:r>
            <a:endParaRPr lang="ru-RU" sz="24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3929658" y="4955976"/>
            <a:ext cx="195919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зависимыми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4" name="Picture 4" descr="http://mtdata.ru/u25/photo2EEA/20603301116-0/original.jpg"/>
          <p:cNvPicPr>
            <a:picLocks noChangeAspect="1" noChangeArrowheads="1"/>
          </p:cNvPicPr>
          <p:nvPr/>
        </p:nvPicPr>
        <p:blipFill>
          <a:blip r:embed="rId2" cstate="print"/>
          <a:srcRect l="9475" t="10767" r="12498" b="17847"/>
          <a:stretch>
            <a:fillRect/>
          </a:stretch>
        </p:blipFill>
        <p:spPr bwMode="auto">
          <a:xfrm>
            <a:off x="5436096" y="4653136"/>
            <a:ext cx="2886321" cy="1872208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1115615" y="332656"/>
            <a:ext cx="7112409" cy="70788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Знание без пробелов</a:t>
            </a:r>
            <a:endParaRPr lang="ru-RU" sz="40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539552" y="3212976"/>
            <a:ext cx="820891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7. Два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события, которые в данных условиях могут происходить одновременно,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называются _____________ ,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а те, которые не могут происходить одновременно, -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______________.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156176" y="3573016"/>
            <a:ext cx="207184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совместными</a:t>
            </a:r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39552" y="4365104"/>
            <a:ext cx="246676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несовместными </a:t>
            </a:r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539552" y="1988840"/>
            <a:ext cx="813690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/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6. ________________________ – это такие события, которые имеют одинаковые возможности для их появления.</a:t>
            </a:r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827584" y="1988840"/>
            <a:ext cx="391780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Равновозможные события</a:t>
            </a:r>
            <a:endParaRPr lang="ru-RU" sz="2400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1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8640960" cy="1143000"/>
          </a:xfr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sz="4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2/3 </a:t>
            </a:r>
            <a:r>
              <a:rPr lang="ru-RU" sz="4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правды</a:t>
            </a:r>
            <a:endParaRPr lang="ru-RU" sz="48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Picture 4" descr="https://cdn-blog.scorum.com/production/obi1kenobi/464cc405ca8c140e"/>
          <p:cNvPicPr>
            <a:picLocks noChangeAspect="1" noChangeArrowheads="1"/>
          </p:cNvPicPr>
          <p:nvPr/>
        </p:nvPicPr>
        <p:blipFill>
          <a:blip r:embed="rId2" cstate="print"/>
          <a:srcRect l="9961" t="7720" r="12520"/>
          <a:stretch>
            <a:fillRect/>
          </a:stretch>
        </p:blipFill>
        <p:spPr bwMode="auto">
          <a:xfrm>
            <a:off x="5580112" y="2340424"/>
            <a:ext cx="3288034" cy="4013521"/>
          </a:xfrm>
          <a:prstGeom prst="rect">
            <a:avLst/>
          </a:prstGeom>
          <a:ln w="38100" cap="sq">
            <a:solidFill>
              <a:schemeClr val="accent6">
                <a:lumMod val="75000"/>
              </a:schemeClr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4" name="TextBox 3"/>
          <p:cNvSpPr txBox="1"/>
          <p:nvPr/>
        </p:nvSpPr>
        <p:spPr>
          <a:xfrm>
            <a:off x="251520" y="2636912"/>
            <a:ext cx="532859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AutoNum type="arabicPeriod"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не является ни положительным, 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ни отрицательным числом;</a:t>
            </a:r>
          </a:p>
          <a:p>
            <a:pPr marL="457200" indent="-457200"/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2.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Приход весны после зимы;</a:t>
            </a:r>
          </a:p>
          <a:p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Слоны летают.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95536" y="1324891"/>
            <a:ext cx="849694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Назовите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 правдивых и одно ложное событие по теории 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вероятностей</a:t>
            </a:r>
            <a:r>
              <a:rPr lang="ru-RU" dirty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8640960" cy="1143000"/>
          </a:xfr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sz="4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2/3 </a:t>
            </a:r>
            <a:r>
              <a:rPr lang="ru-RU" sz="4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правды</a:t>
            </a:r>
            <a:endParaRPr lang="ru-RU" sz="48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Picture 4" descr="https://cdn-blog.scorum.com/production/obi1kenobi/464cc405ca8c140e"/>
          <p:cNvPicPr>
            <a:picLocks noChangeAspect="1" noChangeArrowheads="1"/>
          </p:cNvPicPr>
          <p:nvPr/>
        </p:nvPicPr>
        <p:blipFill>
          <a:blip r:embed="rId2" cstate="print"/>
          <a:srcRect l="9961" t="7720" r="12520"/>
          <a:stretch>
            <a:fillRect/>
          </a:stretch>
        </p:blipFill>
        <p:spPr bwMode="auto">
          <a:xfrm>
            <a:off x="5292080" y="1988840"/>
            <a:ext cx="3576066" cy="4365105"/>
          </a:xfrm>
          <a:prstGeom prst="rect">
            <a:avLst/>
          </a:prstGeom>
          <a:ln w="38100" cap="sq">
            <a:solidFill>
              <a:schemeClr val="accent6">
                <a:lumMod val="75000"/>
              </a:schemeClr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4" name="TextBox 3"/>
          <p:cNvSpPr txBox="1"/>
          <p:nvPr/>
        </p:nvSpPr>
        <p:spPr>
          <a:xfrm>
            <a:off x="0" y="2780928"/>
            <a:ext cx="529208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/>
            <a:r>
              <a:rPr lang="ru-RU" sz="24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Появление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1, 4, 5 при бросании игральной кости ;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2.   Завтра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пойдет красный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снег;</a:t>
            </a:r>
          </a:p>
          <a:p>
            <a:pPr marL="457200" indent="-457200"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3. Выпадение герба и выпадение цифры при бросании монеты.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2" name="Таблица 1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55072197"/>
                  </p:ext>
                </p:extLst>
              </p:nvPr>
            </p:nvGraphicFramePr>
            <p:xfrm>
              <a:off x="1187624" y="1844824"/>
              <a:ext cx="6912768" cy="4536504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304256">
                      <a:extLst>
                        <a:ext uri="{9D8B030D-6E8A-4147-A177-3AD203B41FA5}">
                          <a16:colId xmlns:a16="http://schemas.microsoft.com/office/drawing/2014/main" val="2904151665"/>
                        </a:ext>
                      </a:extLst>
                    </a:gridCol>
                    <a:gridCol w="2304256">
                      <a:extLst>
                        <a:ext uri="{9D8B030D-6E8A-4147-A177-3AD203B41FA5}">
                          <a16:colId xmlns:a16="http://schemas.microsoft.com/office/drawing/2014/main" val="903754478"/>
                        </a:ext>
                      </a:extLst>
                    </a:gridCol>
                    <a:gridCol w="2304256">
                      <a:extLst>
                        <a:ext uri="{9D8B030D-6E8A-4147-A177-3AD203B41FA5}">
                          <a16:colId xmlns:a16="http://schemas.microsoft.com/office/drawing/2014/main" val="979165231"/>
                        </a:ext>
                      </a:extLst>
                    </a:gridCol>
                  </a:tblGrid>
                  <a:tr h="1512168">
                    <a:tc>
                      <a:txBody>
                        <a:bodyPr/>
                        <a:lstStyle/>
                        <a:p>
                          <a:endParaRPr lang="en-US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endParaRPr>
                        </a:p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𝑷</m:t>
                                </m:r>
                                <m:d>
                                  <m:dPr>
                                    <m:ctrlPr>
                                      <a:rPr lang="en-US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𝑨</m:t>
                                    </m:r>
                                  </m:e>
                                </m:d>
                                <m:r>
                                  <a:rPr lang="en-US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f>
                                  <m:fPr>
                                    <m:ctrlPr>
                                      <a:rPr lang="en-US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𝒎</m:t>
                                    </m:r>
                                  </m:num>
                                  <m:den>
                                    <m:r>
                                      <a:rPr lang="en-US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𝒏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ru-RU" dirty="0"/>
                        </a:p>
                      </a:txBody>
                      <a:tcPr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 i="1" dirty="0" smtClean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  <a:p>
                          <a:r>
                            <a:rPr lang="en-US" sz="1600" i="1" dirty="0" smtClean="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P</a:t>
                          </a:r>
                          <a14:m>
                            <m:oMath xmlns:m="http://schemas.openxmlformats.org/officeDocument/2006/math">
                              <m:d>
                                <m:dPr>
                                  <m:ctrlPr>
                                    <a:rPr lang="ru-RU" sz="160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600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𝑨</m:t>
                                  </m:r>
                                  <m:r>
                                    <a:rPr lang="en-US" sz="1600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r>
                                    <a:rPr lang="en-US" sz="1600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𝑩</m:t>
                                  </m:r>
                                </m:e>
                              </m:d>
                            </m:oMath>
                          </a14:m>
                          <a:r>
                            <a:rPr lang="en-US" sz="1600" i="1" dirty="0" smtClean="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=P</a:t>
                          </a:r>
                          <a14:m>
                            <m:oMath xmlns:m="http://schemas.openxmlformats.org/officeDocument/2006/math">
                              <m:d>
                                <m:dPr>
                                  <m:ctrlPr>
                                    <a:rPr lang="en-US" sz="1600" i="1" dirty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600" b="1" i="1" dirty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𝑨</m:t>
                                  </m:r>
                                </m:e>
                              </m:d>
                              <m:r>
                                <a:rPr lang="en-US" sz="1600" b="1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sz="1600" b="1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𝑷</m:t>
                              </m:r>
                              <m:d>
                                <m:dPr>
                                  <m:ctrlPr>
                                    <a:rPr lang="en-US" sz="1600" i="1" dirty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600" b="1" i="1" dirty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𝑩</m:t>
                                  </m:r>
                                </m:e>
                              </m:d>
                            </m:oMath>
                          </a14:m>
                          <a:endParaRPr lang="ru-RU" i="1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ru-RU" sz="1800" b="1" i="0" kern="1200" dirty="0" smtClean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  <a:p>
                          <a:pPr algn="ctr"/>
                          <a:r>
                            <a:rPr lang="en-US" sz="1800" b="1" i="0" kern="1200" dirty="0" err="1" smtClean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P</a:t>
                          </a:r>
                          <a:r>
                            <a:rPr lang="en-US" sz="1800" b="1" i="0" kern="1200" baseline="-25000" dirty="0" err="1" smtClean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n</a:t>
                          </a:r>
                          <a:r>
                            <a:rPr lang="en-US" sz="1800" b="1" i="0" kern="1200" dirty="0" smtClean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(k) = </a:t>
                          </a:r>
                          <a:r>
                            <a:rPr lang="en-US" sz="1800" b="1" i="0" kern="1200" dirty="0" err="1" smtClean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C</a:t>
                          </a:r>
                          <a:r>
                            <a:rPr lang="en-US" sz="1800" b="1" i="0" kern="1200" baseline="-25000" dirty="0" err="1" smtClean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n</a:t>
                          </a:r>
                          <a:r>
                            <a:rPr lang="en-US" sz="1800" b="1" i="0" kern="1200" baseline="30000" dirty="0" err="1" smtClean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k</a:t>
                          </a:r>
                          <a:r>
                            <a:rPr lang="en-US" sz="1800" b="1" i="0" kern="1200" dirty="0" smtClean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 * </a:t>
                          </a:r>
                          <a:r>
                            <a:rPr lang="en-US" sz="1800" b="1" i="0" kern="1200" dirty="0" err="1" smtClean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p</a:t>
                          </a:r>
                          <a:r>
                            <a:rPr lang="en-US" sz="1800" b="1" i="0" kern="1200" baseline="30000" dirty="0" err="1" smtClean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k</a:t>
                          </a:r>
                          <a:r>
                            <a:rPr lang="en-US" sz="1800" b="1" i="0" kern="1200" dirty="0" smtClean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 * </a:t>
                          </a:r>
                          <a:r>
                            <a:rPr lang="en-US" sz="1800" b="1" i="0" kern="1200" dirty="0" err="1" smtClean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q</a:t>
                          </a:r>
                          <a:r>
                            <a:rPr lang="en-US" sz="1800" b="1" i="0" kern="1200" baseline="30000" dirty="0" err="1" smtClean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n</a:t>
                          </a:r>
                          <a:r>
                            <a:rPr lang="en-US" sz="1800" b="1" i="0" kern="1200" baseline="30000" dirty="0" smtClean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-k</a:t>
                          </a:r>
                          <a:r>
                            <a:rPr lang="en-US" sz="1800" b="0" i="0" kern="1200" dirty="0" smtClean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, </a:t>
                          </a:r>
                          <a:r>
                            <a:rPr lang="ru-RU" sz="1800" b="0" i="0" kern="1200" dirty="0" smtClean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где </a:t>
                          </a:r>
                          <a:r>
                            <a:rPr lang="en-US" sz="1800" b="0" i="0" kern="1200" dirty="0" smtClean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q = 1 - p.</a:t>
                          </a:r>
                          <a:endParaRPr lang="ru-RU" i="1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328873288"/>
                      </a:ext>
                    </a:extLst>
                  </a:tr>
                  <a:tr h="1512168">
                    <a:tc>
                      <a:txBody>
                        <a:bodyPr/>
                        <a:lstStyle/>
                        <a:p>
                          <a:endParaRPr lang="ru-RU" sz="1200" b="1" i="0" kern="1200" dirty="0" smtClean="0">
                            <a:solidFill>
                              <a:schemeClr val="dk1"/>
                            </a:solidFill>
                            <a:effectLst/>
                            <a:latin typeface="Times New Roman" panose="02020603050405020304" pitchFamily="18" charset="0"/>
                            <a:ea typeface="+mn-ea"/>
                            <a:cs typeface="Times New Roman" panose="02020603050405020304" pitchFamily="18" charset="0"/>
                          </a:endParaRPr>
                        </a:p>
                        <a:p>
                          <a:endParaRPr lang="ru-RU" sz="1200" b="1" i="0" kern="1200" dirty="0" smtClean="0">
                            <a:solidFill>
                              <a:schemeClr val="dk1"/>
                            </a:solidFill>
                            <a:effectLst/>
                            <a:latin typeface="Times New Roman" panose="02020603050405020304" pitchFamily="18" charset="0"/>
                            <a:ea typeface="+mn-ea"/>
                            <a:cs typeface="Times New Roman" panose="02020603050405020304" pitchFamily="18" charset="0"/>
                          </a:endParaRPr>
                        </a:p>
                        <a:p>
                          <a:pPr algn="ctr"/>
                          <a:r>
                            <a:rPr lang="en-US" sz="1600" b="1" i="0" kern="1200" dirty="0" smtClean="0">
                              <a:solidFill>
                                <a:schemeClr val="dk1"/>
                              </a:solidFill>
                              <a:effectLst/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P(A + B) = </a:t>
                          </a:r>
                          <a:endParaRPr lang="ru-RU" sz="1600" b="1" i="0" kern="1200" dirty="0" smtClean="0">
                            <a:solidFill>
                              <a:schemeClr val="dk1"/>
                            </a:solidFill>
                            <a:effectLst/>
                            <a:latin typeface="Times New Roman" panose="02020603050405020304" pitchFamily="18" charset="0"/>
                            <a:ea typeface="+mn-ea"/>
                            <a:cs typeface="Times New Roman" panose="02020603050405020304" pitchFamily="18" charset="0"/>
                          </a:endParaRPr>
                        </a:p>
                        <a:p>
                          <a:pPr algn="ctr"/>
                          <a:r>
                            <a:rPr lang="en-US" sz="1600" b="1" i="0" kern="1200" dirty="0" smtClean="0">
                              <a:solidFill>
                                <a:schemeClr val="dk1"/>
                              </a:solidFill>
                              <a:effectLst/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P(A) + P(B) − P(AB)</a:t>
                          </a:r>
                          <a:endParaRPr lang="ru-RU" sz="1600" b="1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ru-RU" sz="1800" b="1" i="0" kern="1200" dirty="0" smtClean="0">
                            <a:solidFill>
                              <a:schemeClr val="dk1"/>
                            </a:solidFill>
                            <a:effectLst/>
                            <a:latin typeface="Times New Roman" panose="02020603050405020304" pitchFamily="18" charset="0"/>
                            <a:ea typeface="+mn-ea"/>
                            <a:cs typeface="Times New Roman" panose="02020603050405020304" pitchFamily="18" charset="0"/>
                          </a:endParaRPr>
                        </a:p>
                        <a:p>
                          <a:pPr algn="ctr"/>
                          <a:r>
                            <a:rPr lang="en-US" sz="1800" b="1" i="0" kern="1200" dirty="0" smtClean="0">
                              <a:solidFill>
                                <a:schemeClr val="dk1"/>
                              </a:solidFill>
                              <a:effectLst/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0 ≤ P(A) ≤ 1</a:t>
                          </a:r>
                          <a:endParaRPr lang="ru-RU" b="1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ru-RU" sz="1800" b="0" i="0" kern="1200" dirty="0" smtClean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  <a:p>
                          <a:endParaRPr lang="ru-RU" sz="1800" b="0" i="0" kern="1200" dirty="0" smtClean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  <a:p>
                          <a:pPr algn="ctr"/>
                          <a:r>
                            <a:rPr lang="en-US" sz="1800" b="1" i="0" kern="1200" dirty="0" smtClean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q = 1 - p</a:t>
                          </a:r>
                          <a:endParaRPr lang="ru-RU" b="1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788881601"/>
                      </a:ext>
                    </a:extLst>
                  </a:tr>
                  <a:tr h="1512168">
                    <a:tc>
                      <a:txBody>
                        <a:bodyPr/>
                        <a:lstStyle/>
                        <a:p>
                          <a:endParaRPr lang="ru-RU" dirty="0"/>
                        </a:p>
                      </a:txBody>
                      <a:tcPr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 sz="1600" b="1" i="1" dirty="0" smtClean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  <a:p>
                          <a:r>
                            <a:rPr lang="en-US" sz="1600" b="1" i="1" dirty="0" smtClean="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P</a:t>
                          </a:r>
                          <a14:m>
                            <m:oMath xmlns:m="http://schemas.openxmlformats.org/officeDocument/2006/math">
                              <m:d>
                                <m:dPr>
                                  <m:ctrlPr>
                                    <a:rPr lang="ru-RU" sz="1600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600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𝑨</m:t>
                                  </m:r>
                                  <m:r>
                                    <a:rPr lang="en-US" sz="1600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∗</m:t>
                                  </m:r>
                                  <m:r>
                                    <a:rPr lang="en-US" sz="1600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𝑩</m:t>
                                  </m:r>
                                </m:e>
                              </m:d>
                            </m:oMath>
                          </a14:m>
                          <a:r>
                            <a:rPr lang="en-US" sz="1600" b="1" i="1" dirty="0" smtClean="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=P</a:t>
                          </a:r>
                          <a14:m>
                            <m:oMath xmlns:m="http://schemas.openxmlformats.org/officeDocument/2006/math">
                              <m:d>
                                <m:dPr>
                                  <m:ctrlPr>
                                    <a:rPr lang="en-US" sz="1600" b="1" i="1" dirty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600" b="1" i="1" dirty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𝑨</m:t>
                                  </m:r>
                                </m:e>
                              </m:d>
                              <m:r>
                                <a:rPr lang="en-US" sz="1600" b="1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∗</m:t>
                              </m:r>
                              <m:r>
                                <a:rPr lang="en-US" sz="1600" b="1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𝑷</m:t>
                              </m:r>
                              <m:d>
                                <m:dPr>
                                  <m:ctrlPr>
                                    <a:rPr lang="en-US" sz="1600" b="1" i="1" dirty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600" b="1" i="1" dirty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𝑩</m:t>
                                  </m:r>
                                </m:e>
                              </m:d>
                            </m:oMath>
                          </a14:m>
                          <a:endParaRPr lang="ru-RU" b="1" i="1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  <a:p>
                          <a:endParaRPr lang="ru-RU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ru-RU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532083103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2" name="Таблица 1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55072197"/>
                  </p:ext>
                </p:extLst>
              </p:nvPr>
            </p:nvGraphicFramePr>
            <p:xfrm>
              <a:off x="1187624" y="1844824"/>
              <a:ext cx="6912768" cy="4536504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304256">
                      <a:extLst>
                        <a:ext uri="{9D8B030D-6E8A-4147-A177-3AD203B41FA5}">
                          <a16:colId xmlns:a16="http://schemas.microsoft.com/office/drawing/2014/main" val="2904151665"/>
                        </a:ext>
                      </a:extLst>
                    </a:gridCol>
                    <a:gridCol w="2304256">
                      <a:extLst>
                        <a:ext uri="{9D8B030D-6E8A-4147-A177-3AD203B41FA5}">
                          <a16:colId xmlns:a16="http://schemas.microsoft.com/office/drawing/2014/main" val="903754478"/>
                        </a:ext>
                      </a:extLst>
                    </a:gridCol>
                    <a:gridCol w="2304256">
                      <a:extLst>
                        <a:ext uri="{9D8B030D-6E8A-4147-A177-3AD203B41FA5}">
                          <a16:colId xmlns:a16="http://schemas.microsoft.com/office/drawing/2014/main" val="979165231"/>
                        </a:ext>
                      </a:extLst>
                    </a:gridCol>
                  </a:tblGrid>
                  <a:tr h="1512168"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265" t="-403" r="-200794" b="-20121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100000" t="-403" r="-100264" b="-20121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 sz="1800" b="1" i="0" kern="1200" dirty="0" smtClean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  <a:p>
                          <a:pPr algn="ctr"/>
                          <a:r>
                            <a:rPr lang="en-US" sz="1800" b="1" i="0" kern="1200" dirty="0" err="1" smtClean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P</a:t>
                          </a:r>
                          <a:r>
                            <a:rPr lang="en-US" sz="1800" b="1" i="0" kern="1200" baseline="-25000" dirty="0" err="1" smtClean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n</a:t>
                          </a:r>
                          <a:r>
                            <a:rPr lang="en-US" sz="1800" b="1" i="0" kern="1200" dirty="0" smtClean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(k) = </a:t>
                          </a:r>
                          <a:r>
                            <a:rPr lang="en-US" sz="1800" b="1" i="0" kern="1200" dirty="0" err="1" smtClean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C</a:t>
                          </a:r>
                          <a:r>
                            <a:rPr lang="en-US" sz="1800" b="1" i="0" kern="1200" baseline="-25000" dirty="0" err="1" smtClean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n</a:t>
                          </a:r>
                          <a:r>
                            <a:rPr lang="en-US" sz="1800" b="1" i="0" kern="1200" baseline="30000" dirty="0" err="1" smtClean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k</a:t>
                          </a:r>
                          <a:r>
                            <a:rPr lang="en-US" sz="1800" b="1" i="0" kern="1200" dirty="0" smtClean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 * </a:t>
                          </a:r>
                          <a:r>
                            <a:rPr lang="en-US" sz="1800" b="1" i="0" kern="1200" dirty="0" err="1" smtClean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p</a:t>
                          </a:r>
                          <a:r>
                            <a:rPr lang="en-US" sz="1800" b="1" i="0" kern="1200" baseline="30000" dirty="0" err="1" smtClean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k</a:t>
                          </a:r>
                          <a:r>
                            <a:rPr lang="en-US" sz="1800" b="1" i="0" kern="1200" dirty="0" smtClean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 * </a:t>
                          </a:r>
                          <a:r>
                            <a:rPr lang="en-US" sz="1800" b="1" i="0" kern="1200" dirty="0" err="1" smtClean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q</a:t>
                          </a:r>
                          <a:r>
                            <a:rPr lang="en-US" sz="1800" b="1" i="0" kern="1200" baseline="30000" dirty="0" err="1" smtClean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n</a:t>
                          </a:r>
                          <a:r>
                            <a:rPr lang="en-US" sz="1800" b="1" i="0" kern="1200" baseline="30000" dirty="0" smtClean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-k</a:t>
                          </a:r>
                          <a:r>
                            <a:rPr lang="en-US" sz="1800" b="0" i="0" kern="1200" dirty="0" smtClean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, </a:t>
                          </a:r>
                          <a:r>
                            <a:rPr lang="ru-RU" sz="1800" b="0" i="0" kern="1200" dirty="0" smtClean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где </a:t>
                          </a:r>
                          <a:r>
                            <a:rPr lang="en-US" sz="1800" b="0" i="0" kern="1200" dirty="0" smtClean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q = 1 - p.</a:t>
                          </a:r>
                          <a:endParaRPr lang="ru-RU" i="1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328873288"/>
                      </a:ext>
                    </a:extLst>
                  </a:tr>
                  <a:tr h="1512168">
                    <a:tc>
                      <a:txBody>
                        <a:bodyPr/>
                        <a:lstStyle/>
                        <a:p>
                          <a:endParaRPr lang="ru-RU" sz="1200" b="1" i="0" kern="1200" dirty="0" smtClean="0">
                            <a:solidFill>
                              <a:schemeClr val="dk1"/>
                            </a:solidFill>
                            <a:effectLst/>
                            <a:latin typeface="Times New Roman" panose="02020603050405020304" pitchFamily="18" charset="0"/>
                            <a:ea typeface="+mn-ea"/>
                            <a:cs typeface="Times New Roman" panose="02020603050405020304" pitchFamily="18" charset="0"/>
                          </a:endParaRPr>
                        </a:p>
                        <a:p>
                          <a:endParaRPr lang="ru-RU" sz="1200" b="1" i="0" kern="1200" dirty="0" smtClean="0">
                            <a:solidFill>
                              <a:schemeClr val="dk1"/>
                            </a:solidFill>
                            <a:effectLst/>
                            <a:latin typeface="Times New Roman" panose="02020603050405020304" pitchFamily="18" charset="0"/>
                            <a:ea typeface="+mn-ea"/>
                            <a:cs typeface="Times New Roman" panose="02020603050405020304" pitchFamily="18" charset="0"/>
                          </a:endParaRPr>
                        </a:p>
                        <a:p>
                          <a:pPr algn="ctr"/>
                          <a:r>
                            <a:rPr lang="en-US" sz="1600" b="1" i="0" kern="1200" dirty="0" smtClean="0">
                              <a:solidFill>
                                <a:schemeClr val="dk1"/>
                              </a:solidFill>
                              <a:effectLst/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P(A + B) = </a:t>
                          </a:r>
                          <a:endParaRPr lang="ru-RU" sz="1600" b="1" i="0" kern="1200" dirty="0" smtClean="0">
                            <a:solidFill>
                              <a:schemeClr val="dk1"/>
                            </a:solidFill>
                            <a:effectLst/>
                            <a:latin typeface="Times New Roman" panose="02020603050405020304" pitchFamily="18" charset="0"/>
                            <a:ea typeface="+mn-ea"/>
                            <a:cs typeface="Times New Roman" panose="02020603050405020304" pitchFamily="18" charset="0"/>
                          </a:endParaRPr>
                        </a:p>
                        <a:p>
                          <a:pPr algn="ctr"/>
                          <a:r>
                            <a:rPr lang="en-US" sz="1600" b="1" i="0" kern="1200" dirty="0" smtClean="0">
                              <a:solidFill>
                                <a:schemeClr val="dk1"/>
                              </a:solidFill>
                              <a:effectLst/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P(A) + P(B) − P(AB)</a:t>
                          </a:r>
                          <a:endParaRPr lang="ru-RU" sz="1600" b="1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ru-RU" sz="1800" b="1" i="0" kern="1200" dirty="0" smtClean="0">
                            <a:solidFill>
                              <a:schemeClr val="dk1"/>
                            </a:solidFill>
                            <a:effectLst/>
                            <a:latin typeface="Times New Roman" panose="02020603050405020304" pitchFamily="18" charset="0"/>
                            <a:ea typeface="+mn-ea"/>
                            <a:cs typeface="Times New Roman" panose="02020603050405020304" pitchFamily="18" charset="0"/>
                          </a:endParaRPr>
                        </a:p>
                        <a:p>
                          <a:pPr algn="ctr"/>
                          <a:r>
                            <a:rPr lang="en-US" sz="1800" b="1" i="0" kern="1200" dirty="0" smtClean="0">
                              <a:solidFill>
                                <a:schemeClr val="dk1"/>
                              </a:solidFill>
                              <a:effectLst/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0 ≤ P(A) ≤ 1</a:t>
                          </a:r>
                          <a:endParaRPr lang="ru-RU" b="1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ru-RU" sz="1800" b="0" i="0" kern="1200" dirty="0" smtClean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  <a:p>
                          <a:endParaRPr lang="ru-RU" sz="1800" b="0" i="0" kern="1200" dirty="0" smtClean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  <a:p>
                          <a:pPr algn="ctr"/>
                          <a:r>
                            <a:rPr lang="en-US" sz="1800" b="1" i="0" kern="1200" dirty="0" smtClean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q = 1 - p</a:t>
                          </a:r>
                          <a:endParaRPr lang="ru-RU" b="1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788881601"/>
                      </a:ext>
                    </a:extLst>
                  </a:tr>
                  <a:tr h="1512168">
                    <a:tc>
                      <a:txBody>
                        <a:bodyPr/>
                        <a:lstStyle/>
                        <a:p>
                          <a:endParaRPr lang="ru-RU" dirty="0"/>
                        </a:p>
                      </a:txBody>
                      <a:tcPr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blipFill>
                          <a:blip r:embed="rId2"/>
                          <a:stretch>
                            <a:fillRect l="-100000" t="-200806" r="-100264" b="-80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532083103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3" name="Прямоугольник 2"/>
          <p:cNvSpPr/>
          <p:nvPr/>
        </p:nvSpPr>
        <p:spPr>
          <a:xfrm>
            <a:off x="899592" y="260649"/>
            <a:ext cx="7992888" cy="107721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Повторение </a:t>
            </a:r>
            <a:r>
              <a:rPr lang="ru-RU" sz="32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пройденного материала с помощью игры «Крестики-нолики»</a:t>
            </a:r>
            <a:endParaRPr lang="ru-RU" sz="3200" b="1" dirty="0">
              <a:solidFill>
                <a:srgbClr val="C00000"/>
              </a:solidFill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31640" y="5157192"/>
            <a:ext cx="2047875" cy="895350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47922" y="5157580"/>
            <a:ext cx="2722570" cy="8949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3717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8229600" cy="2592288"/>
          </a:xfrm>
        </p:spPr>
        <p:txBody>
          <a:bodyPr>
            <a:normAutofit/>
          </a:bodyPr>
          <a:lstStyle/>
          <a:p>
            <a:pPr algn="l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1506" name="Picture 2" descr="http://dd-l.name/ctk71/wp-content/uploads/2018/05/Advantages-of-a-Career-in-Supply-Chain-Management-and-Logistics.png"/>
          <p:cNvPicPr>
            <a:picLocks noChangeAspect="1" noChangeArrowheads="1"/>
          </p:cNvPicPr>
          <p:nvPr/>
        </p:nvPicPr>
        <p:blipFill>
          <a:blip r:embed="rId2" cstate="print"/>
          <a:srcRect t="12600" b="9760"/>
          <a:stretch>
            <a:fillRect/>
          </a:stretch>
        </p:blipFill>
        <p:spPr bwMode="auto">
          <a:xfrm>
            <a:off x="0" y="2433454"/>
            <a:ext cx="9144000" cy="4437112"/>
          </a:xfrm>
          <a:prstGeom prst="rect">
            <a:avLst/>
          </a:prstGeom>
          <a:noFill/>
        </p:spPr>
      </p:pic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24281851"/>
              </p:ext>
            </p:extLst>
          </p:nvPr>
        </p:nvGraphicFramePr>
        <p:xfrm>
          <a:off x="467544" y="404664"/>
          <a:ext cx="8280921" cy="1944216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27603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6030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6030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50861">
                <a:tc>
                  <a:txBody>
                    <a:bodyPr/>
                    <a:lstStyle/>
                    <a:p>
                      <a:pPr algn="l"/>
                      <a:r>
                        <a:rPr lang="ru-RU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1 группа </a:t>
                      </a:r>
                      <a:endParaRPr lang="ru-RU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2 группа</a:t>
                      </a:r>
                      <a:endParaRPr lang="ru-RU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3 группа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93355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Руководитель,</a:t>
                      </a:r>
                      <a:b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администратор,</a:t>
                      </a:r>
                      <a:b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бухгалтер</a:t>
                      </a:r>
                      <a:b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</a:b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Приём товара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Перемещение товаров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https://upload.wikimedia.org/wikipedia/commons/thumb/3/3f/Monty_open_door.svg/1024px-Monty_open_door.svg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1268760"/>
            <a:ext cx="7125816" cy="3816424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899592" y="404664"/>
            <a:ext cx="7272808" cy="646331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3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Парадокс </a:t>
            </a:r>
            <a:r>
              <a:rPr lang="ru-RU" sz="36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Монти</a:t>
            </a:r>
            <a:r>
              <a:rPr lang="ru-RU" sz="3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Холла</a:t>
            </a:r>
            <a:endParaRPr lang="ru-RU" sz="36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83568" y="5013176"/>
            <a:ext cx="799288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В поисках автомобиля игрок выбирает дверь № 1. Тогда ведущий открывает 3-ю дверь, за которой находится коза, и предлагает игроку изменить свой выбор на дверь № 2. Стоит ли ему это делать?</a:t>
            </a:r>
          </a:p>
        </p:txBody>
      </p:sp>
    </p:spTree>
    <p:extLst>
      <p:ext uri="{BB962C8B-B14F-4D97-AF65-F5344CB8AC3E}">
        <p14:creationId xmlns:p14="http://schemas.microsoft.com/office/powerpoint/2010/main" val="843441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609</TotalTime>
  <Words>217</Words>
  <Application>Microsoft Office PowerPoint</Application>
  <PresentationFormat>Экран (4:3)</PresentationFormat>
  <Paragraphs>65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4" baseType="lpstr">
      <vt:lpstr>Arial</vt:lpstr>
      <vt:lpstr>Calibri</vt:lpstr>
      <vt:lpstr>Cambria Math</vt:lpstr>
      <vt:lpstr>Times New Roman</vt:lpstr>
      <vt:lpstr>Тема Office</vt:lpstr>
      <vt:lpstr>Презентация PowerPoint</vt:lpstr>
      <vt:lpstr>Тема : Решение задач практической направленности по теории вероятностей</vt:lpstr>
      <vt:lpstr>Знание без пробелов</vt:lpstr>
      <vt:lpstr>Презентация PowerPoint</vt:lpstr>
      <vt:lpstr>2/3 правды</vt:lpstr>
      <vt:lpstr>2/3 правды</vt:lpstr>
      <vt:lpstr>Презентация PowerPoint</vt:lpstr>
      <vt:lpstr> </vt:lpstr>
      <vt:lpstr>Презентация PowerPoint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: Решение задач практической направленности по теории вероятностей</dc:title>
  <dc:creator>Евгения</dc:creator>
  <cp:lastModifiedBy>уточка</cp:lastModifiedBy>
  <cp:revision>59</cp:revision>
  <dcterms:created xsi:type="dcterms:W3CDTF">2019-01-20T13:36:50Z</dcterms:created>
  <dcterms:modified xsi:type="dcterms:W3CDTF">2021-06-02T15:47:31Z</dcterms:modified>
</cp:coreProperties>
</file>