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58" r:id="rId4"/>
    <p:sldId id="289" r:id="rId5"/>
    <p:sldId id="290" r:id="rId6"/>
    <p:sldId id="291" r:id="rId7"/>
    <p:sldId id="292" r:id="rId8"/>
    <p:sldId id="293" r:id="rId9"/>
    <p:sldId id="29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43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D38AF59-53A5-4E56-AD04-7306BD830760}">
  <a:tblStyle styleId="{3D38AF59-53A5-4E56-AD04-7306BD83076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422332C-78E1-4478-8606-0AE9152C8145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930" y="72"/>
      </p:cViewPr>
      <p:guideLst>
        <p:guide orient="horz" pos="1643"/>
        <p:guide pos="2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6695b5d17_0_1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" name="Google Shape;62;g46695b5d17_0_1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695b5d1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46695b5d1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695b5d1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46695b5d1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054208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695b5d1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46695b5d1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20741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695b5d1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46695b5d1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715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695b5d1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46695b5d1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5151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695b5d17_0_1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" name="Google Shape;68;g46695b5d17_0_1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546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51435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95250" y="2571750"/>
            <a:ext cx="51435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400050"/>
            <a:ext cx="5105400" cy="2151126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2654898"/>
            <a:ext cx="5114778" cy="825936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4918459"/>
            <a:ext cx="2002464" cy="170177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4918460"/>
            <a:ext cx="2927722" cy="17145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4917186"/>
            <a:ext cx="588336" cy="17145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06217"/>
            <a:ext cx="1524000" cy="4388644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4918459"/>
            <a:ext cx="2002464" cy="170177"/>
          </a:xfrm>
        </p:spPr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4917186"/>
            <a:ext cx="3657600" cy="17145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4914900"/>
            <a:ext cx="588336" cy="1714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116378"/>
            <a:ext cx="6255488" cy="1021556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428751"/>
            <a:ext cx="6255488" cy="55763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4917607"/>
            <a:ext cx="2002464" cy="170177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4917608"/>
            <a:ext cx="2895600" cy="17145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4916334"/>
            <a:ext cx="588336" cy="17145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520440" cy="339447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200151"/>
            <a:ext cx="3520440" cy="3394472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400550"/>
            <a:ext cx="3520440" cy="3429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4400550"/>
            <a:ext cx="3520440" cy="3429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283880"/>
            <a:ext cx="352044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283880"/>
            <a:ext cx="3520440" cy="308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5/28/2020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42048" cy="85725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1450"/>
            <a:ext cx="5897880" cy="88011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123062"/>
            <a:ext cx="5897880" cy="451884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239000" cy="327881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9" y="753501"/>
            <a:ext cx="4319527" cy="323443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7" y="749112"/>
            <a:ext cx="4319527" cy="323443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857250"/>
            <a:ext cx="3429000" cy="154305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2462726"/>
            <a:ext cx="3429000" cy="144018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5/28/2020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780752"/>
            <a:ext cx="4206240" cy="315468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51435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40030"/>
            <a:ext cx="7239000" cy="85725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207062"/>
            <a:ext cx="7239000" cy="36347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4918459"/>
            <a:ext cx="2002464" cy="170177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5/28/2020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4918460"/>
            <a:ext cx="3657600" cy="17145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800" dirty="0">
              <a:solidFill>
                <a:schemeClr val="accent2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4917186"/>
            <a:ext cx="588336" cy="17145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znanio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1155175"/>
            <a:ext cx="9144000" cy="27633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" name="Google Shape;55;p13"/>
          <p:cNvSpPr/>
          <p:nvPr/>
        </p:nvSpPr>
        <p:spPr>
          <a:xfrm>
            <a:off x="-166400" y="1391975"/>
            <a:ext cx="9144000" cy="107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" sz="2500" b="1" dirty="0">
                <a:solidFill>
                  <a:schemeClr val="lt1"/>
                </a:solidFill>
              </a:rPr>
              <a:t>“</a:t>
            </a:r>
            <a:r>
              <a:rPr lang="ru-RU" sz="2500" b="1" dirty="0">
                <a:solidFill>
                  <a:schemeClr val="lt1"/>
                </a:solidFill>
              </a:rPr>
              <a:t>Наименование КЕЙСА</a:t>
            </a:r>
            <a:r>
              <a:rPr lang="es" sz="2500" b="1" dirty="0">
                <a:solidFill>
                  <a:schemeClr val="lt1"/>
                </a:solidFill>
              </a:rPr>
              <a:t>”</a:t>
            </a:r>
            <a:endParaRPr sz="4400" b="1" dirty="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75188" y="4335264"/>
            <a:ext cx="85206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</a:pPr>
            <a:endParaRPr sz="1600" b="0" i="0" u="none" strike="noStrike" cap="none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39250" y="250525"/>
            <a:ext cx="8859600" cy="62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Наименование образовательного  учреждения</a:t>
            </a:r>
            <a:endParaRPr dirty="0"/>
          </a:p>
        </p:txBody>
      </p:sp>
      <p:sp>
        <p:nvSpPr>
          <p:cNvPr id="59" name="Google Shape;59;p13"/>
          <p:cNvSpPr txBox="1"/>
          <p:nvPr/>
        </p:nvSpPr>
        <p:spPr>
          <a:xfrm>
            <a:off x="1233454" y="3299087"/>
            <a:ext cx="9144000" cy="4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500" dirty="0">
                <a:solidFill>
                  <a:schemeClr val="lt1"/>
                </a:solidFill>
              </a:rPr>
              <a:t>Состав команды</a:t>
            </a:r>
            <a:r>
              <a:rPr lang="es" sz="2500" dirty="0">
                <a:solidFill>
                  <a:schemeClr val="lt1"/>
                </a:solidFill>
              </a:rPr>
              <a:t> </a:t>
            </a:r>
            <a:br>
              <a:rPr lang="es" sz="2500" b="1" dirty="0">
                <a:solidFill>
                  <a:schemeClr val="lt1"/>
                </a:solidFill>
              </a:rPr>
            </a:b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-1" y="-5630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r>
              <a:rPr lang="ru-RU" sz="3600" b="1" dirty="0">
                <a:solidFill>
                  <a:schemeClr val="bg1"/>
                </a:solidFill>
              </a:rPr>
              <a:t>Цель(и):</a:t>
            </a:r>
          </a:p>
        </p:txBody>
      </p:sp>
      <p:graphicFrame>
        <p:nvGraphicFramePr>
          <p:cNvPr id="65" name="Google Shape;65;p14"/>
          <p:cNvGraphicFramePr/>
          <p:nvPr>
            <p:extLst>
              <p:ext uri="{D42A27DB-BD31-4B8C-83A1-F6EECF244321}">
                <p14:modId xmlns:p14="http://schemas.microsoft.com/office/powerpoint/2010/main" val="2310481000"/>
              </p:ext>
            </p:extLst>
          </p:nvPr>
        </p:nvGraphicFramePr>
        <p:xfrm>
          <a:off x="480300" y="944425"/>
          <a:ext cx="8293775" cy="2391761"/>
        </p:xfrm>
        <a:graphic>
          <a:graphicData uri="http://schemas.openxmlformats.org/drawingml/2006/table">
            <a:tbl>
              <a:tblPr>
                <a:noFill/>
                <a:tableStyleId>{3D38AF59-53A5-4E56-AD04-7306BD830760}</a:tableStyleId>
              </a:tblPr>
              <a:tblGrid>
                <a:gridCol w="8293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33575">
                <a:tc>
                  <a:txBody>
                    <a:bodyPr/>
                    <a:lstStyle/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Научиться…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Обнаружить…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Выявить… 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Развить… 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Начать конструировать… 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Испытать …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Разработать… 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Составить… </a:t>
                      </a:r>
                    </a:p>
                    <a:p>
                      <a:r>
                        <a:rPr lang="ru-RU" sz="1400" b="0" i="0" u="none" strike="noStrike" cap="none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Arial"/>
                          <a:cs typeface="Arial"/>
                          <a:sym typeface="Arial"/>
                        </a:rPr>
                        <a:t>Представить и защитить...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-1" y="-5630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ru-RU" sz="3200" dirty="0">
                <a:solidFill>
                  <a:schemeClr val="bg1"/>
                </a:solidFill>
              </a:rPr>
              <a:t>Что делали ?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7688" y="843153"/>
            <a:ext cx="762767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(Кратко описание того, что делали обучающиеся, формат работы)</a:t>
            </a:r>
          </a:p>
          <a:p>
            <a:endParaRPr lang="ru-RU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Например: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1: собрали команду в составе …….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2: распределили роли  …..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3 : обсудили с наставником цель (что будем делать)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4: обсудили с наставником задачи (как будем делать)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5: изучили литературу, источники (какие)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6: изучили аналоги (какие)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Шаг 7: предложили решение (какое)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Дальше – кто на сколько продвинулся в решении задачи:</a:t>
            </a:r>
          </a:p>
          <a:p>
            <a:endParaRPr lang="ru-RU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Допускаю, что: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какие то дети только разработали идею по решению кейса (начальный уровень)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кто то  сумел приступить к ее реализации (уровень решения)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 кто то уже получил результат (завершил цикл)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-1" y="-5630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ru-RU" sz="3200" dirty="0">
                <a:solidFill>
                  <a:schemeClr val="bg1"/>
                </a:solidFill>
              </a:rPr>
              <a:t>Что сделали?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7688" y="843153"/>
            <a:ext cx="76276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четко описать результат (1 предложение)</a:t>
            </a: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Сделали ……….Создали….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6004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0" y="-25365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ru-RU" sz="3200" dirty="0">
                <a:solidFill>
                  <a:schemeClr val="bg1"/>
                </a:solidFill>
              </a:rPr>
              <a:t>Чему научились  (</a:t>
            </a:r>
            <a:r>
              <a:rPr lang="en-US" sz="3200" dirty="0">
                <a:solidFill>
                  <a:schemeClr val="bg1"/>
                </a:solidFill>
              </a:rPr>
              <a:t>Soft skills)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9695" y="1017479"/>
            <a:ext cx="785134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Вариант: пусть дети выбирают из предложенного списка, но не автоматически, а осознанно:</a:t>
            </a: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 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умение находить, синтезировать, структурировать, анализировать и использовать  информацию,</a:t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формулировать проблему, выдвигать гипотезу,</a:t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 ставить вопросы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</a:t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 самостоятельно решать проблему (творческую или поисковую)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</a:t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выдвигать идею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</a:t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анализировать идеи и решения, выдвинутые другими членами команды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,</a:t>
            </a:r>
            <a:br>
              <a:rPr lang="ru-RU" dirty="0"/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работать в команде,</a:t>
            </a:r>
            <a:b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● </a:t>
            </a:r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защищать свою точку зрения.</a:t>
            </a: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Можно добавить свое……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8862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0" y="-25365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ru-RU" sz="3200" dirty="0">
                <a:solidFill>
                  <a:schemeClr val="bg1"/>
                </a:solidFill>
              </a:rPr>
              <a:t>Чему научились  (</a:t>
            </a:r>
            <a:r>
              <a:rPr lang="en-US" sz="3200" dirty="0">
                <a:solidFill>
                  <a:schemeClr val="bg1"/>
                </a:solidFill>
              </a:rPr>
              <a:t>Hard skills)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9695" y="1017479"/>
            <a:ext cx="785134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Вариант: дети с помощью наставника описывают предметные компетенции, которые у них сформировались в процессе выполнения </a:t>
            </a: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51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0" y="-25365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ru-RU" sz="3200" dirty="0">
                <a:solidFill>
                  <a:schemeClr val="bg1"/>
                </a:solidFill>
              </a:rPr>
              <a:t>Экспертиза кейса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9695" y="1017479"/>
            <a:ext cx="7851341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i="1" dirty="0">
                <a:solidFill>
                  <a:srgbClr val="222222"/>
                </a:solidFill>
                <a:latin typeface="Arial" panose="020B0604020202020204" pitchFamily="34" charset="0"/>
              </a:rPr>
              <a:t>Важно!!!</a:t>
            </a:r>
          </a:p>
          <a:p>
            <a:pPr algn="ctr"/>
            <a:endParaRPr lang="ru-RU" sz="2000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дети должны знать, с какой целью они осуществляют тот или иной вид деятельности. </a:t>
            </a: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algn="ctr"/>
            <a:r>
              <a:rPr lang="ru-RU" sz="2000" i="1" dirty="0">
                <a:solidFill>
                  <a:srgbClr val="222222"/>
                </a:solidFill>
                <a:latin typeface="Arial" panose="020B0604020202020204" pitchFamily="34" charset="0"/>
              </a:rPr>
              <a:t>Поэтому:</a:t>
            </a:r>
          </a:p>
          <a:p>
            <a:pPr algn="ctr"/>
            <a:endParaRPr lang="ru-RU" sz="2000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На данном слайде участник(и) указывают конкурсное мероприятие, в котором они с представленным кейсом  могут (либо приняли) участие </a:t>
            </a:r>
          </a:p>
          <a:p>
            <a:pPr algn="ctr"/>
            <a:r>
              <a:rPr lang="ru-RU" sz="2000" i="1" dirty="0">
                <a:solidFill>
                  <a:srgbClr val="222222"/>
                </a:solidFill>
                <a:latin typeface="Arial" panose="020B0604020202020204" pitchFamily="34" charset="0"/>
              </a:rPr>
              <a:t>Следовательно:</a:t>
            </a:r>
          </a:p>
          <a:p>
            <a:pPr algn="ctr"/>
            <a:endParaRPr lang="ru-RU" sz="2000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i="1" dirty="0">
                <a:solidFill>
                  <a:srgbClr val="222222"/>
                </a:solidFill>
                <a:latin typeface="Arial" panose="020B0604020202020204" pitchFamily="34" charset="0"/>
              </a:rPr>
              <a:t>У ребенка появляется ОСОЗНАННАЯ ЦЕЛЬ ДЕЯТЕЛЬНОСТИ</a:t>
            </a: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6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/>
          <p:nvPr/>
        </p:nvSpPr>
        <p:spPr>
          <a:xfrm>
            <a:off x="0" y="0"/>
            <a:ext cx="9144000" cy="753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rPr lang="ru-RU" sz="3200" dirty="0">
                <a:solidFill>
                  <a:schemeClr val="bg1"/>
                </a:solidFill>
              </a:rPr>
              <a:t>Дальнейшие перспективы</a:t>
            </a:r>
            <a:endParaRPr sz="3200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9695" y="1017479"/>
            <a:ext cx="7851341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sz="2000" i="1" dirty="0">
                <a:solidFill>
                  <a:srgbClr val="222222"/>
                </a:solidFill>
                <a:latin typeface="Arial" panose="020B0604020202020204" pitchFamily="34" charset="0"/>
              </a:rPr>
              <a:t>Если есть представление, как дальше  работать над кейсом – пишут</a:t>
            </a:r>
          </a:p>
          <a:p>
            <a:r>
              <a:rPr lang="ru-RU" sz="2000" i="1" dirty="0">
                <a:solidFill>
                  <a:srgbClr val="222222"/>
                </a:solidFill>
                <a:latin typeface="Arial" panose="020B0604020202020204" pitchFamily="34" charset="0"/>
              </a:rPr>
              <a:t>Если нет – не пишут</a:t>
            </a:r>
          </a:p>
          <a:p>
            <a:endParaRPr lang="ru-RU" i="1" dirty="0">
              <a:solidFill>
                <a:srgbClr val="22222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390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Znanio.ru 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B4739-75A0-46A1-ADC6-FBC81694D6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>
                <a:hlinkClick r:id="rId2"/>
              </a:rPr>
              <a:t>Скачано с www.znanio.ru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E42595-FC4F-4A41-B2E9-5C9098424B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8076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48</TotalTime>
  <Words>377</Words>
  <Application>Microsoft Office PowerPoint</Application>
  <PresentationFormat>On-screen Show (16:9)</PresentationFormat>
  <Paragraphs>60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Trebuchet MS</vt:lpstr>
      <vt:lpstr>Wingdings</vt:lpstr>
      <vt:lpstr>Wingdings 2</vt:lpstr>
      <vt:lpstr>Изящная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Скачано с www.znanio.ru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navar</cp:lastModifiedBy>
  <cp:revision>10</cp:revision>
  <dcterms:modified xsi:type="dcterms:W3CDTF">2020-05-28T20:17:22Z</dcterms:modified>
</cp:coreProperties>
</file>