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8" r:id="rId3"/>
    <p:sldId id="258" r:id="rId4"/>
    <p:sldId id="259" r:id="rId5"/>
    <p:sldId id="262" r:id="rId6"/>
    <p:sldId id="263" r:id="rId7"/>
    <p:sldId id="261" r:id="rId8"/>
    <p:sldId id="264" r:id="rId9"/>
    <p:sldId id="265" r:id="rId10"/>
    <p:sldId id="266" r:id="rId11"/>
    <p:sldId id="267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328" autoAdjust="0"/>
    <p:restoredTop sz="94660"/>
  </p:normalViewPr>
  <p:slideViewPr>
    <p:cSldViewPr snapToGrid="0">
      <p:cViewPr varScale="1">
        <p:scale>
          <a:sx n="54" d="100"/>
          <a:sy n="54" d="100"/>
        </p:scale>
        <p:origin x="108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99D3-2CBC-4FFC-A82D-39214674A06A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052E3-AAF5-48EF-A7E9-BB4A64C0A6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1896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99D3-2CBC-4FFC-A82D-39214674A06A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052E3-AAF5-48EF-A7E9-BB4A64C0A6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722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99D3-2CBC-4FFC-A82D-39214674A06A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052E3-AAF5-48EF-A7E9-BB4A64C0A6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7023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99D3-2CBC-4FFC-A82D-39214674A06A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052E3-AAF5-48EF-A7E9-BB4A64C0A6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0297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99D3-2CBC-4FFC-A82D-39214674A06A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052E3-AAF5-48EF-A7E9-BB4A64C0A6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0622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99D3-2CBC-4FFC-A82D-39214674A06A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052E3-AAF5-48EF-A7E9-BB4A64C0A6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843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99D3-2CBC-4FFC-A82D-39214674A06A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052E3-AAF5-48EF-A7E9-BB4A64C0A6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2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99D3-2CBC-4FFC-A82D-39214674A06A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052E3-AAF5-48EF-A7E9-BB4A64C0A6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631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99D3-2CBC-4FFC-A82D-39214674A06A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052E3-AAF5-48EF-A7E9-BB4A64C0A6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9134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99D3-2CBC-4FFC-A82D-39214674A06A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052E3-AAF5-48EF-A7E9-BB4A64C0A6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4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99D3-2CBC-4FFC-A82D-39214674A06A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052E3-AAF5-48EF-A7E9-BB4A64C0A6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174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C99D3-2CBC-4FFC-A82D-39214674A06A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052E3-AAF5-48EF-A7E9-BB4A64C0A6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1779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pedsovet.su/_load-files/load/35/73/1/f/3-page-0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43" y="534391"/>
            <a:ext cx="11041552" cy="575411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5307104" y="394448"/>
            <a:ext cx="5737413" cy="6050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69">
              <a:lnSpc>
                <a:spcPct val="107000"/>
              </a:lnSpc>
              <a:spcAft>
                <a:spcPts val="800"/>
              </a:spcAft>
            </a:pPr>
            <a:endParaRPr lang="ru-RU" sz="2400" dirty="0" smtClean="0">
              <a:latin typeface="Segoe Print" panose="02000600000000000000" pitchFamily="2" charset="0"/>
              <a:ea typeface="Tw Cen MT"/>
              <a:cs typeface="Times New Roman" panose="02020603050405020304" pitchFamily="18" charset="0"/>
            </a:endParaRPr>
          </a:p>
          <a:p>
            <a:pPr indent="449569">
              <a:lnSpc>
                <a:spcPct val="107000"/>
              </a:lnSpc>
              <a:spcAft>
                <a:spcPts val="800"/>
              </a:spcAft>
            </a:pPr>
            <a:r>
              <a:rPr lang="ru-RU" sz="2400" dirty="0" smtClean="0">
                <a:latin typeface="Segoe Print" panose="02000600000000000000" pitchFamily="2" charset="0"/>
                <a:ea typeface="Tw Cen MT"/>
                <a:cs typeface="Times New Roman" panose="02020603050405020304" pitchFamily="18" charset="0"/>
              </a:rPr>
              <a:t>Тесты, </a:t>
            </a:r>
            <a:r>
              <a:rPr lang="ru-RU" sz="2400" dirty="0">
                <a:latin typeface="Segoe Print" panose="02000600000000000000" pitchFamily="2" charset="0"/>
                <a:ea typeface="Tw Cen MT"/>
                <a:cs typeface="Times New Roman" panose="02020603050405020304" pitchFamily="18" charset="0"/>
              </a:rPr>
              <a:t>посвященные Году Памяти и Славы : « Мы помним войну, мы </a:t>
            </a:r>
            <a:r>
              <a:rPr lang="ru-RU" sz="2400" dirty="0">
                <a:latin typeface="Segoe Script" panose="020B0504020000000003" pitchFamily="34" charset="0"/>
                <a:ea typeface="Tw Cen MT"/>
                <a:cs typeface="Times New Roman" panose="02020603050405020304" pitchFamily="18" charset="0"/>
              </a:rPr>
              <a:t>помним</a:t>
            </a:r>
            <a:r>
              <a:rPr lang="ru-RU" sz="2400" dirty="0">
                <a:latin typeface="Tw Cen MT"/>
                <a:ea typeface="Tw Cen MT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Segoe Script" panose="020B0504020000000003" pitchFamily="34" charset="0"/>
                <a:ea typeface="Tw Cen MT"/>
                <a:cs typeface="Times New Roman" panose="02020603050405020304" pitchFamily="18" charset="0"/>
              </a:rPr>
              <a:t>Победу!» </a:t>
            </a:r>
            <a:endParaRPr lang="ru-RU" sz="2400" dirty="0" smtClean="0">
              <a:latin typeface="Segoe Script" panose="020B0504020000000003" pitchFamily="34" charset="0"/>
              <a:ea typeface="Tw Cen MT"/>
              <a:cs typeface="Times New Roman" panose="02020603050405020304" pitchFamily="18" charset="0"/>
            </a:endParaRPr>
          </a:p>
          <a:p>
            <a:pPr indent="449569">
              <a:lnSpc>
                <a:spcPct val="107000"/>
              </a:lnSpc>
              <a:spcAft>
                <a:spcPts val="800"/>
              </a:spcAft>
            </a:pPr>
            <a:r>
              <a:rPr lang="ru-RU" sz="2400" dirty="0" smtClean="0">
                <a:latin typeface="Segoe Script" panose="020B0504020000000003" pitchFamily="34" charset="0"/>
                <a:ea typeface="Tw Cen MT"/>
                <a:cs typeface="Times New Roman" panose="02020603050405020304" pitchFamily="18" charset="0"/>
              </a:rPr>
              <a:t>Для учащихся 7-8 классов</a:t>
            </a:r>
            <a:endParaRPr lang="ru-RU" sz="2400" dirty="0">
              <a:latin typeface="Segoe Script" panose="020B0504020000000003" pitchFamily="34" charset="0"/>
              <a:ea typeface="Tw Cen MT"/>
              <a:cs typeface="Times New Roman" panose="02020603050405020304" pitchFamily="18" charset="0"/>
            </a:endParaRPr>
          </a:p>
          <a:p>
            <a:pPr indent="449569">
              <a:lnSpc>
                <a:spcPct val="107000"/>
              </a:lnSpc>
              <a:spcAft>
                <a:spcPts val="800"/>
              </a:spcAft>
            </a:pPr>
            <a:endParaRPr lang="ru-RU" sz="2400" dirty="0">
              <a:latin typeface="Segoe Script" panose="020B0504020000000003" pitchFamily="34" charset="0"/>
              <a:ea typeface="Tw Cen MT"/>
              <a:cs typeface="Times New Roman" panose="02020603050405020304" pitchFamily="18" charset="0"/>
            </a:endParaRPr>
          </a:p>
          <a:p>
            <a:pPr indent="449569">
              <a:lnSpc>
                <a:spcPct val="107000"/>
              </a:lnSpc>
              <a:spcAft>
                <a:spcPts val="800"/>
              </a:spcAft>
            </a:pPr>
            <a:endParaRPr lang="ru-RU" sz="2400" dirty="0">
              <a:latin typeface="Segoe Script" panose="020B0504020000000003" pitchFamily="34" charset="0"/>
              <a:ea typeface="Tw Cen MT"/>
              <a:cs typeface="Times New Roman" panose="02020603050405020304" pitchFamily="18" charset="0"/>
            </a:endParaRPr>
          </a:p>
          <a:p>
            <a:pPr indent="449569">
              <a:lnSpc>
                <a:spcPct val="107000"/>
              </a:lnSpc>
              <a:spcAft>
                <a:spcPts val="800"/>
              </a:spcAft>
            </a:pPr>
            <a:endParaRPr lang="ru-RU" sz="2400" dirty="0">
              <a:latin typeface="Segoe Script" panose="020B0504020000000003" pitchFamily="34" charset="0"/>
              <a:ea typeface="Tw Cen MT"/>
              <a:cs typeface="Times New Roman" panose="02020603050405020304" pitchFamily="18" charset="0"/>
            </a:endParaRPr>
          </a:p>
          <a:p>
            <a:pPr indent="449569">
              <a:lnSpc>
                <a:spcPct val="107000"/>
              </a:lnSpc>
              <a:spcAft>
                <a:spcPts val="800"/>
              </a:spcAft>
            </a:pPr>
            <a:endParaRPr lang="ru-RU" sz="2400" dirty="0">
              <a:latin typeface="Segoe Script" panose="020B0504020000000003" pitchFamily="34" charset="0"/>
              <a:ea typeface="Tw Cen MT"/>
              <a:cs typeface="Times New Roman" panose="02020603050405020304" pitchFamily="18" charset="0"/>
            </a:endParaRPr>
          </a:p>
          <a:p>
            <a:pPr indent="449569" algn="r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Segoe Script" panose="020B0504020000000003" pitchFamily="34" charset="0"/>
                <a:ea typeface="Tw Cen MT"/>
                <a:cs typeface="Times New Roman" panose="02020603050405020304" pitchFamily="18" charset="0"/>
              </a:rPr>
              <a:t>          </a:t>
            </a:r>
            <a:r>
              <a:rPr lang="ru-RU" sz="2400" dirty="0" smtClean="0">
                <a:latin typeface="Segoe Script" panose="020B0504020000000003" pitchFamily="34" charset="0"/>
                <a:ea typeface="Tw Cen MT"/>
                <a:cs typeface="Times New Roman" panose="02020603050405020304" pitchFamily="18" charset="0"/>
              </a:rPr>
              <a:t>Составила </a:t>
            </a:r>
            <a:r>
              <a:rPr lang="ru-RU" sz="2400" dirty="0">
                <a:latin typeface="Segoe Script" panose="020B0504020000000003" pitchFamily="34" charset="0"/>
                <a:ea typeface="Tw Cen MT"/>
                <a:cs typeface="Times New Roman" panose="02020603050405020304" pitchFamily="18" charset="0"/>
              </a:rPr>
              <a:t>:    Библиотекарь МБОУ СОШ №9 </a:t>
            </a:r>
            <a:r>
              <a:rPr lang="ru-RU" sz="2400" dirty="0" err="1">
                <a:latin typeface="Segoe Script" panose="020B0504020000000003" pitchFamily="34" charset="0"/>
                <a:ea typeface="Tw Cen MT"/>
                <a:cs typeface="Times New Roman" panose="02020603050405020304" pitchFamily="18" charset="0"/>
              </a:rPr>
              <a:t>Шалоникова</a:t>
            </a:r>
            <a:r>
              <a:rPr lang="ru-RU" sz="2400" dirty="0">
                <a:latin typeface="Segoe Script" panose="020B0504020000000003" pitchFamily="34" charset="0"/>
                <a:ea typeface="Tw Cen MT"/>
                <a:cs typeface="Times New Roman" panose="02020603050405020304" pitchFamily="18" charset="0"/>
              </a:rPr>
              <a:t> Н.А.  </a:t>
            </a:r>
          </a:p>
          <a:p>
            <a:pPr indent="449569">
              <a:lnSpc>
                <a:spcPct val="107000"/>
              </a:lnSpc>
              <a:spcAft>
                <a:spcPts val="800"/>
              </a:spcAft>
            </a:pPr>
            <a:endParaRPr lang="ru-RU" sz="2400" dirty="0">
              <a:latin typeface="Segoe Script" panose="020B0504020000000003" pitchFamily="34" charset="0"/>
              <a:ea typeface="Tw Cen M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12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ds03.infourok.ru/uploads/ex/02fb/00003d92-5630e193/img19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096" y="465222"/>
            <a:ext cx="11357811" cy="590349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171075" y="1058781"/>
            <a:ext cx="9785684" cy="4461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17.Назовите фамилию диктора, чей голос звучал по всесоюзному радио , оповещая о событиях Великой Отечественной войны .</a:t>
            </a:r>
          </a:p>
          <a:p>
            <a:pPr marL="285744" indent="-285744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Эмиль Верник</a:t>
            </a:r>
          </a:p>
          <a:p>
            <a:pPr marL="285744" indent="-285744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Юрий Левитан</a:t>
            </a:r>
          </a:p>
          <a:p>
            <a:pPr marL="285744" indent="-285744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Игорь Кириллов</a:t>
            </a:r>
          </a:p>
          <a:p>
            <a:pPr marL="285744" indent="-285744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Виктор Балашов  </a:t>
            </a:r>
          </a:p>
          <a:p>
            <a:pPr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18. Какому полководцу народ присвоил почетное звание «Маршал Победы».</a:t>
            </a:r>
          </a:p>
          <a:p>
            <a:pPr marL="285744" indent="-285744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Конев И.С. </a:t>
            </a:r>
          </a:p>
          <a:p>
            <a:pPr marL="285744" indent="-285744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Василевский В.М.</a:t>
            </a:r>
          </a:p>
          <a:p>
            <a:pPr marL="285744" indent="-285744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Жуков Г.К.</a:t>
            </a:r>
          </a:p>
          <a:p>
            <a:pPr marL="285744" indent="-285744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Рокоссовский К.К.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dirty="0">
              <a:latin typeface="Times New Roman" panose="02020603050405020304" pitchFamily="18" charset="0"/>
              <a:ea typeface="Tw Cen M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50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ds03.infourok.ru/uploads/ex/02fb/00003d92-5630e193/img19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165" y="417442"/>
            <a:ext cx="11381593" cy="594749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267326" y="1155032"/>
            <a:ext cx="9737558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19. Как называли во время Великой Отечественной войны установку БМ-13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Аленушка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Катюша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Машенька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Аннушка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Кто из русских артистов  получил медаль «За оборону Ленинграда».</a:t>
            </a:r>
          </a:p>
          <a:p>
            <a:pPr marL="285744" indent="-285744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Лидия Русланова</a:t>
            </a:r>
          </a:p>
          <a:p>
            <a:pPr marL="285744" indent="-285744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Зоя Федорова</a:t>
            </a:r>
          </a:p>
          <a:p>
            <a:pPr marL="285744" indent="-285744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Клавдия Шульженко</a:t>
            </a:r>
          </a:p>
          <a:p>
            <a:pPr marL="285744" indent="-285744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Любовь Орлова</a:t>
            </a:r>
          </a:p>
          <a:p>
            <a:pPr>
              <a:lnSpc>
                <a:spcPct val="150000"/>
              </a:lnSpc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037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ds03.infourok.ru/uploads/ex/02fb/00003d92-5630e193/img19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465" y="555813"/>
            <a:ext cx="11087100" cy="576318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466850" y="1200150"/>
            <a:ext cx="9639300" cy="5073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Литература 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Энциклопедия для школьников «Великая Отечественная война.1941-1945;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Школьная энциклопедия «История нового времени»;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С.П. Алексеев «Рассказы о полководцах»;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С.П. Алексеев «Великие полководцы»; А.В. Митяев «рассказы о Великой Отечественной войне»;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С.П. Алексеев «Подвиг Ленинграда»;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Школьный биографический словарь. Составитель </a:t>
            </a:r>
            <a:r>
              <a:rPr lang="ru-RU" dirty="0" err="1" smtClean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Горкин</a:t>
            </a:r>
            <a:r>
              <a:rPr lang="ru-RU" dirty="0" smtClean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 А.П. 2002 г.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А.А. Фадеев «Молодая гвардия» 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К.М. Симонов сборник стихотворений «Жди меня».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С.П. Алексеев «Победа под Курском 1943 г. Изгнание фашистов 1943-1944»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С.П. Алексеев  «Сталинградское сражение1942-1943»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dirty="0">
              <a:latin typeface="Times New Roman" panose="02020603050405020304" pitchFamily="18" charset="0"/>
              <a:ea typeface="Tw Cen M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28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ds03.infourok.ru/uploads/ex/02fb/00003d92-5630e193/img19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633" y="466165"/>
            <a:ext cx="11125201" cy="588084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398495" y="1111625"/>
            <a:ext cx="9359152" cy="4777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Ответы на тест о Великой Отечественной войне: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22.06.1941г.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23.08.1938 г.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08.09.1941 г.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Ленинград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125 гр. хлеба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Курская битва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«Ни шагу назад»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Куйбышев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Автор Константин Симонов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Роман «Молодая гвардия»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eriod"/>
            </a:pPr>
            <a:endParaRPr lang="ru-RU" dirty="0">
              <a:latin typeface="Times New Roman" panose="02020603050405020304" pitchFamily="18" charset="0"/>
              <a:ea typeface="Tw Cen M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24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s://ds03.infourok.ru/uploads/ex/02fb/00003d92-5630e193/img19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953" y="484094"/>
            <a:ext cx="11152094" cy="593463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1452282" y="1219199"/>
            <a:ext cx="9251577" cy="4378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11.200 дней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12.Волгоград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13. Дым и пламя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14. Орден Победы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15.Конструктор автоматизированного стрелкового оружия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16. Ладожское озеро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17.Диктор Юрий Левитан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18. Маршал Г.К. Жуков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19. Катюша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20. Клавдия Шульженко</a:t>
            </a:r>
            <a:endParaRPr lang="ru-RU" dirty="0">
              <a:latin typeface="Times New Roman" panose="02020603050405020304" pitchFamily="18" charset="0"/>
              <a:ea typeface="Tw Cen MT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dirty="0">
              <a:latin typeface="Times New Roman" panose="02020603050405020304" pitchFamily="18" charset="0"/>
              <a:ea typeface="Tw Cen M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8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ds03.infourok.ru/uploads/ex/02fb/00003d92-5630e193/img19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025" y="542837"/>
            <a:ext cx="11163300" cy="585536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466850" y="914400"/>
            <a:ext cx="9544050" cy="47602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Цели и задачи теста :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Цель: Отдать дань памяти воинам героям, прививать чувство патриотизма и любви к Родине.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Задачи: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Воспитывать в детях такие качества, как храбрость, сила воли, вера в свои силы, гордость </a:t>
            </a:r>
            <a:r>
              <a:rPr lang="ru-RU" sz="2000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з</a:t>
            </a:r>
            <a:r>
              <a:rPr lang="ru-RU" sz="2000" dirty="0" smtClean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а </a:t>
            </a:r>
            <a:r>
              <a:rPr lang="ru-RU" sz="2000" dirty="0" smtClean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свой народ, толерантность .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Повышать эрудицию и интеллект.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Закреплять знания детей о Великой Отечественной войне и героизме русского народа</a:t>
            </a:r>
            <a:r>
              <a:rPr lang="ru-RU" sz="2000" dirty="0" smtClean="0">
                <a:latin typeface="Tw Cen MT"/>
                <a:ea typeface="Tw Cen MT"/>
                <a:cs typeface="Times New Roman" panose="02020603050405020304" pitchFamily="18" charset="0"/>
              </a:rPr>
              <a:t>.</a:t>
            </a:r>
            <a:endParaRPr lang="ru-RU" sz="2000" dirty="0">
              <a:latin typeface="Tw Cen MT"/>
              <a:ea typeface="Tw Cen M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27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48000" y="3085061"/>
            <a:ext cx="6096000" cy="68788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В 1945 году Победу встретил в Польше, в звании сержанта. </a:t>
            </a:r>
            <a:endParaRPr lang="ru-RU" sz="1400" dirty="0">
              <a:latin typeface="Tw Cen MT"/>
              <a:ea typeface="Tw Cen MT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ea typeface="Tw Cen MT"/>
              </a:rPr>
              <a:t>    За боевые заслуги </a:t>
            </a:r>
            <a:endParaRPr lang="ru-RU" dirty="0"/>
          </a:p>
        </p:txBody>
      </p:sp>
      <p:pic>
        <p:nvPicPr>
          <p:cNvPr id="4" name="Рисунок 3" descr="https://ds03.infourok.ru/uploads/ex/02fb/00003d92-5630e193/img19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11" y="494269"/>
            <a:ext cx="11097173" cy="583481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1171075" y="869837"/>
            <a:ext cx="10187805" cy="5174622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>
              <a:lnSpc>
                <a:spcPct val="115000"/>
              </a:lnSpc>
            </a:pPr>
            <a:r>
              <a:rPr lang="ru-RU" dirty="0" smtClean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  1.Дата </a:t>
            </a: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начала Великой Отечественной войны</a:t>
            </a:r>
          </a:p>
          <a:p>
            <a:pPr marL="285744" indent="-285744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22.06.1941</a:t>
            </a:r>
          </a:p>
          <a:p>
            <a:pPr marL="285744" indent="-285744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22.07.1941</a:t>
            </a:r>
          </a:p>
          <a:p>
            <a:pPr marL="285744" indent="-285744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25.08.1941</a:t>
            </a:r>
          </a:p>
          <a:p>
            <a:pPr marL="285744" indent="-285744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28.09.1941</a:t>
            </a:r>
          </a:p>
          <a:p>
            <a:pPr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2.В каком году был подписан договор ненападении между СССР и Германией</a:t>
            </a:r>
          </a:p>
          <a:p>
            <a:pPr marL="285744" indent="-285744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21.05.1941</a:t>
            </a:r>
          </a:p>
          <a:p>
            <a:pPr marL="285744" indent="-285744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22.06.1941</a:t>
            </a:r>
          </a:p>
          <a:p>
            <a:pPr marL="285744" indent="-285744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23.08.1938</a:t>
            </a:r>
          </a:p>
          <a:p>
            <a:pPr marL="285744" indent="-285744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14.07.1940</a:t>
            </a:r>
          </a:p>
          <a:p>
            <a:pPr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3.Какого числа началась блокада Ленинграда</a:t>
            </a:r>
          </a:p>
          <a:p>
            <a:pPr marL="285744" indent="-285744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10.08.1941</a:t>
            </a:r>
          </a:p>
          <a:p>
            <a:pPr marL="285744" indent="-285744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4.09.1941</a:t>
            </a:r>
          </a:p>
          <a:p>
            <a:pPr marL="285744" indent="-285744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15.10.1941</a:t>
            </a:r>
          </a:p>
          <a:p>
            <a:pPr marL="285744" indent="-285744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8.09.1941</a:t>
            </a:r>
          </a:p>
          <a:p>
            <a:pPr>
              <a:lnSpc>
                <a:spcPct val="115000"/>
              </a:lnSpc>
            </a:pPr>
            <a:endParaRPr lang="ru-RU" sz="1400" dirty="0">
              <a:latin typeface="Tw Cen MT"/>
              <a:ea typeface="Tw Cen M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01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ds03.infourok.ru/uploads/ex/02fb/00003d92-5630e193/img19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671" y="358588"/>
            <a:ext cx="11148044" cy="6042212"/>
          </a:xfrm>
          <a:prstGeom prst="rect">
            <a:avLst/>
          </a:prstGeom>
          <a:solidFill>
            <a:srgbClr val="FFFFFF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</p:pic>
      <p:sp>
        <p:nvSpPr>
          <p:cNvPr id="3" name="Прямоугольник 2"/>
          <p:cNvSpPr/>
          <p:nvPr/>
        </p:nvSpPr>
        <p:spPr>
          <a:xfrm>
            <a:off x="1140031" y="1175658"/>
            <a:ext cx="9915896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ru-RU" dirty="0">
              <a:latin typeface="Times New Roman" panose="02020603050405020304" pitchFamily="18" charset="0"/>
              <a:ea typeface="Tw Cen MT"/>
              <a:cs typeface="Times New Roman" panose="02020603050405020304" pitchFamily="18" charset="0"/>
            </a:endParaRPr>
          </a:p>
          <a:p>
            <a:pPr marL="285744" indent="-285744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ru-RU" dirty="0">
              <a:latin typeface="Times New Roman" panose="02020603050405020304" pitchFamily="18" charset="0"/>
              <a:ea typeface="Tw Cen MT"/>
              <a:cs typeface="Times New Roman" panose="02020603050405020304" pitchFamily="18" charset="0"/>
            </a:endParaRPr>
          </a:p>
          <a:p>
            <a:pPr marL="285744" indent="-285744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endParaRPr lang="ru-RU" dirty="0">
              <a:latin typeface="Tw Cen MT"/>
              <a:ea typeface="Tw Cen MT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15454" y="1042738"/>
            <a:ext cx="10010273" cy="5167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4.Какой город России выдержал 900 – дневную осаду немцев</a:t>
            </a:r>
          </a:p>
          <a:p>
            <a:pPr marL="285744" indent="-285744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Сталинград/Волгоград</a:t>
            </a:r>
          </a:p>
          <a:p>
            <a:pPr marL="285744" indent="-285744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Ленинград /Санкт-Петербург</a:t>
            </a:r>
          </a:p>
          <a:p>
            <a:pPr marL="285744" indent="-285744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Москва </a:t>
            </a:r>
          </a:p>
          <a:p>
            <a:pPr marL="285744" indent="-285744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Ржев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Во время блокады  Ленинграда, сколько граммов хлеба выдавали горожанам</a:t>
            </a:r>
          </a:p>
          <a:p>
            <a:pPr marL="285744" indent="-285744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 гр. </a:t>
            </a:r>
          </a:p>
          <a:p>
            <a:pPr marL="285744" indent="-285744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500гр.</a:t>
            </a:r>
          </a:p>
          <a:p>
            <a:pPr marL="285744" indent="-285744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150гр.</a:t>
            </a:r>
          </a:p>
          <a:p>
            <a:pPr marL="285744" indent="-285744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125 гр.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Самое крупное танковое сражение в мировой истории, имевшее место во время Великой Отечественной войны   </a:t>
            </a:r>
          </a:p>
          <a:p>
            <a:pPr marL="285744" indent="-285744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Курская битва</a:t>
            </a:r>
          </a:p>
          <a:p>
            <a:pPr marL="285744" indent="-285744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Ленинградская битва</a:t>
            </a:r>
          </a:p>
          <a:p>
            <a:pPr marL="285744" indent="-285744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Сталинградское сражение</a:t>
            </a:r>
          </a:p>
          <a:p>
            <a:pPr marL="285744" indent="-285744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Севастопольское сражение</a:t>
            </a:r>
          </a:p>
          <a:p>
            <a:pPr marL="285744" indent="-285744">
              <a:buFont typeface="Wingdings" panose="05000000000000000000" pitchFamily="2" charset="2"/>
              <a:buChar char="§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05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ds03.infourok.ru/uploads/ex/02fb/00003d92-5630e193/img19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882" y="448235"/>
            <a:ext cx="11285119" cy="589877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994611" y="1315454"/>
            <a:ext cx="10058400" cy="4378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7. Сталин издал Приказ № 227 от 28 июля </a:t>
            </a:r>
            <a:r>
              <a:rPr lang="ru-RU" dirty="0" smtClean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1942г. </a:t>
            </a: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О чем говорилось в приказе </a:t>
            </a:r>
          </a:p>
          <a:p>
            <a:pPr marL="285744" indent="-285744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«Ни шагу назад».</a:t>
            </a:r>
          </a:p>
          <a:p>
            <a:pPr marL="285744" indent="-285744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«Отстоим Волгу – матушку». </a:t>
            </a:r>
          </a:p>
          <a:p>
            <a:pPr marL="285744" indent="-285744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«Смерть фашистским оккупантам».</a:t>
            </a:r>
          </a:p>
          <a:p>
            <a:pPr marL="285744" indent="-285744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«Только вперед, только на линию огня».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8. Какой российский город в 1941 году временно стал второй столицей </a:t>
            </a:r>
          </a:p>
          <a:p>
            <a:pPr marL="285744" indent="-285744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Екатеринбург</a:t>
            </a:r>
          </a:p>
          <a:p>
            <a:pPr marL="285744" indent="-285744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Куйбышев</a:t>
            </a:r>
            <a:endParaRPr lang="ru-RU" dirty="0">
              <a:latin typeface="Times New Roman" panose="02020603050405020304" pitchFamily="18" charset="0"/>
              <a:ea typeface="Tw Cen MT"/>
              <a:cs typeface="Times New Roman" panose="02020603050405020304" pitchFamily="18" charset="0"/>
            </a:endParaRPr>
          </a:p>
          <a:p>
            <a:pPr marL="285744" indent="-285744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Омск</a:t>
            </a:r>
          </a:p>
          <a:p>
            <a:pPr marL="285744" indent="-285744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Воронеж</a:t>
            </a:r>
          </a:p>
          <a:p>
            <a:pPr marL="285744" indent="-285744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ru-RU" dirty="0">
              <a:latin typeface="Tw Cen MT"/>
              <a:ea typeface="Tw Cen M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32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ds03.infourok.ru/uploads/ex/02fb/00003d92-5630e193/img19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165" y="394447"/>
            <a:ext cx="11313459" cy="602428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219201" y="994611"/>
            <a:ext cx="9801727" cy="4674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ru-RU" dirty="0">
              <a:latin typeface="Times New Roman" panose="02020603050405020304" pitchFamily="18" charset="0"/>
              <a:ea typeface="Tw Cen MT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9. Кто написал популярное стихотворение «Жди меня».</a:t>
            </a:r>
          </a:p>
          <a:p>
            <a:pPr marL="285744" indent="-285744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Семен Гудзенко</a:t>
            </a:r>
          </a:p>
          <a:p>
            <a:pPr marL="285744" indent="-285744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Константин Симонов</a:t>
            </a:r>
          </a:p>
          <a:p>
            <a:pPr marL="285744" indent="-285744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Михаил Исаковский</a:t>
            </a:r>
          </a:p>
          <a:p>
            <a:pPr marL="285744" indent="-285744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Василий Лебедев- Кумач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10. Как называется знаменитый роман Александра Фадеева, названный по имени подпольной молодежной организации, созданный в Краснодоне в 1942 году</a:t>
            </a:r>
          </a:p>
          <a:p>
            <a:pPr marL="285744" indent="-285744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Юные подпольщики</a:t>
            </a:r>
          </a:p>
          <a:p>
            <a:pPr marL="285744" indent="-285744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Молодая гвардия</a:t>
            </a:r>
          </a:p>
          <a:p>
            <a:pPr marL="285744" indent="-285744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Юные мстители</a:t>
            </a:r>
          </a:p>
          <a:p>
            <a:pPr marL="285744" indent="-285744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Молодые герои</a:t>
            </a:r>
          </a:p>
        </p:txBody>
      </p:sp>
    </p:spTree>
    <p:extLst>
      <p:ext uri="{BB962C8B-B14F-4D97-AF65-F5344CB8AC3E}">
        <p14:creationId xmlns:p14="http://schemas.microsoft.com/office/powerpoint/2010/main" val="40037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s://ds03.infourok.ru/uploads/ex/02fb/00003d92-5630e193/img19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164" y="385011"/>
            <a:ext cx="11260615" cy="592614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1106906" y="1010654"/>
            <a:ext cx="9801727" cy="4929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w Cen MT"/>
                <a:ea typeface="Tw Cen MT"/>
                <a:cs typeface="Times New Roman" panose="02020603050405020304" pitchFamily="18" charset="0"/>
              </a:rPr>
              <a:t>11. </a:t>
            </a: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Сколько дней продолжалась битва за Сталинград</a:t>
            </a:r>
          </a:p>
          <a:p>
            <a:pPr marL="285744" indent="-285744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30 дней</a:t>
            </a:r>
          </a:p>
          <a:p>
            <a:pPr marL="285744" indent="-285744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200 дней</a:t>
            </a:r>
          </a:p>
          <a:p>
            <a:pPr marL="285744" indent="-285744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100 дней</a:t>
            </a:r>
          </a:p>
          <a:p>
            <a:pPr marL="285744" indent="-285744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300 дней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12. Как называется город ,который   практически полностью был разрушен во время Великой Отечественной войны и заново отстроен, в  котором можно посетить мемориал  «Мамаев –Курган», монумент «Родина –Мать  зовет».</a:t>
            </a:r>
          </a:p>
          <a:p>
            <a:pPr marL="285744" indent="-285744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Москва </a:t>
            </a:r>
          </a:p>
          <a:p>
            <a:pPr marL="285744" indent="-285744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Волгоград</a:t>
            </a:r>
          </a:p>
          <a:p>
            <a:pPr marL="285744" indent="-285744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Санкт – Петербург</a:t>
            </a:r>
          </a:p>
          <a:p>
            <a:pPr marL="285744" indent="-285744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Новороссийск</a:t>
            </a:r>
            <a:endParaRPr lang="ru-RU" dirty="0">
              <a:latin typeface="Times New Roman" panose="02020603050405020304" pitchFamily="18" charset="0"/>
              <a:ea typeface="Tw Cen M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8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ds03.infourok.ru/uploads/ex/02fb/00003d92-5630e193/img19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11" y="510519"/>
            <a:ext cx="11134165" cy="589028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491917" y="1074821"/>
            <a:ext cx="9192127" cy="4674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13.Что означает черный и оранжевый  цвета на георгиевской ленточке.</a:t>
            </a:r>
          </a:p>
          <a:p>
            <a:pPr marL="285744" indent="-285744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Дым и пламя</a:t>
            </a:r>
          </a:p>
          <a:p>
            <a:pPr marL="285744" indent="-285744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Скорбь и пламя</a:t>
            </a:r>
          </a:p>
          <a:p>
            <a:pPr marL="285744" indent="-285744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Земля и пламя</a:t>
            </a:r>
          </a:p>
          <a:p>
            <a:pPr marL="285744" indent="-285744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Война и Победа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14. Как назывался военный орден периода Великой Отечественной войны имеющий наивысший статус . </a:t>
            </a:r>
          </a:p>
          <a:p>
            <a:pPr marL="285744" indent="-285744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Орден Победы</a:t>
            </a:r>
          </a:p>
          <a:p>
            <a:pPr marL="285744" indent="-285744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Орден Славы</a:t>
            </a:r>
          </a:p>
          <a:p>
            <a:pPr marL="285744" indent="-285744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Орден Суворова</a:t>
            </a:r>
          </a:p>
          <a:p>
            <a:pPr marL="285744" indent="-285744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Орден Отечественной Войны</a:t>
            </a:r>
          </a:p>
          <a:p>
            <a:pPr marL="285744" indent="-285744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endParaRPr lang="ru-RU" dirty="0">
              <a:latin typeface="Times New Roman" panose="02020603050405020304" pitchFamily="18" charset="0"/>
              <a:ea typeface="Tw Cen M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19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ds03.infourok.ru/uploads/ex/02fb/00003d92-5630e193/img19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263" y="497305"/>
            <a:ext cx="11293643" cy="587141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283369" y="1090864"/>
            <a:ext cx="9673391" cy="4275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15. Кто такой Михаил Калашников.</a:t>
            </a:r>
          </a:p>
          <a:p>
            <a:pPr marL="285744" indent="-285744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Конструктор автоматизированного стрелкового оружия</a:t>
            </a:r>
          </a:p>
          <a:p>
            <a:pPr marL="285744" indent="-285744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Конструктор танка</a:t>
            </a:r>
          </a:p>
          <a:p>
            <a:pPr marL="285744" indent="-285744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Конструктор самолета</a:t>
            </a:r>
          </a:p>
          <a:p>
            <a:pPr marL="285744" indent="-285744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Конструктор ракетной установки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16. По льду какого озера проходила дорога жизни, проложенная для снабжения блокадного Ленинграда.</a:t>
            </a:r>
          </a:p>
          <a:p>
            <a:pPr marL="285744" indent="-285744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Ладожское</a:t>
            </a:r>
          </a:p>
          <a:p>
            <a:pPr marL="285744" indent="-285744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Онежское</a:t>
            </a:r>
          </a:p>
          <a:p>
            <a:pPr marL="285744" indent="-285744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Чудское</a:t>
            </a:r>
          </a:p>
          <a:p>
            <a:pPr marL="285744" indent="-285744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Псковское</a:t>
            </a:r>
          </a:p>
        </p:txBody>
      </p:sp>
    </p:spTree>
    <p:extLst>
      <p:ext uri="{BB962C8B-B14F-4D97-AF65-F5344CB8AC3E}">
        <p14:creationId xmlns:p14="http://schemas.microsoft.com/office/powerpoint/2010/main" val="323868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735</TotalTime>
  <Words>714</Words>
  <Application>Microsoft Office PowerPoint</Application>
  <PresentationFormat>Широкоэкранный</PresentationFormat>
  <Paragraphs>150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3" baseType="lpstr">
      <vt:lpstr>Arial</vt:lpstr>
      <vt:lpstr>Calibri</vt:lpstr>
      <vt:lpstr>Calibri Light</vt:lpstr>
      <vt:lpstr>Segoe Print</vt:lpstr>
      <vt:lpstr>Segoe Script</vt:lpstr>
      <vt:lpstr>Times New Roman</vt:lpstr>
      <vt:lpstr>Tw Cen MT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81</cp:revision>
  <dcterms:created xsi:type="dcterms:W3CDTF">2020-01-29T09:21:54Z</dcterms:created>
  <dcterms:modified xsi:type="dcterms:W3CDTF">2021-04-15T09:10:33Z</dcterms:modified>
</cp:coreProperties>
</file>