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703" r:id="rId3"/>
  </p:sldMasterIdLst>
  <p:notesMasterIdLst>
    <p:notesMasterId r:id="rId20"/>
  </p:notesMasterIdLst>
  <p:sldIdLst>
    <p:sldId id="256" r:id="rId4"/>
    <p:sldId id="257" r:id="rId5"/>
    <p:sldId id="273" r:id="rId6"/>
    <p:sldId id="260" r:id="rId7"/>
    <p:sldId id="261" r:id="rId8"/>
    <p:sldId id="262" r:id="rId9"/>
    <p:sldId id="264" r:id="rId10"/>
    <p:sldId id="263" r:id="rId11"/>
    <p:sldId id="274" r:id="rId12"/>
    <p:sldId id="275" r:id="rId13"/>
    <p:sldId id="276" r:id="rId14"/>
    <p:sldId id="271" r:id="rId15"/>
    <p:sldId id="277" r:id="rId16"/>
    <p:sldId id="278" r:id="rId17"/>
    <p:sldId id="272" r:id="rId18"/>
    <p:sldId id="280" r:id="rId1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0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3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150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089924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E6E28-45BA-4CE4-B78C-797167061F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04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6E673-D6B2-40F1-AF53-69BFD6B447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83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47434-17FE-4DD6-9071-4F300DBE58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99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1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1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803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6887" cy="4932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0650" y="1963738"/>
            <a:ext cx="4308475" cy="4932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1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0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78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74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996C4-8005-4691-8A0D-071A9769A5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58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8733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3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8375" y="282575"/>
            <a:ext cx="2190750" cy="6613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4612" cy="6613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98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4925" y="4762500"/>
            <a:ext cx="1538288" cy="862013"/>
          </a:xfrm>
          <a:custGeom>
            <a:avLst/>
            <a:gdLst>
              <a:gd name="T0" fmla="*/ 1109243 w 8042"/>
              <a:gd name="T1" fmla="*/ 862013 h 10000"/>
              <a:gd name="T2" fmla="*/ 1140231 w 8042"/>
              <a:gd name="T3" fmla="*/ 851669 h 10000"/>
              <a:gd name="T4" fmla="*/ 1145395 w 8042"/>
              <a:gd name="T5" fmla="*/ 846497 h 10000"/>
              <a:gd name="T6" fmla="*/ 1538288 w 8042"/>
              <a:gd name="T7" fmla="*/ 453419 h 10000"/>
              <a:gd name="T8" fmla="*/ 1538288 w 8042"/>
              <a:gd name="T9" fmla="*/ 406956 h 10000"/>
              <a:gd name="T10" fmla="*/ 1145395 w 8042"/>
              <a:gd name="T11" fmla="*/ 19050 h 10000"/>
              <a:gd name="T12" fmla="*/ 1140231 w 8042"/>
              <a:gd name="T13" fmla="*/ 13792 h 10000"/>
              <a:gd name="T14" fmla="*/ 1109243 w 8042"/>
              <a:gd name="T15" fmla="*/ 3534 h 10000"/>
              <a:gd name="T16" fmla="*/ 3443 w 8042"/>
              <a:gd name="T17" fmla="*/ 0 h 10000"/>
              <a:gd name="T18" fmla="*/ 0 w 8042"/>
              <a:gd name="T19" fmla="*/ 861237 h 10000"/>
              <a:gd name="T20" fmla="*/ 1109243 w 8042"/>
              <a:gd name="T21" fmla="*/ 862013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379" y="2771882"/>
            <a:ext cx="7276539" cy="2494297"/>
          </a:xfrm>
        </p:spPr>
        <p:txBody>
          <a:bodyPr anchor="b"/>
          <a:lstStyle>
            <a:lvl1pPr>
              <a:defRPr sz="595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379" y="5266178"/>
            <a:ext cx="7276539" cy="124151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4A66-DB15-4F1C-AC4B-C352F792EDC3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725" y="4992688"/>
            <a:ext cx="644525" cy="403225"/>
          </a:xfrm>
        </p:spPr>
        <p:txBody>
          <a:bodyPr/>
          <a:lstStyle>
            <a:lvl1pPr>
              <a:defRPr/>
            </a:lvl1pPr>
          </a:lstStyle>
          <a:p>
            <a:fld id="{FBD2B16F-B42A-4FA8-A211-8B7AAE4C4F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0994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22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50" y="687966"/>
            <a:ext cx="7264134" cy="1411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378" y="2351899"/>
            <a:ext cx="7267206" cy="41641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FEF2-B708-4F39-ACC3-2CC5102008BD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B6C7F-B8BC-41DC-8B51-B874FA5A73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0017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0913"/>
            <a:ext cx="1497013" cy="558800"/>
          </a:xfrm>
          <a:custGeom>
            <a:avLst/>
            <a:gdLst>
              <a:gd name="T0" fmla="*/ 1497013 w 7908"/>
              <a:gd name="T1" fmla="*/ 262301 h 10000"/>
              <a:gd name="T2" fmla="*/ 1244671 w 7908"/>
              <a:gd name="T3" fmla="*/ 10505 h 10000"/>
              <a:gd name="T4" fmla="*/ 1239181 w 7908"/>
              <a:gd name="T5" fmla="*/ 5253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65 h 10000"/>
              <a:gd name="T12" fmla="*/ 0 w 7908"/>
              <a:gd name="T13" fmla="*/ 558800 h 10000"/>
              <a:gd name="T14" fmla="*/ 1123517 w 7908"/>
              <a:gd name="T15" fmla="*/ 556118 h 10000"/>
              <a:gd name="T16" fmla="*/ 1223469 w 7908"/>
              <a:gd name="T17" fmla="*/ 556118 h 10000"/>
              <a:gd name="T18" fmla="*/ 1239181 w 7908"/>
              <a:gd name="T19" fmla="*/ 550921 h 10000"/>
              <a:gd name="T20" fmla="*/ 1244671 w 7908"/>
              <a:gd name="T21" fmla="*/ 545612 h 10000"/>
              <a:gd name="T22" fmla="*/ 1497013 w 7908"/>
              <a:gd name="T23" fmla="*/ 293817 h 10000"/>
              <a:gd name="T24" fmla="*/ 1497013 w 7908"/>
              <a:gd name="T25" fmla="*/ 2623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286820"/>
            <a:ext cx="7267206" cy="1619080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3947830"/>
            <a:ext cx="7267206" cy="948432"/>
          </a:xfrm>
        </p:spPr>
        <p:txBody>
          <a:bodyPr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B14F-A985-4E8E-A733-766634CFCCD8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63" y="3576638"/>
            <a:ext cx="644525" cy="401637"/>
          </a:xfrm>
        </p:spPr>
        <p:txBody>
          <a:bodyPr/>
          <a:lstStyle>
            <a:lvl1pPr>
              <a:defRPr/>
            </a:lvl1pPr>
          </a:lstStyle>
          <a:p>
            <a:fld id="{917E6C71-F8E3-4F28-80FB-E80A73DAAB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560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22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1379" y="2355323"/>
            <a:ext cx="3525056" cy="41528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011" y="2355323"/>
            <a:ext cx="3524573" cy="41528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6E09-CC9F-4744-B3F8-8699F876B894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B3B2-E609-4F1F-A67D-DB379C335A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1892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8422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7393" y="2454443"/>
            <a:ext cx="3169042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378" y="3089666"/>
            <a:ext cx="3525057" cy="3423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518" y="2450885"/>
            <a:ext cx="316754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0051" y="3086107"/>
            <a:ext cx="3523015" cy="3423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E4B9-DE8B-483B-AAEE-F89D8F4DB398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30E7A-273E-4D44-9B8C-68DE67C26F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7324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8422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48" y="687966"/>
            <a:ext cx="7264135" cy="1411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F0CF-9673-4931-AD00-BE5E22267F2E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75C2-43D4-42AF-A1BB-B0D6EE2A72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931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8422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B6D3-49DB-4FDC-90F3-186D7DF1A879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E4C6-D5E2-4C04-AB85-7A5F44BEB1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379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A329D-831A-4C6E-999D-B7030AADFC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58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8422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491730"/>
            <a:ext cx="2898934" cy="1076203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373" y="491731"/>
            <a:ext cx="4179211" cy="596899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1762175"/>
            <a:ext cx="2898934" cy="4698546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13E23-6960-44D1-B730-FCC6B9237DDE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B83E7-8757-448A-B1FF-4C7D698155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1507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337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5291772"/>
            <a:ext cx="7267206" cy="624724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1378" y="699931"/>
            <a:ext cx="7267206" cy="4249391"/>
          </a:xfrm>
        </p:spPr>
        <p:txBody>
          <a:bodyPr rtlCol="0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916496"/>
            <a:ext cx="7267206" cy="544226"/>
          </a:xfrm>
        </p:spPr>
        <p:txBody>
          <a:bodyPr/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CC91-C497-4AB9-B172-7B0F7292DEDF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63" y="5492750"/>
            <a:ext cx="644525" cy="403225"/>
          </a:xfrm>
        </p:spPr>
        <p:txBody>
          <a:bodyPr/>
          <a:lstStyle>
            <a:lvl1pPr>
              <a:defRPr/>
            </a:lvl1pPr>
          </a:lstStyle>
          <a:p>
            <a:fld id="{20437D60-6EDC-434C-A8B9-5D12E78E52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4089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490913"/>
            <a:ext cx="1497013" cy="558800"/>
          </a:xfrm>
          <a:custGeom>
            <a:avLst/>
            <a:gdLst>
              <a:gd name="T0" fmla="*/ 1497013 w 7908"/>
              <a:gd name="T1" fmla="*/ 262301 h 10000"/>
              <a:gd name="T2" fmla="*/ 1244671 w 7908"/>
              <a:gd name="T3" fmla="*/ 10505 h 10000"/>
              <a:gd name="T4" fmla="*/ 1239181 w 7908"/>
              <a:gd name="T5" fmla="*/ 5253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65 h 10000"/>
              <a:gd name="T12" fmla="*/ 0 w 7908"/>
              <a:gd name="T13" fmla="*/ 558800 h 10000"/>
              <a:gd name="T14" fmla="*/ 1123517 w 7908"/>
              <a:gd name="T15" fmla="*/ 556118 h 10000"/>
              <a:gd name="T16" fmla="*/ 1223469 w 7908"/>
              <a:gd name="T17" fmla="*/ 556118 h 10000"/>
              <a:gd name="T18" fmla="*/ 1239181 w 7908"/>
              <a:gd name="T19" fmla="*/ 550921 h 10000"/>
              <a:gd name="T20" fmla="*/ 1244671 w 7908"/>
              <a:gd name="T21" fmla="*/ 545612 h 10000"/>
              <a:gd name="T22" fmla="*/ 1497013 w 7908"/>
              <a:gd name="T23" fmla="*/ 293817 h 10000"/>
              <a:gd name="T24" fmla="*/ 1497013 w 7908"/>
              <a:gd name="T25" fmla="*/ 2623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671971"/>
            <a:ext cx="7267206" cy="3435959"/>
          </a:xfrm>
        </p:spPr>
        <p:txBody>
          <a:bodyPr anchor="ctr"/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D0D4-E2DE-40FB-B848-917897203461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63" y="3576638"/>
            <a:ext cx="644525" cy="401637"/>
          </a:xfrm>
        </p:spPr>
        <p:txBody>
          <a:bodyPr/>
          <a:lstStyle>
            <a:lvl1pPr>
              <a:defRPr/>
            </a:lvl1pPr>
          </a:lstStyle>
          <a:p>
            <a:fld id="{9ABE0B5C-C102-4D28-82F3-0998227C75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0575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490913"/>
            <a:ext cx="1497013" cy="558800"/>
          </a:xfrm>
          <a:custGeom>
            <a:avLst/>
            <a:gdLst>
              <a:gd name="T0" fmla="*/ 1497013 w 7908"/>
              <a:gd name="T1" fmla="*/ 262301 h 10000"/>
              <a:gd name="T2" fmla="*/ 1244671 w 7908"/>
              <a:gd name="T3" fmla="*/ 10505 h 10000"/>
              <a:gd name="T4" fmla="*/ 1239181 w 7908"/>
              <a:gd name="T5" fmla="*/ 5253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65 h 10000"/>
              <a:gd name="T12" fmla="*/ 0 w 7908"/>
              <a:gd name="T13" fmla="*/ 558800 h 10000"/>
              <a:gd name="T14" fmla="*/ 1123517 w 7908"/>
              <a:gd name="T15" fmla="*/ 556118 h 10000"/>
              <a:gd name="T16" fmla="*/ 1223469 w 7908"/>
              <a:gd name="T17" fmla="*/ 556118 h 10000"/>
              <a:gd name="T18" fmla="*/ 1239181 w 7908"/>
              <a:gd name="T19" fmla="*/ 550921 h 10000"/>
              <a:gd name="T20" fmla="*/ 1244671 w 7908"/>
              <a:gd name="T21" fmla="*/ 545612 h 10000"/>
              <a:gd name="T22" fmla="*/ 1497013 w 7908"/>
              <a:gd name="T23" fmla="*/ 293817 h 10000"/>
              <a:gd name="T24" fmla="*/ 1497013 w 7908"/>
              <a:gd name="T25" fmla="*/ 26230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93900" y="714375"/>
            <a:ext cx="503238" cy="644525"/>
          </a:xfrm>
          <a:prstGeom prst="rect">
            <a:avLst/>
          </a:prstGeom>
        </p:spPr>
        <p:txBody>
          <a:bodyPr lIns="100796" tIns="50398" rIns="100796" bIns="50398" anchor="ctr"/>
          <a:lstStyle/>
          <a:p>
            <a:pPr>
              <a:defRPr/>
            </a:pPr>
            <a:r>
              <a:rPr lang="en-US" sz="8818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5888" y="3201988"/>
            <a:ext cx="504825" cy="644525"/>
          </a:xfrm>
          <a:prstGeom prst="rect">
            <a:avLst/>
          </a:prstGeom>
        </p:spPr>
        <p:txBody>
          <a:bodyPr lIns="100796" tIns="50398" rIns="100796" bIns="50398" anchor="ctr"/>
          <a:lstStyle/>
          <a:p>
            <a:pPr>
              <a:defRPr/>
            </a:pPr>
            <a:r>
              <a:rPr lang="en-US" sz="8818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/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3441" y="3863834"/>
            <a:ext cx="62330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/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99D8-C976-450D-B723-90F418FAD00E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63563" y="3576638"/>
            <a:ext cx="644525" cy="401637"/>
          </a:xfrm>
        </p:spPr>
        <p:txBody>
          <a:bodyPr/>
          <a:lstStyle>
            <a:lvl1pPr>
              <a:defRPr/>
            </a:lvl1pPr>
          </a:lstStyle>
          <a:p>
            <a:fld id="{39BB4F93-4249-408E-A1BC-553C035890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5837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337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687886"/>
            <a:ext cx="7267206" cy="3003637"/>
          </a:xfrm>
        </p:spPr>
        <p:txBody>
          <a:bodyPr anchor="b"/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D63D-1257-42FE-ACD3-66827B7F1818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63" y="5492750"/>
            <a:ext cx="644525" cy="403225"/>
          </a:xfrm>
        </p:spPr>
        <p:txBody>
          <a:bodyPr/>
          <a:lstStyle>
            <a:lvl1pPr>
              <a:defRPr/>
            </a:lvl1pPr>
          </a:lstStyle>
          <a:p>
            <a:fld id="{B1A804AE-13A2-4162-B2BE-51ED87BDDE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5628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337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93900" y="714375"/>
            <a:ext cx="503238" cy="644525"/>
          </a:xfrm>
          <a:prstGeom prst="rect">
            <a:avLst/>
          </a:prstGeom>
        </p:spPr>
        <p:txBody>
          <a:bodyPr lIns="100796" tIns="50398" rIns="100796" bIns="50398" anchor="ctr"/>
          <a:lstStyle/>
          <a:p>
            <a:pPr>
              <a:defRPr/>
            </a:pPr>
            <a:r>
              <a:rPr lang="en-US" sz="8818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5888" y="3201988"/>
            <a:ext cx="504825" cy="644525"/>
          </a:xfrm>
          <a:prstGeom prst="rect">
            <a:avLst/>
          </a:prstGeom>
        </p:spPr>
        <p:txBody>
          <a:bodyPr lIns="100796" tIns="50398" rIns="100796" bIns="50398" anchor="ctr"/>
          <a:lstStyle/>
          <a:p>
            <a:pPr>
              <a:defRPr/>
            </a:pPr>
            <a:r>
              <a:rPr lang="en-US" sz="8818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/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373377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373377" cy="804273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7A60-B58B-49CA-93EA-C642624BB512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63563" y="5492750"/>
            <a:ext cx="644525" cy="403225"/>
          </a:xfrm>
        </p:spPr>
        <p:txBody>
          <a:bodyPr/>
          <a:lstStyle>
            <a:lvl1pPr>
              <a:defRPr/>
            </a:lvl1pPr>
          </a:lstStyle>
          <a:p>
            <a:fld id="{3955CC30-C708-49C7-A532-DD865986CC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8047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541337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9" y="691600"/>
            <a:ext cx="7267205" cy="3174689"/>
          </a:xfrm>
        </p:spPr>
        <p:txBody>
          <a:bodyPr anchor="ctr"/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267206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FB81-3692-4A73-8C2A-4E9E627B4D5C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63563" y="5492750"/>
            <a:ext cx="644525" cy="403225"/>
          </a:xfrm>
        </p:spPr>
        <p:txBody>
          <a:bodyPr/>
          <a:lstStyle>
            <a:lvl1pPr>
              <a:defRPr/>
            </a:lvl1pPr>
          </a:lstStyle>
          <a:p>
            <a:fld id="{796FC69E-B90E-4681-9789-4CBB7E559B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1105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22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2D28-5415-4CF7-9CAA-69953F52328D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6D66B-2409-4B46-9F05-4F3E412918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9008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84225"/>
            <a:ext cx="1497013" cy="560388"/>
          </a:xfrm>
          <a:custGeom>
            <a:avLst/>
            <a:gdLst>
              <a:gd name="T0" fmla="*/ 1497013 w 7908"/>
              <a:gd name="T1" fmla="*/ 263046 h 10000"/>
              <a:gd name="T2" fmla="*/ 1244671 w 7908"/>
              <a:gd name="T3" fmla="*/ 10535 h 10000"/>
              <a:gd name="T4" fmla="*/ 1239181 w 7908"/>
              <a:gd name="T5" fmla="*/ 5268 h 10000"/>
              <a:gd name="T6" fmla="*/ 1223469 w 7908"/>
              <a:gd name="T7" fmla="*/ 0 h 10000"/>
              <a:gd name="T8" fmla="*/ 1123517 w 7908"/>
              <a:gd name="T9" fmla="*/ 0 h 10000"/>
              <a:gd name="T10" fmla="*/ 0 w 7908"/>
              <a:gd name="T11" fmla="*/ 3474 h 10000"/>
              <a:gd name="T12" fmla="*/ 0 w 7908"/>
              <a:gd name="T13" fmla="*/ 560388 h 10000"/>
              <a:gd name="T14" fmla="*/ 1123517 w 7908"/>
              <a:gd name="T15" fmla="*/ 557698 h 10000"/>
              <a:gd name="T16" fmla="*/ 1223469 w 7908"/>
              <a:gd name="T17" fmla="*/ 557698 h 10000"/>
              <a:gd name="T18" fmla="*/ 1239181 w 7908"/>
              <a:gd name="T19" fmla="*/ 552487 h 10000"/>
              <a:gd name="T20" fmla="*/ 1244671 w 7908"/>
              <a:gd name="T21" fmla="*/ 547163 h 10000"/>
              <a:gd name="T22" fmla="*/ 1497013 w 7908"/>
              <a:gd name="T23" fmla="*/ 294652 h 10000"/>
              <a:gd name="T24" fmla="*/ 1497013 w 7908"/>
              <a:gd name="T25" fmla="*/ 2630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3107" y="691599"/>
            <a:ext cx="1825771" cy="582443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79" y="691599"/>
            <a:ext cx="5199446" cy="5824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D782-4520-4F87-A5BF-80D601E63541}" type="datetimeFigureOut">
              <a:rPr lang="en-US"/>
              <a:pPr>
                <a:defRPr/>
              </a:pPr>
              <a:t>4/7/2021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86108-1DAB-4389-9CF3-56F5D703AE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62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4250" cy="1257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AA8E1-997F-468C-85E1-0547BC436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23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B1B2A-AAA8-44BD-B207-2018246C75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62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A674B-697E-4BB9-802D-82E2B17353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28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D0291-E316-4637-AF78-A5E6C46F5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19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715AE-F8FD-4DB1-9D30-85F927BF14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99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35D30-5340-42A4-A240-050067B15B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24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DDF0920-2041-4B0D-80AE-7BDFA2AC8C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42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7762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5"/>
          <p:cNvGrpSpPr>
            <a:grpSpLocks/>
          </p:cNvGrpSpPr>
          <p:nvPr/>
        </p:nvGrpSpPr>
        <p:grpSpPr bwMode="auto">
          <a:xfrm>
            <a:off x="0" y="252413"/>
            <a:ext cx="2184400" cy="7316787"/>
            <a:chOff x="2487613" y="285750"/>
            <a:chExt cx="2428875" cy="5654676"/>
          </a:xfrm>
        </p:grpSpPr>
        <p:sp>
          <p:nvSpPr>
            <p:cNvPr id="309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" name="Group 48"/>
          <p:cNvGrpSpPr>
            <a:grpSpLocks/>
          </p:cNvGrpSpPr>
          <p:nvPr/>
        </p:nvGrpSpPr>
        <p:grpSpPr bwMode="auto">
          <a:xfrm>
            <a:off x="22225" y="1588"/>
            <a:ext cx="2152650" cy="7553325"/>
            <a:chOff x="6627813" y="196102"/>
            <a:chExt cx="1952625" cy="5677649"/>
          </a:xfrm>
        </p:grpSpPr>
        <p:sp>
          <p:nvSpPr>
            <p:cNvPr id="3082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9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201613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2144713" y="687388"/>
            <a:ext cx="7264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1538" y="2352675"/>
            <a:ext cx="726757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7738" y="6762750"/>
            <a:ext cx="846137" cy="40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1538" y="6764338"/>
            <a:ext cx="63023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3563" y="868363"/>
            <a:ext cx="644525" cy="403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rgbClr val="FEFFFF"/>
                </a:solidFill>
              </a:defRPr>
            </a:lvl1pPr>
          </a:lstStyle>
          <a:p>
            <a:fld id="{FEFC751F-BDC2-449F-81BF-2587420782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503238" rtl="0" eaLnBrk="0" fontAlgn="base" hangingPunct="0">
        <a:spcBef>
          <a:spcPct val="0"/>
        </a:spcBef>
        <a:spcAft>
          <a:spcPct val="0"/>
        </a:spcAft>
        <a:defRPr sz="39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503238" rtl="0" eaLnBrk="0" fontAlgn="base" hangingPunct="0">
        <a:spcBef>
          <a:spcPct val="0"/>
        </a:spcBef>
        <a:spcAft>
          <a:spcPct val="0"/>
        </a:spcAft>
        <a:defRPr sz="3900">
          <a:solidFill>
            <a:srgbClr val="1581AA"/>
          </a:solidFill>
          <a:latin typeface="Century Gothic" panose="020B0502020202020204" pitchFamily="34" charset="0"/>
        </a:defRPr>
      </a:lvl2pPr>
      <a:lvl3pPr algn="l" defTabSz="503238" rtl="0" eaLnBrk="0" fontAlgn="base" hangingPunct="0">
        <a:spcBef>
          <a:spcPct val="0"/>
        </a:spcBef>
        <a:spcAft>
          <a:spcPct val="0"/>
        </a:spcAft>
        <a:defRPr sz="3900">
          <a:solidFill>
            <a:srgbClr val="1581AA"/>
          </a:solidFill>
          <a:latin typeface="Century Gothic" panose="020B0502020202020204" pitchFamily="34" charset="0"/>
        </a:defRPr>
      </a:lvl3pPr>
      <a:lvl4pPr algn="l" defTabSz="503238" rtl="0" eaLnBrk="0" fontAlgn="base" hangingPunct="0">
        <a:spcBef>
          <a:spcPct val="0"/>
        </a:spcBef>
        <a:spcAft>
          <a:spcPct val="0"/>
        </a:spcAft>
        <a:defRPr sz="3900">
          <a:solidFill>
            <a:srgbClr val="1581AA"/>
          </a:solidFill>
          <a:latin typeface="Century Gothic" panose="020B0502020202020204" pitchFamily="34" charset="0"/>
        </a:defRPr>
      </a:lvl4pPr>
      <a:lvl5pPr algn="l" defTabSz="503238" rtl="0" eaLnBrk="0" fontAlgn="base" hangingPunct="0">
        <a:spcBef>
          <a:spcPct val="0"/>
        </a:spcBef>
        <a:spcAft>
          <a:spcPct val="0"/>
        </a:spcAft>
        <a:defRPr sz="39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25" indent="-377825" algn="l" defTabSz="503238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817563" indent="-314325" algn="l" defTabSz="503238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1258888" indent="-250825" algn="l" defTabSz="503238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500" kern="1200">
          <a:solidFill>
            <a:srgbClr val="404040"/>
          </a:solidFill>
          <a:latin typeface="+mn-lt"/>
          <a:ea typeface="+mn-ea"/>
          <a:cs typeface="+mn-cs"/>
        </a:defRPr>
      </a:lvl3pPr>
      <a:lvl4pPr marL="1763713" indent="-250825" algn="l" defTabSz="503238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266950" indent="-250825" algn="l" defTabSz="503238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&#1057;&#1090;&#1088;&#1072;&#1085;&#1080;&#1094;&#1072; 6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hyperlink" Target="#&#1057;&#1090;&#1088;&#1072;&#1085;&#1080;&#1094;&#1072; 10"/><Relationship Id="rId4" Type="http://schemas.openxmlformats.org/officeDocument/2006/relationships/hyperlink" Target="#&#1057;&#1090;&#1088;&#1072;&#1085;&#1080;&#1094;&#1072; 8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9138" y="2411413"/>
            <a:ext cx="8609012" cy="1262062"/>
          </a:xfrm>
        </p:spPr>
        <p:txBody>
          <a:bodyPr tIns="21240" rtlCol="0">
            <a:normAutofit/>
          </a:bodyPr>
          <a:lstStyle/>
          <a:p>
            <a:pPr algn="ctr" defTabSz="503972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cap="all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Математика на колесах или какие математические идеи можно узнать, взглянув на автомобиль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087563" y="4194175"/>
            <a:ext cx="7385050" cy="3365500"/>
          </a:xfrm>
        </p:spPr>
        <p:txBody>
          <a:bodyPr tIns="15120" rtlCol="0" anchor="ctr">
            <a:normAutofit/>
          </a:bodyPr>
          <a:lstStyle/>
          <a:p>
            <a:pPr marL="377979" indent="-339725" defTabSz="503972" eaLnBrk="1" fontAlgn="auto" hangingPunct="1">
              <a:lnSpc>
                <a:spcPct val="95000"/>
              </a:lnSpc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984" b="1" dirty="0" smtClean="0">
              <a:solidFill>
                <a:srgbClr val="4700B8"/>
              </a:solidFill>
              <a:latin typeface="Times New Roman" panose="02020603050405020304" pitchFamily="18" charset="0"/>
            </a:endParaRPr>
          </a:p>
          <a:p>
            <a:pPr marL="377979" indent="-339725" defTabSz="503972" eaLnBrk="1" fontAlgn="auto" hangingPunct="1">
              <a:lnSpc>
                <a:spcPct val="95000"/>
              </a:lnSpc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984" b="1" dirty="0" smtClean="0">
                <a:solidFill>
                  <a:srgbClr val="2E0EA2"/>
                </a:solidFill>
                <a:latin typeface="Times New Roman" panose="02020603050405020304" pitchFamily="18" charset="0"/>
              </a:rPr>
              <a:t>Авторы:</a:t>
            </a:r>
          </a:p>
          <a:p>
            <a:pPr marL="377979" indent="-339725" defTabSz="503972" eaLnBrk="1" fontAlgn="auto" hangingPunct="1">
              <a:lnSpc>
                <a:spcPct val="95000"/>
              </a:lnSpc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984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Лазовский Илья Евгеньевич </a:t>
            </a:r>
            <a:r>
              <a:rPr lang="ru-RU" altLang="ru-RU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— студент группы ТОР - 181</a:t>
            </a:r>
          </a:p>
          <a:p>
            <a:pPr marL="377979" indent="-339725" defTabSz="503972" eaLnBrk="1" fontAlgn="auto" hangingPunct="1">
              <a:lnSpc>
                <a:spcPct val="95000"/>
              </a:lnSpc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984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Забродина Ольга  Михайловна </a:t>
            </a:r>
            <a:r>
              <a:rPr lang="ru-RU" altLang="ru-RU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— преподаватель математики</a:t>
            </a:r>
          </a:p>
          <a:p>
            <a:pPr marL="377979" indent="-339725" algn="ctr" defTabSz="503972" eaLnBrk="1" fontAlgn="auto" hangingPunct="1">
              <a:lnSpc>
                <a:spcPct val="95000"/>
              </a:lnSpc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377979" indent="-339725" algn="ctr" defTabSz="503972" eaLnBrk="1" fontAlgn="auto" hangingPunct="1">
              <a:lnSpc>
                <a:spcPct val="95000"/>
              </a:lnSpc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984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Волгоград, 2019 год</a:t>
            </a:r>
          </a:p>
          <a:p>
            <a:pPr marL="377979" indent="-339725" algn="ctr" defTabSz="503972" eaLnBrk="1" fontAlgn="auto" hangingPunct="1">
              <a:lnSpc>
                <a:spcPct val="95000"/>
              </a:lnSpc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984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431800" y="0"/>
            <a:ext cx="92583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«Волгоградский колледж управления и новых технологий</a:t>
            </a:r>
          </a:p>
          <a:p>
            <a:pPr algn="ctr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имени Юрия Гагарина»</a:t>
            </a:r>
          </a:p>
        </p:txBody>
      </p:sp>
      <p:pic>
        <p:nvPicPr>
          <p:cNvPr id="22533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69925"/>
            <a:ext cx="10175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4008" y="3779837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Презентация к вводному занятию «Математика в профессии»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1944688" y="4953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Примеры применения знания математики </a:t>
            </a:r>
          </a:p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в автомобиле</a:t>
            </a:r>
            <a:endParaRPr lang="ru-RU" altLang="ru-RU" sz="280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519363" y="1624013"/>
            <a:ext cx="5759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ru-RU" sz="3000" b="1">
                <a:solidFill>
                  <a:srgbClr val="4700B8"/>
                </a:solidFill>
                <a:latin typeface="Times New Roman" pitchFamily="18" charset="0"/>
                <a:cs typeface="Times New Roman" pitchFamily="18" charset="0"/>
              </a:rPr>
              <a:t>Развал</a:t>
            </a:r>
          </a:p>
        </p:txBody>
      </p:sp>
      <p:pic>
        <p:nvPicPr>
          <p:cNvPr id="38916" name="Рисунок 3" descr="https://techautoport.ru/wp-content/uploads/2016/09/Razval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062163"/>
            <a:ext cx="52562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1295400" y="2335213"/>
            <a:ext cx="35020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Развал колес (англ. camber) — это угол, образованный средней плоскостью колеса и вертикалью, проходящей через точку пересечения средней плоскости колеса и опорной поверхности. </a:t>
            </a:r>
            <a:endParaRPr lang="ru-RU" altLang="ru-RU" sz="2200">
              <a:solidFill>
                <a:schemeClr val="tx1"/>
              </a:solidFill>
            </a:endParaRPr>
          </a:p>
        </p:txBody>
      </p:sp>
      <p:sp>
        <p:nvSpPr>
          <p:cNvPr id="38918" name="Прямоугольник 5"/>
          <p:cNvSpPr>
            <a:spLocks noChangeArrowheads="1"/>
          </p:cNvSpPr>
          <p:nvPr/>
        </p:nvSpPr>
        <p:spPr bwMode="auto">
          <a:xfrm>
            <a:off x="1295400" y="5781675"/>
            <a:ext cx="82819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Различают положительный и отрицательный развал: положительный (+) — когда верхняя часть колеса наклонена наружу (от кузова автомобиля); отрицательный (-) — когда верхняя часть колеса наклонена внутрь (к кузову автомобиля)</a:t>
            </a:r>
            <a:endParaRPr lang="ru-RU" altLang="ru-RU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944688" y="4953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Примеры применения знания математики </a:t>
            </a:r>
          </a:p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в автомобиле</a:t>
            </a:r>
            <a:endParaRPr lang="ru-RU" altLang="ru-RU" sz="280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376488" y="1703388"/>
            <a:ext cx="5759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ru-RU" sz="3000" b="1">
                <a:solidFill>
                  <a:srgbClr val="4700B8"/>
                </a:solidFill>
                <a:latin typeface="Times New Roman" pitchFamily="18" charset="0"/>
                <a:cs typeface="Times New Roman" pitchFamily="18" charset="0"/>
              </a:rPr>
              <a:t>Схождение</a:t>
            </a:r>
          </a:p>
        </p:txBody>
      </p:sp>
      <p:pic>
        <p:nvPicPr>
          <p:cNvPr id="39940" name="Рисунок 3" descr="https://techautoport.ru/wp-content/uploads/2016/09/shozhde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151063"/>
            <a:ext cx="504031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Прямоугольник 4"/>
          <p:cNvSpPr>
            <a:spLocks noChangeArrowheads="1"/>
          </p:cNvSpPr>
          <p:nvPr/>
        </p:nvSpPr>
        <p:spPr bwMode="auto">
          <a:xfrm>
            <a:off x="936625" y="2771775"/>
            <a:ext cx="410368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Схождение колес (англ. toe) — угол между продольной осью автомобиля и плоскостью вращения колеса. Может быть также определено как разность расстояний между передними и задними бортами ободов колес (на рисунке это значение А минус В). </a:t>
            </a:r>
            <a:endParaRPr lang="ru-RU" altLang="ru-RU" sz="2200">
              <a:solidFill>
                <a:schemeClr val="tx1"/>
              </a:solidFill>
            </a:endParaRPr>
          </a:p>
        </p:txBody>
      </p:sp>
      <p:sp>
        <p:nvSpPr>
          <p:cNvPr id="39942" name="Прямоугольник 5"/>
          <p:cNvSpPr>
            <a:spLocks noChangeArrowheads="1"/>
          </p:cNvSpPr>
          <p:nvPr/>
        </p:nvSpPr>
        <p:spPr bwMode="auto">
          <a:xfrm>
            <a:off x="792163" y="6227763"/>
            <a:ext cx="9288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схождение может измеряться в градусах либо миллиметрах </a:t>
            </a:r>
            <a:endParaRPr lang="ru-RU" altLang="ru-RU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5187950"/>
            <a:ext cx="3292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4679950" y="2371725"/>
            <a:ext cx="50387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Запустить двигатель и установить колеса прямо. Слегка повернуть рулевое колесо в одну и другую сторону. В случае, если люфт составляет более 30мм, необходимо проверить рулевое управление и все детали рулевого механизма на чрезмерный люфт.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легком автомобиле</a:t>
            </a:r>
            <a:r>
              <a:rPr lang="ru-RU" alt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люфт не должен превышать 10'</a:t>
            </a: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грузовом автомобиле</a:t>
            </a:r>
            <a:r>
              <a:rPr lang="ru-RU" alt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люфт не должен превышать 25'</a:t>
            </a: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автобусе</a:t>
            </a:r>
            <a:r>
              <a:rPr lang="ru-RU" alt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люфт не должен превышать 20'</a:t>
            </a:r>
          </a:p>
        </p:txBody>
      </p:sp>
      <p:pic>
        <p:nvPicPr>
          <p:cNvPr id="4096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378075"/>
            <a:ext cx="3152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Прямоугольник 6"/>
          <p:cNvSpPr>
            <a:spLocks noChangeArrowheads="1"/>
          </p:cNvSpPr>
          <p:nvPr/>
        </p:nvSpPr>
        <p:spPr bwMode="auto">
          <a:xfrm>
            <a:off x="2854325" y="1757363"/>
            <a:ext cx="62563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00" b="1">
                <a:solidFill>
                  <a:srgbClr val="2E0EA2"/>
                </a:solidFill>
                <a:latin typeface="Times New Roman, serif"/>
              </a:rPr>
              <a:t>Проверка рулевого управления</a:t>
            </a:r>
            <a:endParaRPr lang="ru-RU" altLang="ru-RU" sz="3000">
              <a:solidFill>
                <a:srgbClr val="2E0EA2"/>
              </a:solidFill>
            </a:endParaRPr>
          </a:p>
        </p:txBody>
      </p:sp>
      <p:sp>
        <p:nvSpPr>
          <p:cNvPr id="40966" name="Прямоугольник 1"/>
          <p:cNvSpPr>
            <a:spLocks noChangeArrowheads="1"/>
          </p:cNvSpPr>
          <p:nvPr/>
        </p:nvSpPr>
        <p:spPr bwMode="auto">
          <a:xfrm>
            <a:off x="1944688" y="4953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Примеры применения знания математики </a:t>
            </a:r>
          </a:p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в автомобиле</a:t>
            </a:r>
            <a:endParaRPr lang="ru-RU" altLang="ru-RU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1944688" y="4953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Примеры применения знания математики </a:t>
            </a:r>
          </a:p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в автомобиле</a:t>
            </a:r>
            <a:endParaRPr lang="ru-RU" altLang="ru-RU" sz="2800"/>
          </a:p>
        </p:txBody>
      </p:sp>
      <p:sp>
        <p:nvSpPr>
          <p:cNvPr id="41987" name="Прямоугольник 6"/>
          <p:cNvSpPr>
            <a:spLocks noChangeArrowheads="1"/>
          </p:cNvSpPr>
          <p:nvPr/>
        </p:nvSpPr>
        <p:spPr bwMode="auto">
          <a:xfrm>
            <a:off x="2787650" y="1797050"/>
            <a:ext cx="5418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00" b="1">
                <a:solidFill>
                  <a:srgbClr val="2E0EA2"/>
                </a:solidFill>
                <a:latin typeface="Times New Roman, serif"/>
              </a:rPr>
              <a:t>Расчет остановочного пути</a:t>
            </a:r>
            <a:endParaRPr lang="ru-RU" altLang="ru-RU" sz="3000">
              <a:solidFill>
                <a:srgbClr val="2E0EA2"/>
              </a:solidFill>
            </a:endParaRPr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576263" y="2414588"/>
            <a:ext cx="9359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Остановочный путь – это расстояние, пройденное транспортным средством с момента обнаружения водителем опасности до полной остановки.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6213" y="5075238"/>
            <a:ext cx="4608512" cy="2316162"/>
          </a:xfrm>
          <a:prstGeom prst="rect">
            <a:avLst/>
          </a:prstGeom>
        </p:spPr>
        <p:txBody>
          <a:bodyPr>
            <a:spAutoFit/>
          </a:bodyPr>
          <a:lstStyle>
            <a:lvl1pPr indent="449263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just">
              <a:spcBef>
                <a:spcPts val="1500"/>
              </a:spcBef>
            </a:pP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км = 40000м; 1час = 3600сек</a:t>
            </a:r>
          </a:p>
          <a:p>
            <a:pPr algn="just">
              <a:spcBef>
                <a:spcPts val="1500"/>
              </a:spcBef>
            </a:pP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40000: 3600 = 11(м/сек) – путь, пройденный автомобилем за время реакции водителя</a:t>
            </a:r>
          </a:p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2) 11 + 14,7 = 25,7(м) – длина остановочного пути </a:t>
            </a:r>
            <a:endParaRPr lang="ru-RU" altLang="ru-RU" sz="2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33583" r="42012" b="36525"/>
          <a:stretch>
            <a:fillRect/>
          </a:stretch>
        </p:blipFill>
        <p:spPr bwMode="auto">
          <a:xfrm>
            <a:off x="249238" y="4857750"/>
            <a:ext cx="50768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Прямоугольник 6"/>
          <p:cNvSpPr>
            <a:spLocks noChangeArrowheads="1"/>
          </p:cNvSpPr>
          <p:nvPr/>
        </p:nvSpPr>
        <p:spPr bwMode="auto">
          <a:xfrm>
            <a:off x="576263" y="3381375"/>
            <a:ext cx="93599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just">
              <a:spcBef>
                <a:spcPts val="1500"/>
              </a:spcBef>
            </a:pP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Задача. Легковой автомобиль движется по сухой дороге со скоростью 40 км/час. Тормозной путь легкового автомобиля при этой скорости, составляет 14,7 м. Какую длину составит остановочный путь, если реакция водителя составляет 1сек.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1584325" y="511175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Примеры применения знания математики </a:t>
            </a:r>
          </a:p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в автомобиле</a:t>
            </a:r>
            <a:endParaRPr lang="ru-RU" altLang="ru-RU" sz="2800"/>
          </a:p>
        </p:txBody>
      </p:sp>
      <p:sp>
        <p:nvSpPr>
          <p:cNvPr id="43011" name="Прямоугольник 6"/>
          <p:cNvSpPr>
            <a:spLocks noChangeArrowheads="1"/>
          </p:cNvSpPr>
          <p:nvPr/>
        </p:nvSpPr>
        <p:spPr bwMode="auto">
          <a:xfrm>
            <a:off x="3548063" y="1728788"/>
            <a:ext cx="32210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00" b="1">
                <a:solidFill>
                  <a:srgbClr val="2E0EA2"/>
                </a:solidFill>
                <a:latin typeface="Times New Roman, serif"/>
              </a:rPr>
              <a:t>Расход топлива</a:t>
            </a:r>
            <a:endParaRPr lang="ru-RU" altLang="ru-RU" sz="3000">
              <a:solidFill>
                <a:srgbClr val="2E0EA2"/>
              </a:solidFill>
            </a:endParaRPr>
          </a:p>
        </p:txBody>
      </p:sp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863600" y="2468563"/>
            <a:ext cx="8353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just"/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 топлива — количество израсходованного автомобилем топлива. </a:t>
            </a:r>
          </a:p>
          <a:p>
            <a:pPr algn="just"/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Задача. Водителю необходимо преодолеть путь из пункта А в пункт В, протяженность этого пути 14 км. Автобус расходует 37 литров бензина на 100 км. Сколько потребуется бензина для преодоления пути в пункт В и обратно?</a:t>
            </a:r>
          </a:p>
        </p:txBody>
      </p:sp>
      <p:pic>
        <p:nvPicPr>
          <p:cNvPr id="4301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284663"/>
            <a:ext cx="30480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Прямоугольник 9"/>
          <p:cNvSpPr>
            <a:spLocks noChangeArrowheads="1"/>
          </p:cNvSpPr>
          <p:nvPr/>
        </p:nvSpPr>
        <p:spPr bwMode="auto">
          <a:xfrm>
            <a:off x="936625" y="4841875"/>
            <a:ext cx="5832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spcAft>
                <a:spcPts val="1000"/>
              </a:spcAft>
            </a:pP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37:100=0,37(л) – расходуется на 1 км</a:t>
            </a:r>
            <a:endParaRPr lang="ru-RU" altLang="ru-RU" sz="22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0,37*14=5,18(л) – расходуется на путь в один конец</a:t>
            </a:r>
            <a:endParaRPr lang="ru-RU" altLang="ru-RU" sz="220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5,18*2=10,36(л) – потребуется на всю дорогу.</a:t>
            </a:r>
            <a:endParaRPr lang="ru-RU" altLang="ru-RU" sz="220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1584325" y="511175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Примеры применения знания математики </a:t>
            </a:r>
          </a:p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в автомобиле</a:t>
            </a:r>
            <a:endParaRPr lang="ru-RU" altLang="ru-RU" sz="2800"/>
          </a:p>
        </p:txBody>
      </p:sp>
      <p:sp>
        <p:nvSpPr>
          <p:cNvPr id="44035" name="Прямоугольник 6"/>
          <p:cNvSpPr>
            <a:spLocks noChangeArrowheads="1"/>
          </p:cNvSpPr>
          <p:nvPr/>
        </p:nvSpPr>
        <p:spPr bwMode="auto">
          <a:xfrm>
            <a:off x="3371850" y="1963738"/>
            <a:ext cx="433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00" b="1">
                <a:solidFill>
                  <a:srgbClr val="2E0EA2"/>
                </a:solidFill>
                <a:latin typeface="Times New Roman, serif"/>
              </a:rPr>
              <a:t>Мгновенная скорость</a:t>
            </a:r>
            <a:endParaRPr lang="ru-RU" altLang="ru-RU" sz="3000">
              <a:solidFill>
                <a:srgbClr val="2E0EA2"/>
              </a:solidFill>
            </a:endParaRPr>
          </a:p>
        </p:txBody>
      </p:sp>
      <p:pic>
        <p:nvPicPr>
          <p:cNvPr id="44036" name="Рисунок 4" descr="https://im0-tub-ru.yandex.net/i?id=ba2f42a69203d851e5cb02f4948066e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07" b="14426"/>
          <a:stretch>
            <a:fillRect/>
          </a:stretch>
        </p:blipFill>
        <p:spPr bwMode="auto">
          <a:xfrm>
            <a:off x="1584325" y="3203575"/>
            <a:ext cx="331152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Прямоугольник 1"/>
          <p:cNvSpPr>
            <a:spLocks noChangeArrowheads="1"/>
          </p:cNvSpPr>
          <p:nvPr/>
        </p:nvSpPr>
        <p:spPr bwMode="auto">
          <a:xfrm>
            <a:off x="5111750" y="4552950"/>
            <a:ext cx="43148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500"/>
              </a:spcBef>
            </a:pP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Мгновенная скорость – это скорость в данный момент времени в конкретной точки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258888"/>
            <a:ext cx="742473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6263" y="1403350"/>
            <a:ext cx="4103687" cy="13684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88013" y="684213"/>
            <a:ext cx="3816350" cy="2590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составляющая математики при подготовке специалиста в области 23.02.03 «Техническое обслуживание и ремонт автомобильного транспорта»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6263" y="3438525"/>
            <a:ext cx="4103687" cy="136683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9138" y="5408613"/>
            <a:ext cx="3960812" cy="13684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4675" y="3527425"/>
            <a:ext cx="3959225" cy="13684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значимость изучения математики специалистами данной 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88013" y="5508625"/>
            <a:ext cx="3960812" cy="126841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может быть использована на занятиях по математике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824413" y="1979613"/>
            <a:ext cx="7207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824413" y="4067175"/>
            <a:ext cx="7207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824413" y="6011863"/>
            <a:ext cx="7207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008063" y="757238"/>
            <a:ext cx="87852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600" b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Специальность</a:t>
            </a:r>
          </a:p>
          <a:p>
            <a:pPr algn="ctr"/>
            <a:r>
              <a:rPr lang="ru-RU" altLang="ru-RU" sz="2600" b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«Техническое обслуживание и ремонт автомобильного транспорта»</a:t>
            </a:r>
            <a:endParaRPr lang="ru-RU" altLang="ru-RU" sz="2600" b="1"/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223963" y="2487613"/>
            <a:ext cx="8424862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1500"/>
              </a:spcBef>
              <a:buFont typeface="Arial" pitchFamily="34" charset="0"/>
              <a:buChar char="•"/>
            </a:pPr>
            <a:r>
              <a:rPr lang="ru-RU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Областью профессиональной деятельности выпускников данной специальности является организация и проведение работ по техническому обслуживанию и ремонту автомобильного транспорта, организация деятельности первичных трудовых коллективов.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439863" y="555625"/>
            <a:ext cx="7910512" cy="1262063"/>
          </a:xfrm>
        </p:spPr>
        <p:txBody>
          <a:bodyPr tIns="21240" rtlCol="0">
            <a:normAutofit fontScale="90000"/>
          </a:bodyPr>
          <a:lstStyle/>
          <a:p>
            <a:pPr algn="ctr" defTabSz="503972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968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применения знания математики в автомобиле</a:t>
            </a:r>
            <a:endParaRPr lang="ru-RU" altLang="ru-RU" sz="3968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95625" y="1790700"/>
            <a:ext cx="6119813" cy="5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1.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2000">
                <a:solidFill>
                  <a:srgbClr val="CCCCFF"/>
                </a:solidFill>
                <a:cs typeface="Arial" pitchFamily="34" charset="0"/>
                <a:hlinkClick r:id="rId3"/>
              </a:rPr>
              <a:t>Автомобильные фары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>
              <a:solidFill>
                <a:srgbClr val="000000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2.</a:t>
            </a:r>
            <a:r>
              <a:rPr lang="ru-RU" altLang="ru-RU" sz="200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ru-RU" altLang="ru-RU" sz="2000" u="sng">
                <a:solidFill>
                  <a:srgbClr val="00B0F0"/>
                </a:solidFill>
                <a:cs typeface="Arial" pitchFamily="34" charset="0"/>
              </a:rPr>
              <a:t>Стеклоочистители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>
              <a:solidFill>
                <a:srgbClr val="000000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3.</a:t>
            </a:r>
            <a:r>
              <a:rPr lang="ru-RU" altLang="ru-RU" sz="2000">
                <a:solidFill>
                  <a:srgbClr val="CCCCFF"/>
                </a:solidFill>
                <a:cs typeface="Arial" pitchFamily="34" charset="0"/>
                <a:hlinkClick r:id="" action="ppaction://noaction"/>
              </a:rPr>
              <a:t> Подбор поршней к цилиндрам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>
              <a:solidFill>
                <a:srgbClr val="000000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3.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2000">
                <a:solidFill>
                  <a:srgbClr val="CCCCFF"/>
                </a:solidFill>
                <a:cs typeface="Arial" pitchFamily="34" charset="0"/>
                <a:hlinkClick r:id="rId4"/>
              </a:rPr>
              <a:t>Изготовление шестерен</a:t>
            </a:r>
            <a:r>
              <a:rPr lang="ru-RU" altLang="ru-RU" sz="2000" u="sng">
                <a:solidFill>
                  <a:srgbClr val="00B0F0"/>
                </a:solidFill>
                <a:cs typeface="Arial" pitchFamily="34" charset="0"/>
              </a:rPr>
              <a:t>ок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>
              <a:solidFill>
                <a:srgbClr val="000000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4.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2000" u="sng">
                <a:solidFill>
                  <a:srgbClr val="00B0F0"/>
                </a:solidFill>
                <a:cs typeface="Arial" pitchFamily="34" charset="0"/>
              </a:rPr>
              <a:t>Поворот передних колес автомобиля;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 u="sng">
              <a:solidFill>
                <a:srgbClr val="00B0F0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5. </a:t>
            </a:r>
            <a:r>
              <a:rPr lang="ru-RU" altLang="ru-RU" sz="2000" u="sng">
                <a:solidFill>
                  <a:srgbClr val="00B0F0"/>
                </a:solidFill>
                <a:cs typeface="Arial" pitchFamily="34" charset="0"/>
              </a:rPr>
              <a:t>Развал-схождение колес;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>
              <a:solidFill>
                <a:srgbClr val="000000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6.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2000">
                <a:solidFill>
                  <a:srgbClr val="CCCCFF"/>
                </a:solidFill>
                <a:cs typeface="Arial" pitchFamily="34" charset="0"/>
                <a:hlinkClick r:id="rId5"/>
              </a:rPr>
              <a:t>Регулировка люфта рулевого колеса</a:t>
            </a:r>
            <a:r>
              <a:rPr lang="ru-RU" altLang="ru-RU" sz="200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>
              <a:solidFill>
                <a:srgbClr val="000000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7. </a:t>
            </a:r>
            <a:r>
              <a:rPr lang="ru-RU" altLang="ru-RU" sz="2000" u="sng">
                <a:solidFill>
                  <a:srgbClr val="00B0F0"/>
                </a:solidFill>
                <a:cs typeface="Arial" pitchFamily="34" charset="0"/>
              </a:rPr>
              <a:t>Расчет остановочного пути;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>
              <a:solidFill>
                <a:srgbClr val="4700B8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8. </a:t>
            </a:r>
            <a:r>
              <a:rPr lang="ru-RU" altLang="ru-RU" sz="2000" u="sng">
                <a:solidFill>
                  <a:srgbClr val="00B0F0"/>
                </a:solidFill>
                <a:cs typeface="Arial" pitchFamily="34" charset="0"/>
              </a:rPr>
              <a:t>Расход топлива;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 u="sng">
              <a:solidFill>
                <a:srgbClr val="00B0F0"/>
              </a:solidFill>
              <a:cs typeface="Arial" pitchFamily="34" charset="0"/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4700B8"/>
                </a:solidFill>
                <a:cs typeface="Arial" pitchFamily="34" charset="0"/>
              </a:rPr>
              <a:t>9. </a:t>
            </a:r>
            <a:r>
              <a:rPr lang="ru-RU" altLang="ru-RU" sz="2000" u="sng">
                <a:solidFill>
                  <a:srgbClr val="00B0F0"/>
                </a:solidFill>
                <a:cs typeface="Arial" pitchFamily="34" charset="0"/>
              </a:rPr>
              <a:t>Мгновенная скорость.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727200" y="555625"/>
            <a:ext cx="7623175" cy="1262063"/>
          </a:xfrm>
        </p:spPr>
        <p:txBody>
          <a:bodyPr tIns="21240" rtlCol="0">
            <a:normAutofit/>
          </a:bodyPr>
          <a:lstStyle/>
          <a:p>
            <a:pPr algn="ctr" defTabSz="503972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8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применения знания математики </a:t>
            </a:r>
            <a: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</a:t>
            </a:r>
            <a:endParaRPr lang="ru-RU" alt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1439863" y="1797050"/>
            <a:ext cx="7932737" cy="722313"/>
          </a:xfrm>
        </p:spPr>
        <p:txBody>
          <a:bodyPr rtlCol="0">
            <a:normAutofit/>
          </a:bodyPr>
          <a:lstStyle/>
          <a:p>
            <a:pPr marL="377979" indent="-339725" algn="ctr" defTabSz="503972" eaLnBrk="1" fontAlgn="auto" hangingPunct="1"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000" b="1" dirty="0" smtClean="0">
                <a:solidFill>
                  <a:srgbClr val="470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фар</a:t>
            </a:r>
          </a:p>
          <a:p>
            <a:pPr marL="377979" indent="-339725" defTabSz="503972" eaLnBrk="1" fontAlgn="auto" hangingPunct="1">
              <a:spcBef>
                <a:spcPts val="1102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984" b="1" dirty="0" smtClean="0">
              <a:solidFill>
                <a:srgbClr val="4700B8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95400" y="2519363"/>
            <a:ext cx="8424863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000"/>
              </a:spcBef>
              <a:buSzPct val="100000"/>
            </a:pP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Свет, исходящий из фокуса параболического зеркала, после отражения образует параллельный пучок и не рассеивается. Поэтому автомобильные фары имеют форму параболоида. </a:t>
            </a:r>
          </a:p>
          <a:p>
            <a:pPr eaLnBrk="1">
              <a:lnSpc>
                <a:spcPct val="93000"/>
              </a:lnSpc>
              <a:spcBef>
                <a:spcPts val="1000"/>
              </a:spcBef>
              <a:buSzPct val="100000"/>
            </a:pP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Параболоидные отражатели автомобильных фар увеличивают силу света лампы в нужном направлении в 200 – 400 раз, обеспечивая освещенность дороги на требуемом расстоянии.</a:t>
            </a:r>
          </a:p>
        </p:txBody>
      </p:sp>
      <p:pic>
        <p:nvPicPr>
          <p:cNvPr id="29701" name="Рисунок 6" descr="https://im0-tub-ru.yandex.net/i?id=fb807b8a48556a2b08324767c36250f7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689475"/>
            <a:ext cx="63658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00225" y="555625"/>
            <a:ext cx="7550150" cy="1262063"/>
          </a:xfrm>
        </p:spPr>
        <p:txBody>
          <a:bodyPr tIns="21240" rtlCol="0">
            <a:normAutofit/>
          </a:bodyPr>
          <a:lstStyle/>
          <a:p>
            <a:pPr algn="ctr" defTabSz="503972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8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применения знания математики </a:t>
            </a:r>
            <a: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</a:t>
            </a:r>
            <a:endParaRPr lang="ru-RU" alt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695575" y="1774825"/>
            <a:ext cx="5759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ru-RU" sz="3000" b="1">
                <a:solidFill>
                  <a:srgbClr val="4700B8"/>
                </a:solidFill>
                <a:latin typeface="Times New Roman" pitchFamily="18" charset="0"/>
                <a:cs typeface="Times New Roman" pitchFamily="18" charset="0"/>
              </a:rPr>
              <a:t>Стеклоочистители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368425" y="2576513"/>
            <a:ext cx="4303713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r>
              <a:rPr lang="ru-RU" altLang="ru-RU" sz="2200">
                <a:solidFill>
                  <a:schemeClr val="tx1"/>
                </a:solidFill>
              </a:rPr>
              <a:t>	        Как устроена система вращения стеклоочистителя?</a:t>
            </a:r>
          </a:p>
          <a:p>
            <a:r>
              <a:rPr lang="ru-RU" altLang="ru-RU" sz="2200">
                <a:solidFill>
                  <a:schemeClr val="tx1"/>
                </a:solidFill>
              </a:rPr>
              <a:t>        Единственная точка крепления стеклоочистителя - это длинный рычаг (поводок) и щётка, плотно прилегающая к стеклу. </a:t>
            </a:r>
          </a:p>
        </p:txBody>
      </p:sp>
      <p:pic>
        <p:nvPicPr>
          <p:cNvPr id="31749" name="Рисунок 5" descr="http://book.etudes.ru/.data/i/2autodvorniki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765425"/>
            <a:ext cx="367665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Прямоугольник 1"/>
          <p:cNvSpPr>
            <a:spLocks noChangeArrowheads="1"/>
          </p:cNvSpPr>
          <p:nvPr/>
        </p:nvSpPr>
        <p:spPr bwMode="auto">
          <a:xfrm>
            <a:off x="1368425" y="5435600"/>
            <a:ext cx="79803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chemeClr val="tx1"/>
                </a:solidFill>
              </a:rPr>
              <a:t>          Движение «дворников» обеспечивает единственный моторчик, который вращается в одну сторону. А плоский шарнирный механизм, называемый трапецией дворников, раздаёт вращение на стеклоочистители то в одну сторону, то в другую</a:t>
            </a:r>
          </a:p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774825" y="555625"/>
            <a:ext cx="7575550" cy="1262063"/>
          </a:xfrm>
        </p:spPr>
        <p:txBody>
          <a:bodyPr tIns="21240" rtlCol="0">
            <a:normAutofit/>
          </a:bodyPr>
          <a:lstStyle/>
          <a:p>
            <a:pPr algn="ctr" defTabSz="503972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8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применения знания математики </a:t>
            </a:r>
            <a: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</a:t>
            </a:r>
            <a:endParaRPr lang="ru-RU" alt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682875" y="1817688"/>
            <a:ext cx="5759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ru-RU" sz="3000" b="1">
                <a:solidFill>
                  <a:srgbClr val="4700B8"/>
                </a:solidFill>
                <a:latin typeface="Times New Roman" pitchFamily="18" charset="0"/>
                <a:cs typeface="Times New Roman" pitchFamily="18" charset="0"/>
              </a:rPr>
              <a:t>Подбор поршней к цилиндрам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519363"/>
            <a:ext cx="6324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152525" y="4419600"/>
            <a:ext cx="83343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SzPct val="45000"/>
            </a:pPr>
            <a:r>
              <a:rPr lang="ru-RU" altLang="ru-RU" sz="2000">
                <a:solidFill>
                  <a:srgbClr val="000000"/>
                </a:solidFill>
              </a:rPr>
              <a:t>Для подбора поршней к цилиндрам вычисляют зазор между ними. Зазор определяется как разность между замеренными диаметрами поршня и цилиндра. Номинальный зазор равен 0,025-0,045 мм, предельно допустимый – 0,15 мм. </a:t>
            </a:r>
          </a:p>
        </p:txBody>
      </p:sp>
      <p:grpSp>
        <p:nvGrpSpPr>
          <p:cNvPr id="33798" name="Group 5"/>
          <p:cNvGrpSpPr>
            <a:grpSpLocks/>
          </p:cNvGrpSpPr>
          <p:nvPr/>
        </p:nvGrpSpPr>
        <p:grpSpPr bwMode="auto">
          <a:xfrm>
            <a:off x="992188" y="5786438"/>
            <a:ext cx="2336800" cy="1663700"/>
            <a:chOff x="454" y="3598"/>
            <a:chExt cx="1471" cy="1048"/>
          </a:xfrm>
        </p:grpSpPr>
        <p:pic>
          <p:nvPicPr>
            <p:cNvPr id="3380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3598"/>
              <a:ext cx="1342" cy="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1" name="Text Box 7"/>
            <p:cNvSpPr txBox="1">
              <a:spLocks noChangeArrowheads="1"/>
            </p:cNvSpPr>
            <p:nvPr/>
          </p:nvSpPr>
          <p:spPr bwMode="auto">
            <a:xfrm>
              <a:off x="454" y="3598"/>
              <a:ext cx="1342" cy="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/>
            </a:p>
          </p:txBody>
        </p:sp>
      </p:grp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419475" y="5940425"/>
            <a:ext cx="5400675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Диаметр поршня измеряется микрометром в плоскости, перпендикулярной оси поршневого пальца, на расстоянии 51,5 мм от днища поршня.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944688" y="555625"/>
            <a:ext cx="7405687" cy="1262063"/>
          </a:xfrm>
        </p:spPr>
        <p:txBody>
          <a:bodyPr tIns="21240" rtlCol="0">
            <a:normAutofit/>
          </a:bodyPr>
          <a:lstStyle/>
          <a:p>
            <a:pPr algn="ctr" defTabSz="503972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8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применения знания математики </a:t>
            </a:r>
            <a: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</a:t>
            </a:r>
            <a:endParaRPr lang="ru-RU" alt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393950" y="1895475"/>
            <a:ext cx="5759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ru-RU" sz="3000" b="1">
                <a:solidFill>
                  <a:srgbClr val="4700B8"/>
                </a:solidFill>
                <a:latin typeface="Times New Roman" pitchFamily="18" charset="0"/>
                <a:cs typeface="Times New Roman" pitchFamily="18" charset="0"/>
              </a:rPr>
              <a:t>Изготовление шестерен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273675" y="2770188"/>
            <a:ext cx="41148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SzPct val="45000"/>
            </a:pPr>
            <a:r>
              <a:rPr lang="ru-RU" altLang="ru-RU">
                <a:solidFill>
                  <a:srgbClr val="000000"/>
                </a:solidFill>
              </a:rPr>
              <a:t>   Чтобы изготовить шестеренку надо окружность разделить на </a:t>
            </a:r>
            <a:r>
              <a:rPr lang="en-US" altLang="ru-RU">
                <a:solidFill>
                  <a:srgbClr val="000000"/>
                </a:solidFill>
              </a:rPr>
              <a:t>n</a:t>
            </a:r>
            <a:r>
              <a:rPr lang="ru-RU" altLang="ru-RU">
                <a:solidFill>
                  <a:srgbClr val="000000"/>
                </a:solidFill>
              </a:rPr>
              <a:t>-равных частей. </a:t>
            </a:r>
          </a:p>
          <a:p>
            <a:pPr eaLnBrk="1">
              <a:buSzPct val="45000"/>
            </a:pPr>
            <a:endParaRPr lang="ru-RU" altLang="ru-RU">
              <a:solidFill>
                <a:srgbClr val="000000"/>
              </a:solidFill>
            </a:endParaRPr>
          </a:p>
          <a:p>
            <a:pPr eaLnBrk="1">
              <a:buSzPct val="45000"/>
            </a:pPr>
            <a:r>
              <a:rPr lang="ru-RU" altLang="ru-RU">
                <a:solidFill>
                  <a:srgbClr val="000000"/>
                </a:solidFill>
              </a:rPr>
              <a:t>  С этой задачей мы встречались на уроках </a:t>
            </a:r>
            <a:r>
              <a:rPr lang="ru-RU" altLang="ru-RU" b="1">
                <a:solidFill>
                  <a:srgbClr val="000000"/>
                </a:solidFill>
              </a:rPr>
              <a:t>геометрии</a:t>
            </a:r>
            <a:r>
              <a:rPr lang="ru-RU" altLang="ru-RU">
                <a:solidFill>
                  <a:srgbClr val="000000"/>
                </a:solidFill>
              </a:rPr>
              <a:t>: научились при помощи циркуля , линейки и транспортира делить окружность на любое количество равных частей.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72113" y="5580063"/>
            <a:ext cx="4319587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           An= n-2/4*180'</a:t>
            </a:r>
          </a:p>
          <a:p>
            <a:pPr eaLnBrk="1">
              <a:lnSpc>
                <a:spcPct val="93000"/>
              </a:lnSpc>
              <a:buSzPct val="100000"/>
            </a:pPr>
            <a:endParaRPr lang="ru-RU" altLang="ru-RU" sz="20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SzPct val="100000"/>
            </a:pPr>
            <a:r>
              <a:rPr lang="ru-RU" altLang="ru-RU">
                <a:solidFill>
                  <a:srgbClr val="000000"/>
                </a:solidFill>
              </a:rPr>
              <a:t>Формула для вычисления угла правильного n-уголника</a:t>
            </a:r>
          </a:p>
        </p:txBody>
      </p:sp>
      <p:pic>
        <p:nvPicPr>
          <p:cNvPr id="358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8963"/>
            <a:ext cx="405447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944688" y="4953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Примеры применения знания математики </a:t>
            </a:r>
          </a:p>
          <a:p>
            <a:pPr algn="ctr"/>
            <a:r>
              <a:rPr lang="ru-RU" altLang="ru-RU" sz="2800" b="1">
                <a:solidFill>
                  <a:srgbClr val="2E0EA2"/>
                </a:solidFill>
                <a:latin typeface="Times New Roman" pitchFamily="18" charset="0"/>
                <a:cs typeface="Times New Roman" pitchFamily="18" charset="0"/>
              </a:rPr>
              <a:t>в автомобиле</a:t>
            </a:r>
            <a:endParaRPr lang="ru-RU" altLang="ru-RU" sz="280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519363" y="1624013"/>
            <a:ext cx="57594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altLang="ru-RU" sz="3000" b="1">
                <a:solidFill>
                  <a:srgbClr val="4700B8"/>
                </a:solidFill>
                <a:latin typeface="Times New Roman" pitchFamily="18" charset="0"/>
                <a:cs typeface="Times New Roman" pitchFamily="18" charset="0"/>
              </a:rPr>
              <a:t>Поворот передних колес</a:t>
            </a:r>
          </a:p>
        </p:txBody>
      </p:sp>
      <p:pic>
        <p:nvPicPr>
          <p:cNvPr id="3789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19305" r="20583" b="9023"/>
          <a:stretch>
            <a:fillRect/>
          </a:stretch>
        </p:blipFill>
        <p:spPr bwMode="auto">
          <a:xfrm>
            <a:off x="822325" y="2359025"/>
            <a:ext cx="43624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4"/>
          <p:cNvSpPr>
            <a:spLocks noChangeArrowheads="1"/>
          </p:cNvSpPr>
          <p:nvPr/>
        </p:nvSpPr>
        <p:spPr bwMode="auto">
          <a:xfrm>
            <a:off x="5184775" y="2359025"/>
            <a:ext cx="46783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Проскальзывание колёс автомобиля относительно дорожного полотна грозит потерей управления. Чтобы избежать этого, при повороте автомобиля углы поворота передних колёс в каждый момент должны быть согласованными — продолжения их осей должны пересекаться в точке на линии задней оси. </a:t>
            </a:r>
          </a:p>
        </p:txBody>
      </p:sp>
      <p:sp>
        <p:nvSpPr>
          <p:cNvPr id="37894" name="Прямоугольник 6"/>
          <p:cNvSpPr>
            <a:spLocks noChangeArrowheads="1"/>
          </p:cNvSpPr>
          <p:nvPr/>
        </p:nvSpPr>
        <p:spPr bwMode="auto">
          <a:xfrm>
            <a:off x="1079500" y="5795963"/>
            <a:ext cx="8353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пересечения осевых линий колёс является мгновенным центром поворота автомобиля, т.е. точкой, вокруг которой катятся (а не скользят!) все четыре колеса, каждое — по своей окружности.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35085</TotalTime>
  <Words>846</Words>
  <Application>Microsoft Office PowerPoint</Application>
  <PresentationFormat>Произвольный</PresentationFormat>
  <Paragraphs>104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Оформление по умолчанию</vt:lpstr>
      <vt:lpstr>Оформление по умолчанию</vt:lpstr>
      <vt:lpstr>Легкий дым</vt:lpstr>
      <vt:lpstr>Математика на колесах или какие математические идеи можно узнать, взглянув на автомобиль</vt:lpstr>
      <vt:lpstr>Презентация PowerPoint</vt:lpstr>
      <vt:lpstr>Презентация PowerPoint</vt:lpstr>
      <vt:lpstr>Примеры применения знания математики в автомобиле</vt:lpstr>
      <vt:lpstr>Примеры применения знания математики  в автомобиле</vt:lpstr>
      <vt:lpstr>Примеры применения знания математики  в автомобиле</vt:lpstr>
      <vt:lpstr>Примеры применения знания математики  в автомобиле</vt:lpstr>
      <vt:lpstr>Примеры применения знания математики  в автомобиле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теме: Математика в моей професии «Автомеханика».</dc:title>
  <dc:creator>User_RZ</dc:creator>
  <cp:lastModifiedBy>User</cp:lastModifiedBy>
  <cp:revision>43</cp:revision>
  <cp:lastPrinted>1601-01-01T00:00:00Z</cp:lastPrinted>
  <dcterms:created xsi:type="dcterms:W3CDTF">2012-11-13T12:08:09Z</dcterms:created>
  <dcterms:modified xsi:type="dcterms:W3CDTF">2021-04-07T16:54:25Z</dcterms:modified>
</cp:coreProperties>
</file>