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104" d="100"/>
          <a:sy n="104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3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6B2F071-F992-4927-8F1C-456A96D61087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FC30B4C-FA4B-4CD4-ABCF-4148F2DF3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hyperlink" Target="http://dic.academic.ru/pictures/bse/gif/0288367341.gif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9.png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19.png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533400"/>
            <a:ext cx="5412436" cy="2868168"/>
          </a:xfrm>
        </p:spPr>
        <p:txBody>
          <a:bodyPr/>
          <a:lstStyle/>
          <a:p>
            <a:r>
              <a:rPr lang="ru-RU" dirty="0" smtClean="0"/>
              <a:t>Правильные многогранники в кристаллах.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466030" cy="11012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Ученица  </a:t>
            </a:r>
            <a:r>
              <a:rPr lang="ru-RU" dirty="0" smtClean="0"/>
              <a:t>МОУ «МГМЛ»</a:t>
            </a:r>
          </a:p>
          <a:p>
            <a:r>
              <a:rPr lang="ru-RU" dirty="0" smtClean="0"/>
              <a:t>Крупа Кристина.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16205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Кристаллы</a:t>
            </a:r>
            <a:endParaRPr lang="ru-RU" sz="4400" dirty="0"/>
          </a:p>
        </p:txBody>
      </p:sp>
      <p:pic>
        <p:nvPicPr>
          <p:cNvPr id="2050" name="Picture 2" descr="G:\Downloads\геометрия\photo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665153">
            <a:off x="747969" y="2326246"/>
            <a:ext cx="1869501" cy="3697720"/>
          </a:xfrm>
          <a:prstGeom prst="rect">
            <a:avLst/>
          </a:prstGeom>
          <a:noFill/>
        </p:spPr>
      </p:pic>
      <p:pic>
        <p:nvPicPr>
          <p:cNvPr id="2051" name="Picture 3" descr="G:\Downloads\геометрия\photo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02368">
            <a:off x="5142077" y="264895"/>
            <a:ext cx="2929282" cy="3103002"/>
          </a:xfrm>
          <a:prstGeom prst="rect">
            <a:avLst/>
          </a:prstGeom>
          <a:noFill/>
        </p:spPr>
      </p:pic>
      <p:pic>
        <p:nvPicPr>
          <p:cNvPr id="2052" name="Picture 4" descr="G:\Downloads\геометрия\photo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843697">
            <a:off x="6101414" y="3004674"/>
            <a:ext cx="1996182" cy="3719504"/>
          </a:xfrm>
          <a:prstGeom prst="rect">
            <a:avLst/>
          </a:prstGeom>
          <a:noFill/>
        </p:spPr>
      </p:pic>
      <p:pic>
        <p:nvPicPr>
          <p:cNvPr id="2053" name="Picture 5" descr="G:\Downloads\геометрия\photo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1714488"/>
            <a:ext cx="2583999" cy="3494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01281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Кристаллы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8258204" cy="4697427"/>
          </a:xfrm>
        </p:spPr>
        <p:txBody>
          <a:bodyPr>
            <a:normAutofit fontScale="92500"/>
          </a:bodyPr>
          <a:lstStyle/>
          <a:p>
            <a:r>
              <a:rPr lang="ru-RU" dirty="0"/>
              <a:t>Большинство природных или технических твёрдых материалов являются поликристаллическими, они состоят из множества отдельных, беспорядочно ориентированных, мелких кристаллических зёрен, иногда называемых кристаллитами. Таковы, например, многие горные породы, технические металлы и сплавы. Одиночные кристаллы (природные или синтетические) называются монокристаллами.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01281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Геометрия кристаллов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3071810"/>
            <a:ext cx="8258204" cy="305435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.</a:t>
            </a:r>
            <a:r>
              <a:rPr lang="ru-RU" dirty="0"/>
              <a:t> Выросшие в равновесных условиях К. имеют форму правильных многогранников той или иной симметрии, грани К. — плоские, ребра между гранями прямолинейные. Углы между соответствующими гранями К. одного и того же вещества </a:t>
            </a:r>
            <a:r>
              <a:rPr lang="ru-RU" dirty="0" smtClean="0"/>
              <a:t>постоянны. </a:t>
            </a:r>
            <a:r>
              <a:rPr lang="ru-RU" dirty="0"/>
              <a:t>В этом заключается первый закон геометрии кристаллографии — закон постоянства углов (Н. </a:t>
            </a:r>
            <a:r>
              <a:rPr lang="ru-RU" dirty="0" err="1"/>
              <a:t>Стенон</a:t>
            </a:r>
            <a:r>
              <a:rPr lang="ru-RU" dirty="0"/>
              <a:t>, 1669). Он формулируется и так: при росте К. грани его передвигаются параллельно самим себе</a:t>
            </a:r>
          </a:p>
        </p:txBody>
      </p:sp>
      <p:pic>
        <p:nvPicPr>
          <p:cNvPr id="5" name="Рисунок 4" descr="Рис. 2. Постоянство межгранных углов данного кристалла при разном развитии граней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500066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5897880" cy="8429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Геометрия кристаллов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868" y="1000109"/>
            <a:ext cx="5111750" cy="585789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Второй основной закон геометрии кристаллографии — закон целых чисел </a:t>
            </a:r>
            <a:r>
              <a:rPr lang="ru-RU" i="1" dirty="0"/>
              <a:t> —</a:t>
            </a:r>
            <a:r>
              <a:rPr lang="ru-RU" dirty="0"/>
              <a:t> является макроскопическим следствием </a:t>
            </a:r>
            <a:r>
              <a:rPr lang="ru-RU" dirty="0" err="1"/>
              <a:t>микропериодичности</a:t>
            </a:r>
            <a:r>
              <a:rPr lang="ru-RU" dirty="0"/>
              <a:t> кристаллического вещества, которое состоит из повторяющихся в пространстве элементарных ячеек, имеющих, в общем случае, форму параллелепипеда с ребрами (периодами кристаллической решётки), равными </a:t>
            </a:r>
            <a:r>
              <a:rPr lang="ru-RU" i="1" dirty="0"/>
              <a:t>а, в, с. </a:t>
            </a:r>
            <a:r>
              <a:rPr lang="ru-RU" dirty="0"/>
              <a:t>Всякая атомная плоскость кристаллической решётки (которой соответствует грань К.) отсекает на осях координат целые числа периодов решётки </a:t>
            </a:r>
            <a:r>
              <a:rPr lang="ru-RU" i="1" dirty="0" err="1"/>
              <a:t>k</a:t>
            </a:r>
            <a:r>
              <a:rPr lang="ru-RU" i="1" dirty="0"/>
              <a:t>, т, </a:t>
            </a:r>
            <a:r>
              <a:rPr lang="ru-RU" i="1" dirty="0" err="1"/>
              <a:t>n</a:t>
            </a:r>
            <a:r>
              <a:rPr lang="ru-RU" dirty="0"/>
              <a:t> (</a:t>
            </a:r>
            <a:r>
              <a:rPr lang="ru-RU" b="1" i="1" dirty="0"/>
              <a:t>рис. 3</a:t>
            </a:r>
            <a:r>
              <a:rPr lang="ru-RU" dirty="0"/>
              <a:t>). Обратные им, также целые, числа (</a:t>
            </a:r>
            <a:r>
              <a:rPr lang="ru-RU" i="1" dirty="0" err="1"/>
              <a:t>h</a:t>
            </a:r>
            <a:r>
              <a:rPr lang="ru-RU" i="1" dirty="0"/>
              <a:t>, </a:t>
            </a:r>
            <a:r>
              <a:rPr lang="ru-RU" i="1" dirty="0" err="1"/>
              <a:t>k</a:t>
            </a:r>
            <a:r>
              <a:rPr lang="ru-RU" i="1" dirty="0"/>
              <a:t>, </a:t>
            </a:r>
            <a:r>
              <a:rPr lang="ru-RU" i="1" dirty="0" err="1"/>
              <a:t>l</a:t>
            </a:r>
            <a:r>
              <a:rPr lang="ru-RU" dirty="0"/>
              <a:t>)</a:t>
            </a:r>
            <a:r>
              <a:rPr lang="ru-RU" i="1" dirty="0"/>
              <a:t> </a:t>
            </a:r>
            <a:r>
              <a:rPr lang="ru-RU" dirty="0"/>
              <a:t>называются кристаллографическими индексами граней и атомных плоскостей </a:t>
            </a:r>
            <a:r>
              <a:rPr lang="ru-RU" dirty="0" smtClean="0"/>
              <a:t>(. </a:t>
            </a:r>
            <a:r>
              <a:rPr lang="ru-RU" dirty="0"/>
              <a:t>Как правило, К. имеет грани с малыми значениями индексов, например (100), (110), (311) и т. д. Величины (</a:t>
            </a:r>
            <a:r>
              <a:rPr lang="ru-RU" i="1" dirty="0"/>
              <a:t>а</a:t>
            </a:r>
            <a:r>
              <a:rPr lang="ru-RU" dirty="0"/>
              <a:t>, </a:t>
            </a:r>
            <a:r>
              <a:rPr lang="ru-RU" i="1" dirty="0"/>
              <a:t>в</a:t>
            </a:r>
            <a:r>
              <a:rPr lang="ru-RU" dirty="0"/>
              <a:t>, </a:t>
            </a:r>
            <a:r>
              <a:rPr lang="ru-RU" i="1" dirty="0"/>
              <a:t>с</a:t>
            </a:r>
            <a:r>
              <a:rPr lang="ru-RU" dirty="0"/>
              <a:t> периодов решётки и углов между ними </a:t>
            </a:r>
            <a:r>
              <a:rPr lang="ru-RU" dirty="0" err="1"/>
              <a:t>α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dirty="0" err="1"/>
              <a:t>β</a:t>
            </a:r>
            <a:r>
              <a:rPr lang="ru-RU" dirty="0"/>
              <a:t>, </a:t>
            </a:r>
            <a:r>
              <a:rPr lang="ru-RU" dirty="0" err="1"/>
              <a:t>γ </a:t>
            </a:r>
            <a:r>
              <a:rPr lang="ru-RU" dirty="0"/>
              <a:t>измеряются </a:t>
            </a:r>
            <a:r>
              <a:rPr lang="ru-RU" dirty="0" err="1"/>
              <a:t>рентгенографически</a:t>
            </a:r>
            <a:r>
              <a:rPr lang="ru-RU" dirty="0"/>
              <a:t>. Выбор осей координат производится по определённым правилам в соответствии с симметрией кристалла.</a:t>
            </a:r>
          </a:p>
        </p:txBody>
      </p:sp>
      <p:pic>
        <p:nvPicPr>
          <p:cNvPr id="5" name="Рисунок 4" descr="Рис. 3. К закону целых чисел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3463003" cy="366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94137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Симметрия кристаллов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500174"/>
            <a:ext cx="5186370" cy="462598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        </a:t>
            </a:r>
            <a:r>
              <a:rPr lang="ru-RU" sz="2000" dirty="0"/>
              <a:t> Кристаллические многогранники симметричны: их грани и ребра могут быть совмещены друг с другом с помощью операций симметрии. Каждая операция производится относительно плоскости оси или центра симметрии (</a:t>
            </a:r>
            <a:r>
              <a:rPr lang="ru-RU" sz="2000" b="1" i="1" dirty="0"/>
              <a:t>рис. 4</a:t>
            </a:r>
            <a:r>
              <a:rPr lang="ru-RU" sz="2000" dirty="0"/>
              <a:t>). Всего существует 32 класса симметрии кристаллических многогранников (32 точечные группы симметрии). Каждый класс характеризуется определённым набором элементов симметрии. Элементами симметрии точечных групп являются поворотные оси (</a:t>
            </a:r>
            <a:r>
              <a:rPr lang="ru-RU" sz="2000" b="1" i="1" dirty="0"/>
              <a:t>рис. 4</a:t>
            </a:r>
            <a:r>
              <a:rPr lang="ru-RU" sz="2000" dirty="0"/>
              <a:t>, а), центр симметрии (</a:t>
            </a:r>
            <a:r>
              <a:rPr lang="ru-RU" sz="2000" b="1" i="1" dirty="0"/>
              <a:t>рис. 4</a:t>
            </a:r>
            <a:r>
              <a:rPr lang="ru-RU" sz="2000" dirty="0"/>
              <a:t>, в), инверсионно поворотные оси 3, 4, 6, плоскости симметрии (</a:t>
            </a:r>
            <a:r>
              <a:rPr lang="ru-RU" sz="2000" b="1" i="1" dirty="0"/>
              <a:t>рис. 4</a:t>
            </a:r>
            <a:r>
              <a:rPr lang="ru-RU" sz="2000" dirty="0"/>
              <a:t>, б)</a:t>
            </a:r>
          </a:p>
        </p:txBody>
      </p:sp>
      <p:pic>
        <p:nvPicPr>
          <p:cNvPr id="5" name="Содержимое 4" descr="Рис. 4. Простейшие элементы симметрии кристаллов; а — ось симметрии (в данном случае второго порядка) совмещает фигуру с собой поворотом на 360°/N (N — порядок оси симметрии); б — плоскость симметрии m — совмещает фигуру «отражением»; в — центр симметрии — действует как поворот и отражение одновременно.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285860"/>
            <a:ext cx="378618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116205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Симметрия кристаллов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5050" y="1500174"/>
            <a:ext cx="5111750" cy="4625989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Совокупность </a:t>
            </a:r>
            <a:r>
              <a:rPr lang="ru-RU" sz="3400" dirty="0" err="1"/>
              <a:t>кристаллографически</a:t>
            </a:r>
            <a:r>
              <a:rPr lang="ru-RU" sz="3400" dirty="0"/>
              <a:t> одинаковых граней (т. е. совмещающихся друг с другом под действием операций симметрии данного класса) называются простой формой К. Всего существует 47 простых форм, в каждом классе К. могут реализоваться лишь некоторые из них. Тот или иной К. может быть огранён гранями одной простой формы (</a:t>
            </a:r>
            <a:r>
              <a:rPr lang="ru-RU" sz="3400" b="1" i="1" dirty="0"/>
              <a:t>рис. 5</a:t>
            </a:r>
            <a:r>
              <a:rPr lang="ru-RU" sz="3400" dirty="0"/>
              <a:t>, а), но чаще — той или иной комбинацией этих форм (</a:t>
            </a:r>
            <a:r>
              <a:rPr lang="ru-RU" sz="3400" b="1" i="1" dirty="0"/>
              <a:t>рис. 5</a:t>
            </a:r>
            <a:r>
              <a:rPr lang="ru-RU" sz="3400" dirty="0"/>
              <a:t>, б, в).</a:t>
            </a:r>
          </a:p>
          <a:p>
            <a:endParaRPr lang="ru-RU" dirty="0"/>
          </a:p>
        </p:txBody>
      </p:sp>
      <p:pic>
        <p:nvPicPr>
          <p:cNvPr id="5" name="Рисунок 4" descr="Рис. 5. а — некоторые простые формы кристаллов; б — принцип образования комбинаций простых форм; в — реально наблюдаемые огранки некоторых кристаллов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307183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5508643" cy="7857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Симметрия </a:t>
            </a:r>
            <a:r>
              <a:rPr lang="ru-RU" sz="4000" dirty="0" smtClean="0"/>
              <a:t>кристаллов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715008" y="1428736"/>
            <a:ext cx="3008313" cy="46910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19177"/>
            <a:ext cx="5111750" cy="563882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Если </a:t>
            </a:r>
            <a:r>
              <a:rPr lang="ru-RU" dirty="0"/>
              <a:t>К. принадлежит к классу, содержащему лишь простые оси симметрии (но не содержащему плоскостей, центра симметрии или инверсионных осей), то он может кристаллизоваться в зеркально равных формах. Это явление называется </a:t>
            </a:r>
            <a:r>
              <a:rPr lang="ru-RU" dirty="0" err="1"/>
              <a:t>энантиоморфизмом</a:t>
            </a:r>
            <a:r>
              <a:rPr lang="ru-RU" dirty="0"/>
              <a:t>, а соответствующие </a:t>
            </a:r>
            <a:r>
              <a:rPr lang="ru-RU" dirty="0" err="1"/>
              <a:t>энантиоморфные</a:t>
            </a:r>
            <a:r>
              <a:rPr lang="ru-RU" dirty="0"/>
              <a:t> формы —«правой» и «левой» (</a:t>
            </a:r>
            <a:r>
              <a:rPr lang="ru-RU" b="1" i="1" dirty="0"/>
              <a:t>рис. 6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pic>
        <p:nvPicPr>
          <p:cNvPr id="5" name="Рисунок 4" descr="Рис. 6. «Правый» и «левый» кварц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714488"/>
            <a:ext cx="326390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4937139" cy="78581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Симметрия кристаллов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0" y="1000108"/>
            <a:ext cx="5111750" cy="228601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неравновесных условиях образования К. их идеальная форма (габитус) может претерпевать изменения. Различия в условиях подвода вещества, скоростей роста, молекулярных процессов и т. п. при кристаллизации могут привести к исключительному многообразию форм К</a:t>
            </a:r>
            <a:r>
              <a:rPr lang="ru-RU" dirty="0" smtClean="0"/>
              <a:t>.:</a:t>
            </a:r>
            <a:endParaRPr lang="ru-RU" dirty="0"/>
          </a:p>
        </p:txBody>
      </p:sp>
      <p:pic>
        <p:nvPicPr>
          <p:cNvPr id="8" name="Рисунок 7" descr="Рис. 7. Вицинальные формы и холмики роста на грани кварца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500174"/>
            <a:ext cx="171448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Рис. 8а. Нитевидные кристаллы AIN (электронномикроскопическое изображение, увеличено)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000504"/>
            <a:ext cx="188181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Рис. 8б. Дендриты хлористого аммония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143248"/>
            <a:ext cx="217614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72264" y="4572008"/>
            <a:ext cx="2571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округлости граней и рёбер (</a:t>
            </a:r>
            <a:r>
              <a:rPr lang="ru-RU" b="1" i="1" dirty="0" smtClean="0"/>
              <a:t>рис. 7</a:t>
            </a:r>
            <a:r>
              <a:rPr lang="ru-RU" dirty="0" smtClean="0"/>
              <a:t>), возникновению пластинчатых, игольчатых,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5643578"/>
            <a:ext cx="2286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ветвистых (дендритных) К. типа снежинок (</a:t>
            </a:r>
            <a:r>
              <a:rPr lang="ru-RU" b="1" i="1" dirty="0" smtClean="0"/>
              <a:t>рис. 8</a:t>
            </a:r>
            <a:r>
              <a:rPr lang="ru-RU" dirty="0" smtClean="0"/>
              <a:t>, б).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3571876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нитевидных </a:t>
            </a:r>
            <a:r>
              <a:rPr lang="ru-RU" dirty="0"/>
              <a:t>(</a:t>
            </a:r>
            <a:r>
              <a:rPr lang="ru-RU" b="1" i="1" dirty="0"/>
              <a:t>рис. 8</a:t>
            </a:r>
            <a:r>
              <a:rPr lang="ru-RU" dirty="0"/>
              <a:t>, а),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Атомная структура меди (а), </a:t>
            </a:r>
            <a:r>
              <a:rPr lang="ru-RU" sz="3200" dirty="0" err="1"/>
              <a:t>NaCl</a:t>
            </a:r>
            <a:r>
              <a:rPr lang="ru-RU" sz="3200" dirty="0"/>
              <a:t> (б), Cu</a:t>
            </a:r>
            <a:r>
              <a:rPr lang="ru-RU" sz="3200" baseline="-25000" dirty="0"/>
              <a:t>2</a:t>
            </a:r>
            <a:r>
              <a:rPr lang="ru-RU" sz="3200" dirty="0"/>
              <a:t>O (в), графита (г), К</a:t>
            </a:r>
            <a:r>
              <a:rPr lang="ru-RU" sz="3200" baseline="-25000" dirty="0"/>
              <a:t>2</a:t>
            </a:r>
            <a:r>
              <a:rPr lang="ru-RU" sz="3200" dirty="0"/>
              <a:t>PtCl</a:t>
            </a:r>
            <a:r>
              <a:rPr lang="ru-RU" sz="3200" baseline="-25000" dirty="0"/>
              <a:t>6</a:t>
            </a:r>
            <a:r>
              <a:rPr lang="ru-RU" sz="3200" dirty="0"/>
              <a:t> (</a:t>
            </a:r>
            <a:r>
              <a:rPr lang="ru-RU" sz="3200" dirty="0" err="1"/>
              <a:t>д</a:t>
            </a:r>
            <a:r>
              <a:rPr lang="ru-RU" sz="3200" dirty="0"/>
              <a:t>), </a:t>
            </a:r>
            <a:r>
              <a:rPr lang="ru-RU" sz="3200" dirty="0" err="1"/>
              <a:t>фталоцианина</a:t>
            </a:r>
            <a:r>
              <a:rPr lang="ru-RU" sz="3200" dirty="0"/>
              <a:t> (е)</a:t>
            </a:r>
          </a:p>
        </p:txBody>
      </p:sp>
      <p:pic>
        <p:nvPicPr>
          <p:cNvPr id="5" name="Содержимое 4" descr="http://dic.academic.ru/pictures/bse/gif/0288367341.gif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71612"/>
            <a:ext cx="770019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6735692" cy="8293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Правильные</a:t>
            </a:r>
            <a:r>
              <a:rPr lang="ru-RU" dirty="0" smtClean="0"/>
              <a:t> </a:t>
            </a:r>
            <a:r>
              <a:rPr lang="ru-RU" sz="3200" dirty="0" smtClean="0"/>
              <a:t>многогранники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Правильные </a:t>
            </a:r>
            <a:r>
              <a:rPr lang="ru-RU" dirty="0"/>
              <a:t>многогранники: 1 — тетраэдр; 2 — куб; 3 — октаэдр; 4 — додекаэдр; 5 — икосаэдр.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63888" y="1004887"/>
            <a:ext cx="5111750" cy="5853113"/>
          </a:xfrm>
        </p:spPr>
        <p:txBody>
          <a:bodyPr>
            <a:normAutofit fontScale="92500"/>
          </a:bodyPr>
          <a:lstStyle/>
          <a:p>
            <a:r>
              <a:rPr lang="ru-RU" dirty="0"/>
              <a:t>Выпуклый многогранник называется правильным, если все его грани — одинаковые правильные многоугольники и все многогранные углы при вершинах равны. Существует 5 видов правильных многогранников: тетраэдр, куб, октаэдр, додекаэдр, икосаэдр.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pic>
        <p:nvPicPr>
          <p:cNvPr id="1026" name="Picture 2" descr="G:\m_070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3304008" cy="264320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786322"/>
            <a:ext cx="3643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Правильные многогранники: 1 — тетраэдр; 2 — куб; 3 — октаэдр; 4 — додекаэдр; 5 — икосаэдр.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58204" cy="116205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    </a:t>
            </a:r>
            <a:r>
              <a:rPr lang="ru-RU" sz="4400" dirty="0" err="1" smtClean="0"/>
              <a:t>Тетраэдер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42910" y="1214422"/>
            <a:ext cx="6115064" cy="1065205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080808"/>
                </a:solidFill>
              </a:rPr>
              <a:t>(от греческого </a:t>
            </a:r>
            <a:r>
              <a:rPr lang="en-US" sz="2000" i="1" dirty="0" smtClean="0">
                <a:solidFill>
                  <a:srgbClr val="080808"/>
                </a:solidFill>
              </a:rPr>
              <a:t>tetra</a:t>
            </a:r>
            <a:r>
              <a:rPr lang="ru-RU" sz="2000" i="1" dirty="0" smtClean="0">
                <a:solidFill>
                  <a:srgbClr val="080808"/>
                </a:solidFill>
              </a:rPr>
              <a:t> – четыре и </a:t>
            </a:r>
            <a:r>
              <a:rPr lang="en-US" sz="2000" i="1" dirty="0" err="1" smtClean="0">
                <a:solidFill>
                  <a:srgbClr val="080808"/>
                </a:solidFill>
              </a:rPr>
              <a:t>hedra</a:t>
            </a:r>
            <a:r>
              <a:rPr lang="en-US" sz="2000" i="1" dirty="0" smtClean="0">
                <a:solidFill>
                  <a:srgbClr val="080808"/>
                </a:solidFill>
              </a:rPr>
              <a:t> </a:t>
            </a:r>
            <a:r>
              <a:rPr lang="ru-RU" sz="2000" i="1" dirty="0" smtClean="0">
                <a:solidFill>
                  <a:srgbClr val="080808"/>
                </a:solidFill>
              </a:rPr>
              <a:t>– грань) - правильный многогранник, составленный из 4 равносторонних треугольников.</a:t>
            </a:r>
            <a:endParaRPr lang="ru-RU" sz="2000" dirty="0"/>
          </a:p>
        </p:txBody>
      </p:sp>
      <p:pic>
        <p:nvPicPr>
          <p:cNvPr id="5" name="Picture 25" descr="tetra_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04"/>
            <a:ext cx="844550" cy="908050"/>
          </a:xfrm>
          <a:prstGeom prst="rect">
            <a:avLst/>
          </a:prstGeom>
          <a:noFill/>
        </p:spPr>
      </p:pic>
      <p:pic>
        <p:nvPicPr>
          <p:cNvPr id="7" name="Picture 26" descr="tetra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13262">
            <a:off x="6807054" y="1147655"/>
            <a:ext cx="2166938" cy="2447925"/>
          </a:xfrm>
          <a:prstGeom prst="rect">
            <a:avLst/>
          </a:prstGeom>
          <a:noFill/>
        </p:spPr>
      </p:pic>
      <p:sp>
        <p:nvSpPr>
          <p:cNvPr id="8" name="Rectangle 84"/>
          <p:cNvSpPr>
            <a:spLocks noChangeArrowheads="1"/>
          </p:cNvSpPr>
          <p:nvPr/>
        </p:nvSpPr>
        <p:spPr bwMode="auto">
          <a:xfrm>
            <a:off x="4572000" y="1928802"/>
            <a:ext cx="23050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r>
              <a:rPr lang="en-US" b="1" dirty="0" err="1"/>
              <a:t>Тетраэдр</a:t>
            </a:r>
            <a:r>
              <a:rPr lang="en-US" b="1" dirty="0"/>
              <a:t> </a:t>
            </a:r>
            <a:r>
              <a:rPr lang="en-US" b="1" dirty="0" err="1"/>
              <a:t>имеет</a:t>
            </a:r>
            <a:r>
              <a:rPr lang="en-US" b="1" dirty="0"/>
              <a:t> </a:t>
            </a:r>
            <a:r>
              <a:rPr lang="en-US" b="1" dirty="0" err="1"/>
              <a:t>три</a:t>
            </a:r>
            <a:r>
              <a:rPr lang="en-US" b="1" dirty="0"/>
              <a:t> </a:t>
            </a:r>
            <a:r>
              <a:rPr lang="en-US" b="1" dirty="0" err="1"/>
              <a:t>оси</a:t>
            </a:r>
            <a:r>
              <a:rPr lang="en-US" b="1" dirty="0"/>
              <a:t> </a:t>
            </a:r>
            <a:r>
              <a:rPr lang="en-US" b="1" dirty="0" err="1"/>
              <a:t>симметрии</a:t>
            </a:r>
            <a:r>
              <a:rPr lang="en-US" b="1" dirty="0"/>
              <a:t>, </a:t>
            </a:r>
            <a:r>
              <a:rPr lang="en-US" b="1" dirty="0" err="1"/>
              <a:t>которые</a:t>
            </a:r>
            <a:r>
              <a:rPr lang="en-US" b="1" dirty="0"/>
              <a:t> </a:t>
            </a:r>
            <a:r>
              <a:rPr lang="en-US" b="1" dirty="0" err="1"/>
              <a:t>проходят</a:t>
            </a:r>
            <a:r>
              <a:rPr lang="en-US" b="1" dirty="0"/>
              <a:t> </a:t>
            </a:r>
            <a:r>
              <a:rPr lang="en-US" b="1" dirty="0" err="1"/>
              <a:t>через</a:t>
            </a:r>
            <a:r>
              <a:rPr lang="en-US" b="1" dirty="0"/>
              <a:t> </a:t>
            </a:r>
            <a:r>
              <a:rPr lang="en-US" b="1" dirty="0" err="1"/>
              <a:t>середины</a:t>
            </a:r>
            <a:r>
              <a:rPr lang="en-US" b="1" dirty="0"/>
              <a:t> </a:t>
            </a:r>
            <a:r>
              <a:rPr lang="en-US" b="1" dirty="0" err="1"/>
              <a:t>скрещивающихся</a:t>
            </a:r>
            <a:r>
              <a:rPr lang="en-US" b="1" dirty="0"/>
              <a:t> </a:t>
            </a:r>
            <a:r>
              <a:rPr lang="en-US" b="1" dirty="0" err="1"/>
              <a:t>рёбер</a:t>
            </a:r>
            <a:r>
              <a:rPr lang="en-US" b="1" dirty="0"/>
              <a:t>. </a:t>
            </a:r>
          </a:p>
        </p:txBody>
      </p:sp>
      <p:pic>
        <p:nvPicPr>
          <p:cNvPr id="9" name="Picture 8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74896">
            <a:off x="4446336" y="4224976"/>
            <a:ext cx="21351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86"/>
          <p:cNvSpPr>
            <a:spLocks noChangeArrowheads="1"/>
          </p:cNvSpPr>
          <p:nvPr/>
        </p:nvSpPr>
        <p:spPr bwMode="auto">
          <a:xfrm>
            <a:off x="6500826" y="4071942"/>
            <a:ext cx="24844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r>
              <a:rPr lang="ru-RU" b="1" dirty="0"/>
              <a:t>Тетраэдр имеет 6 плоскостей симметрии, каждая из которых проходит через ребро тетраэдра перпендикулярно скрещивающемуся с ним ребру.</a:t>
            </a:r>
            <a:r>
              <a:rPr lang="ru-RU" dirty="0"/>
              <a:t> </a:t>
            </a:r>
            <a:endParaRPr lang="en-US" dirty="0"/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214282" y="2214554"/>
            <a:ext cx="4071965" cy="4214841"/>
            <a:chOff x="158" y="1207"/>
            <a:chExt cx="2541" cy="2634"/>
          </a:xfrm>
        </p:grpSpPr>
        <p:sp>
          <p:nvSpPr>
            <p:cNvPr id="12" name="Rectangle 60"/>
            <p:cNvSpPr>
              <a:spLocks noChangeArrowheads="1"/>
            </p:cNvSpPr>
            <p:nvPr/>
          </p:nvSpPr>
          <p:spPr bwMode="auto">
            <a:xfrm>
              <a:off x="2485" y="3301"/>
              <a:ext cx="214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13" name="Rectangle 59"/>
            <p:cNvSpPr>
              <a:spLocks noChangeArrowheads="1"/>
            </p:cNvSpPr>
            <p:nvPr/>
          </p:nvSpPr>
          <p:spPr bwMode="auto">
            <a:xfrm>
              <a:off x="158" y="3301"/>
              <a:ext cx="2327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Радиус вписанной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сферы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14" name="Rectangle 58"/>
            <p:cNvSpPr>
              <a:spLocks noChangeArrowheads="1"/>
            </p:cNvSpPr>
            <p:nvPr/>
          </p:nvSpPr>
          <p:spPr bwMode="auto">
            <a:xfrm>
              <a:off x="2485" y="2761"/>
              <a:ext cx="214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15" name="Rectangle 57"/>
            <p:cNvSpPr>
              <a:spLocks noChangeArrowheads="1"/>
            </p:cNvSpPr>
            <p:nvPr/>
          </p:nvSpPr>
          <p:spPr bwMode="auto">
            <a:xfrm>
              <a:off x="158" y="2761"/>
              <a:ext cx="2327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Радиус описанной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сферы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16" name="Rectangle 56"/>
            <p:cNvSpPr>
              <a:spLocks noChangeArrowheads="1"/>
            </p:cNvSpPr>
            <p:nvPr/>
          </p:nvSpPr>
          <p:spPr bwMode="auto">
            <a:xfrm>
              <a:off x="2485" y="2323"/>
              <a:ext cx="214" cy="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auto">
            <a:xfrm>
              <a:off x="158" y="2323"/>
              <a:ext cx="2327" cy="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Объем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18" name="Rectangle 54"/>
            <p:cNvSpPr>
              <a:spLocks noChangeArrowheads="1"/>
            </p:cNvSpPr>
            <p:nvPr/>
          </p:nvSpPr>
          <p:spPr bwMode="auto">
            <a:xfrm>
              <a:off x="2485" y="1747"/>
              <a:ext cx="214" cy="5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19" name="Rectangle 53"/>
            <p:cNvSpPr>
              <a:spLocks noChangeArrowheads="1"/>
            </p:cNvSpPr>
            <p:nvPr/>
          </p:nvSpPr>
          <p:spPr bwMode="auto">
            <a:xfrm>
              <a:off x="158" y="1747"/>
              <a:ext cx="2327" cy="5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 dirty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Площадь 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 dirty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поверхности 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 dirty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тетраэдра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0" name="Rectangle 52"/>
            <p:cNvSpPr>
              <a:spLocks noChangeArrowheads="1"/>
            </p:cNvSpPr>
            <p:nvPr/>
          </p:nvSpPr>
          <p:spPr bwMode="auto">
            <a:xfrm>
              <a:off x="2485" y="1207"/>
              <a:ext cx="214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1" name="Rectangle 51"/>
            <p:cNvSpPr>
              <a:spLocks noChangeArrowheads="1"/>
            </p:cNvSpPr>
            <p:nvPr/>
          </p:nvSpPr>
          <p:spPr bwMode="auto">
            <a:xfrm>
              <a:off x="158" y="1207"/>
              <a:ext cx="2327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 dirty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Сумма длин всех 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 dirty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ребер  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2" name="Line 61"/>
            <p:cNvSpPr>
              <a:spLocks noChangeShapeType="1"/>
            </p:cNvSpPr>
            <p:nvPr/>
          </p:nvSpPr>
          <p:spPr bwMode="auto">
            <a:xfrm>
              <a:off x="158" y="1207"/>
              <a:ext cx="2541" cy="0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62"/>
            <p:cNvSpPr>
              <a:spLocks noChangeShapeType="1"/>
            </p:cNvSpPr>
            <p:nvPr/>
          </p:nvSpPr>
          <p:spPr bwMode="auto">
            <a:xfrm>
              <a:off x="158" y="3841"/>
              <a:ext cx="2541" cy="0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63"/>
            <p:cNvSpPr>
              <a:spLocks noChangeShapeType="1"/>
            </p:cNvSpPr>
            <p:nvPr/>
          </p:nvSpPr>
          <p:spPr bwMode="auto">
            <a:xfrm>
              <a:off x="158" y="1207"/>
              <a:ext cx="0" cy="2634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64"/>
            <p:cNvSpPr>
              <a:spLocks noChangeShapeType="1"/>
            </p:cNvSpPr>
            <p:nvPr/>
          </p:nvSpPr>
          <p:spPr bwMode="auto">
            <a:xfrm>
              <a:off x="2699" y="1207"/>
              <a:ext cx="0" cy="2634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6" name="Object 34"/>
            <p:cNvGraphicFramePr>
              <a:graphicFrameLocks noChangeAspect="1"/>
            </p:cNvGraphicFramePr>
            <p:nvPr/>
          </p:nvGraphicFramePr>
          <p:xfrm>
            <a:off x="1610" y="1253"/>
            <a:ext cx="317" cy="296"/>
          </p:xfrm>
          <a:graphic>
            <a:graphicData uri="http://schemas.openxmlformats.org/presentationml/2006/ole">
              <p:oleObj spid="_x0000_s3074" name="Формула" r:id="rId6" imgW="202936" imgH="177569" progId="Equation.3">
                <p:embed/>
              </p:oleObj>
            </a:graphicData>
          </a:graphic>
        </p:graphicFrame>
        <p:graphicFrame>
          <p:nvGraphicFramePr>
            <p:cNvPr id="27" name="Object 33"/>
            <p:cNvGraphicFramePr>
              <a:graphicFrameLocks noChangeAspect="1"/>
            </p:cNvGraphicFramePr>
            <p:nvPr/>
          </p:nvGraphicFramePr>
          <p:xfrm>
            <a:off x="1655" y="1797"/>
            <a:ext cx="998" cy="371"/>
          </p:xfrm>
          <a:graphic>
            <a:graphicData uri="http://schemas.openxmlformats.org/presentationml/2006/ole">
              <p:oleObj spid="_x0000_s3075" name="Формула" r:id="rId7" imgW="622030" imgH="228501" progId="Equation.3">
                <p:embed/>
              </p:oleObj>
            </a:graphicData>
          </a:graphic>
        </p:graphicFrame>
        <p:graphicFrame>
          <p:nvGraphicFramePr>
            <p:cNvPr id="28" name="Object 31"/>
            <p:cNvGraphicFramePr>
              <a:graphicFrameLocks noChangeAspect="1"/>
            </p:cNvGraphicFramePr>
            <p:nvPr/>
          </p:nvGraphicFramePr>
          <p:xfrm>
            <a:off x="1709" y="2704"/>
            <a:ext cx="844" cy="608"/>
          </p:xfrm>
          <a:graphic>
            <a:graphicData uri="http://schemas.openxmlformats.org/presentationml/2006/ole">
              <p:oleObj spid="_x0000_s3076" name="Формула" r:id="rId8" imgW="596880" imgH="431640" progId="Equation.3">
                <p:embed/>
              </p:oleObj>
            </a:graphicData>
          </a:graphic>
        </p:graphicFrame>
        <p:graphicFrame>
          <p:nvGraphicFramePr>
            <p:cNvPr id="29" name="Object 30"/>
            <p:cNvGraphicFramePr>
              <a:graphicFrameLocks noChangeAspect="1"/>
            </p:cNvGraphicFramePr>
            <p:nvPr/>
          </p:nvGraphicFramePr>
          <p:xfrm>
            <a:off x="1746" y="3249"/>
            <a:ext cx="746" cy="566"/>
          </p:xfrm>
          <a:graphic>
            <a:graphicData uri="http://schemas.openxmlformats.org/presentationml/2006/ole">
              <p:oleObj spid="_x0000_s3077" name="Формула" r:id="rId9" imgW="571252" imgH="431613" progId="Equation.3">
                <p:embed/>
              </p:oleObj>
            </a:graphicData>
          </a:graphic>
        </p:graphicFrame>
        <p:graphicFrame>
          <p:nvGraphicFramePr>
            <p:cNvPr id="30" name="Object 32"/>
            <p:cNvGraphicFramePr>
              <a:graphicFrameLocks noChangeAspect="1"/>
            </p:cNvGraphicFramePr>
            <p:nvPr/>
          </p:nvGraphicFramePr>
          <p:xfrm>
            <a:off x="1701" y="2205"/>
            <a:ext cx="862" cy="569"/>
          </p:xfrm>
          <a:graphic>
            <a:graphicData uri="http://schemas.openxmlformats.org/presentationml/2006/ole">
              <p:oleObj spid="_x0000_s3078" name="Формула" r:id="rId10" imgW="660113" imgH="431613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4143380"/>
            <a:ext cx="3247619" cy="24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/>
          <a:lstStyle/>
          <a:p>
            <a:r>
              <a:rPr lang="ru-RU" dirty="0" err="1" smtClean="0"/>
              <a:t>Тетраэдер</a:t>
            </a:r>
            <a:endParaRPr lang="ru-RU" dirty="0"/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214282" y="1071546"/>
            <a:ext cx="27003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r>
              <a:rPr lang="en-US" b="1" i="1" dirty="0" err="1"/>
              <a:t>Кристаллы</a:t>
            </a:r>
            <a:r>
              <a:rPr lang="en-US" b="1" i="1" dirty="0"/>
              <a:t> </a:t>
            </a:r>
            <a:r>
              <a:rPr lang="en-US" b="1" i="1" dirty="0" err="1"/>
              <a:t>белого</a:t>
            </a:r>
            <a:r>
              <a:rPr lang="en-US" b="1" i="1" dirty="0"/>
              <a:t> </a:t>
            </a:r>
            <a:r>
              <a:rPr lang="en-US" b="1" i="1" dirty="0" err="1"/>
              <a:t>фосфора</a:t>
            </a:r>
            <a:r>
              <a:rPr lang="en-US" b="1" dirty="0"/>
              <a:t> </a:t>
            </a:r>
            <a:r>
              <a:rPr lang="en-US" b="1" dirty="0" err="1"/>
              <a:t>образованы</a:t>
            </a:r>
            <a:r>
              <a:rPr lang="en-US" b="1" dirty="0"/>
              <a:t> </a:t>
            </a:r>
            <a:r>
              <a:rPr lang="en-US" b="1" dirty="0" err="1"/>
              <a:t>молекулами</a:t>
            </a:r>
            <a:r>
              <a:rPr lang="en-US" b="1" dirty="0"/>
              <a:t> Р</a:t>
            </a:r>
            <a:r>
              <a:rPr lang="en-US" b="1" baseline="-25000" dirty="0"/>
              <a:t>4</a:t>
            </a:r>
            <a:r>
              <a:rPr lang="en-US" b="1" dirty="0"/>
              <a:t> . </a:t>
            </a:r>
            <a:r>
              <a:rPr lang="en-US" b="1" dirty="0" err="1"/>
              <a:t>Такая</a:t>
            </a:r>
            <a:r>
              <a:rPr lang="en-US" b="1" dirty="0"/>
              <a:t> </a:t>
            </a:r>
            <a:r>
              <a:rPr lang="en-US" b="1" dirty="0" err="1"/>
              <a:t>молекула</a:t>
            </a:r>
            <a:r>
              <a:rPr lang="en-US" b="1" dirty="0"/>
              <a:t> </a:t>
            </a:r>
            <a:r>
              <a:rPr lang="en-US" b="1" dirty="0" err="1"/>
              <a:t>имеет</a:t>
            </a:r>
            <a:r>
              <a:rPr lang="en-US" b="1" dirty="0"/>
              <a:t> </a:t>
            </a:r>
            <a:r>
              <a:rPr lang="en-US" b="1" dirty="0" err="1"/>
              <a:t>вид</a:t>
            </a:r>
            <a:r>
              <a:rPr lang="en-US" b="1" dirty="0"/>
              <a:t> </a:t>
            </a:r>
            <a:r>
              <a:rPr lang="en-US" b="1" dirty="0" err="1"/>
              <a:t>тетраэдра</a:t>
            </a:r>
            <a:r>
              <a:rPr lang="en-US" b="1" dirty="0"/>
              <a:t>. </a:t>
            </a:r>
          </a:p>
        </p:txBody>
      </p: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571472" y="2714620"/>
            <a:ext cx="1655762" cy="1368425"/>
            <a:chOff x="431" y="1162"/>
            <a:chExt cx="997" cy="772"/>
          </a:xfrm>
        </p:grpSpPr>
        <p:sp>
          <p:nvSpPr>
            <p:cNvPr id="8" name="Oval 38"/>
            <p:cNvSpPr>
              <a:spLocks noChangeArrowheads="1"/>
            </p:cNvSpPr>
            <p:nvPr/>
          </p:nvSpPr>
          <p:spPr bwMode="auto">
            <a:xfrm>
              <a:off x="839" y="1162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39"/>
            <p:cNvSpPr>
              <a:spLocks noChangeArrowheads="1"/>
            </p:cNvSpPr>
            <p:nvPr/>
          </p:nvSpPr>
          <p:spPr bwMode="auto">
            <a:xfrm>
              <a:off x="431" y="1752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1247" y="1752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793" y="1570"/>
              <a:ext cx="136" cy="13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Line 42"/>
            <p:cNvSpPr>
              <a:spLocks noChangeShapeType="1"/>
            </p:cNvSpPr>
            <p:nvPr/>
          </p:nvSpPr>
          <p:spPr bwMode="auto">
            <a:xfrm flipH="1">
              <a:off x="567" y="1344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43"/>
            <p:cNvSpPr>
              <a:spLocks noChangeShapeType="1"/>
            </p:cNvSpPr>
            <p:nvPr/>
          </p:nvSpPr>
          <p:spPr bwMode="auto">
            <a:xfrm>
              <a:off x="975" y="1344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44"/>
            <p:cNvSpPr>
              <a:spLocks noChangeShapeType="1"/>
            </p:cNvSpPr>
            <p:nvPr/>
          </p:nvSpPr>
          <p:spPr bwMode="auto">
            <a:xfrm>
              <a:off x="612" y="1842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45"/>
            <p:cNvSpPr>
              <a:spLocks noChangeShapeType="1"/>
            </p:cNvSpPr>
            <p:nvPr/>
          </p:nvSpPr>
          <p:spPr bwMode="auto">
            <a:xfrm flipH="1">
              <a:off x="884" y="1344"/>
              <a:ext cx="46" cy="2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46"/>
            <p:cNvSpPr>
              <a:spLocks noChangeShapeType="1"/>
            </p:cNvSpPr>
            <p:nvPr/>
          </p:nvSpPr>
          <p:spPr bwMode="auto">
            <a:xfrm flipH="1">
              <a:off x="612" y="1661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>
              <a:off x="930" y="1661"/>
              <a:ext cx="317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3857620" y="428604"/>
            <a:ext cx="4721221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400" b="1" dirty="0" err="1"/>
              <a:t>Фосфорноватистая</a:t>
            </a:r>
            <a:r>
              <a:rPr lang="ru-RU" sz="2400" b="1" dirty="0"/>
              <a:t> кислота Н</a:t>
            </a:r>
            <a:r>
              <a:rPr lang="ru-RU" sz="2400" b="1" baseline="-25000" dirty="0"/>
              <a:t>3</a:t>
            </a:r>
            <a:r>
              <a:rPr lang="ru-RU" sz="2400" b="1" dirty="0"/>
              <a:t>РО</a:t>
            </a:r>
            <a:r>
              <a:rPr lang="ru-RU" sz="2400" b="1" baseline="-25000" dirty="0"/>
              <a:t>2</a:t>
            </a:r>
          </a:p>
          <a:p>
            <a:pPr algn="l"/>
            <a:r>
              <a:rPr lang="ru-RU" sz="2400" b="1" dirty="0"/>
              <a:t>Молекула имеет форму тетраэдра с атомом фосфора в центре, в вершинах тетраэдра находятся два атома водорода, атом кислорода и </a:t>
            </a:r>
            <a:r>
              <a:rPr lang="ru-RU" sz="2400" b="1" dirty="0" err="1"/>
              <a:t>гидроксогруппа</a:t>
            </a:r>
            <a:r>
              <a:rPr lang="ru-RU" sz="2400" b="1" dirty="0"/>
              <a:t>.</a:t>
            </a:r>
            <a:r>
              <a:rPr lang="ru-RU" sz="2400" dirty="0"/>
              <a:t> </a:t>
            </a:r>
            <a:endParaRPr lang="ru-RU" sz="2400" b="1" dirty="0"/>
          </a:p>
          <a:p>
            <a:pPr algn="l">
              <a:spcBef>
                <a:spcPct val="50000"/>
              </a:spcBef>
            </a:pPr>
            <a:endParaRPr lang="ru-RU" sz="2400" b="1" dirty="0">
              <a:solidFill>
                <a:srgbClr val="080808"/>
              </a:solidFill>
            </a:endParaRPr>
          </a:p>
        </p:txBody>
      </p:sp>
      <p:pic>
        <p:nvPicPr>
          <p:cNvPr id="19" name="Picture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4E5FF"/>
              </a:clrFrom>
              <a:clrTo>
                <a:srgbClr val="D4E5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200400"/>
            <a:ext cx="38528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Прямоугольник 19"/>
          <p:cNvSpPr/>
          <p:nvPr/>
        </p:nvSpPr>
        <p:spPr>
          <a:xfrm>
            <a:off x="2071670" y="4071942"/>
            <a:ext cx="2822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990000"/>
                </a:solidFill>
              </a:rPr>
              <a:t>Строение решетки алмаза</a:t>
            </a:r>
            <a:endParaRPr lang="ru-RU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099172" cy="1000108"/>
          </a:xfrm>
        </p:spPr>
        <p:txBody>
          <a:bodyPr/>
          <a:lstStyle/>
          <a:p>
            <a:pPr algn="l"/>
            <a:r>
              <a:rPr lang="ru-RU" dirty="0" smtClean="0"/>
              <a:t>    Куб (гексаэдр)</a:t>
            </a:r>
            <a:endParaRPr lang="ru-RU" dirty="0"/>
          </a:p>
        </p:txBody>
      </p:sp>
      <p:pic>
        <p:nvPicPr>
          <p:cNvPr id="3" name="Picture 36" descr="kub_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66"/>
            <a:ext cx="75723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57224" y="1214422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80808"/>
                </a:solidFill>
              </a:rPr>
              <a:t>(от греческого </a:t>
            </a:r>
            <a:r>
              <a:rPr lang="ru-RU" i="1" dirty="0" err="1" smtClean="0">
                <a:solidFill>
                  <a:srgbClr val="080808"/>
                </a:solidFill>
              </a:rPr>
              <a:t>hex</a:t>
            </a:r>
            <a:r>
              <a:rPr lang="ru-RU" i="1" dirty="0" smtClean="0">
                <a:solidFill>
                  <a:srgbClr val="080808"/>
                </a:solidFill>
              </a:rPr>
              <a:t> — шесть и </a:t>
            </a:r>
            <a:r>
              <a:rPr lang="ru-RU" i="1" dirty="0" err="1" smtClean="0">
                <a:solidFill>
                  <a:srgbClr val="080808"/>
                </a:solidFill>
              </a:rPr>
              <a:t>hedra</a:t>
            </a:r>
            <a:r>
              <a:rPr lang="ru-RU" i="1" dirty="0" smtClean="0">
                <a:solidFill>
                  <a:srgbClr val="080808"/>
                </a:solidFill>
              </a:rPr>
              <a:t> — грань)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080808"/>
                </a:solidFill>
              </a:rPr>
              <a:t>- правильный многогранник, составленный  из 6 квадратов.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4214810" y="2000240"/>
            <a:ext cx="27368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ru-RU" b="1" dirty="0"/>
              <a:t>Центром симметрии куба </a:t>
            </a:r>
            <a:r>
              <a:rPr lang="ru-RU" b="1" dirty="0" smtClean="0"/>
              <a:t>является </a:t>
            </a:r>
            <a:r>
              <a:rPr lang="ru-RU" b="1" dirty="0"/>
              <a:t>точка пересечения его диагоналей. Через центр симметрии проходят  9 осей симметрии.</a:t>
            </a:r>
          </a:p>
        </p:txBody>
      </p:sp>
      <p:pic>
        <p:nvPicPr>
          <p:cNvPr id="6" name="Picture 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1428736"/>
            <a:ext cx="2192337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857628"/>
            <a:ext cx="12969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357826"/>
            <a:ext cx="1274763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6659563" y="3500438"/>
            <a:ext cx="24844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r>
              <a:rPr lang="ru-RU" b="1" i="1" dirty="0"/>
              <a:t>Плоскостей симметрии</a:t>
            </a:r>
            <a:r>
              <a:rPr lang="ru-RU" b="1" dirty="0"/>
              <a:t> у куба также </a:t>
            </a:r>
            <a:r>
              <a:rPr lang="ru-RU" b="1" i="1" dirty="0"/>
              <a:t>9 </a:t>
            </a:r>
            <a:r>
              <a:rPr lang="ru-RU" b="1" dirty="0"/>
              <a:t>и проходят они либо через противоположные ребра ( таковых плоскостей 6), либо через середины противоположных ребер (таких - 3). </a:t>
            </a:r>
            <a:endParaRPr lang="en-US" b="1" dirty="0"/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142844" y="1928802"/>
            <a:ext cx="4071934" cy="4143404"/>
            <a:chOff x="108" y="1068"/>
            <a:chExt cx="2722" cy="2815"/>
          </a:xfrm>
        </p:grpSpPr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304" y="1438"/>
              <a:ext cx="581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304" y="1344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  </a:t>
              </a:r>
              <a:endParaRPr 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304" y="1344"/>
              <a:ext cx="1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endParaRPr lang="ru-RU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148" y="1181"/>
              <a:ext cx="55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2148" y="1181"/>
              <a:ext cx="55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2148" y="1181"/>
              <a:ext cx="55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2148" y="1181"/>
              <a:ext cx="55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148" y="1181"/>
              <a:ext cx="55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601" y="3306"/>
              <a:ext cx="229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08" y="3306"/>
              <a:ext cx="2493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Радиус вписанной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сферы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601" y="2729"/>
              <a:ext cx="229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08" y="2729"/>
              <a:ext cx="2493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Радиус описанной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сферы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2601" y="2261"/>
              <a:ext cx="229" cy="4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108" y="2261"/>
              <a:ext cx="2493" cy="4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Объем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2601" y="1645"/>
              <a:ext cx="229" cy="6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08" y="1645"/>
              <a:ext cx="2493" cy="6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 dirty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Площадь 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 dirty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поверхности 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 dirty="0" smtClean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куба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2601" y="1068"/>
              <a:ext cx="229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08" y="1068"/>
              <a:ext cx="2493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Сумма длин всех  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ребер 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108" y="1068"/>
              <a:ext cx="2722" cy="0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108" y="3883"/>
              <a:ext cx="2722" cy="0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108" y="1068"/>
              <a:ext cx="0" cy="2815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2830" y="1068"/>
              <a:ext cx="0" cy="2815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3" name="Object 28"/>
            <p:cNvGraphicFramePr>
              <a:graphicFrameLocks noChangeAspect="1"/>
            </p:cNvGraphicFramePr>
            <p:nvPr/>
          </p:nvGraphicFramePr>
          <p:xfrm>
            <a:off x="1837" y="1117"/>
            <a:ext cx="447" cy="317"/>
          </p:xfrm>
          <a:graphic>
            <a:graphicData uri="http://schemas.openxmlformats.org/presentationml/2006/ole">
              <p:oleObj spid="_x0000_s4098" name="Формула" r:id="rId7" imgW="266400" imgH="177480" progId="Equation.3">
                <p:embed/>
              </p:oleObj>
            </a:graphicData>
          </a:graphic>
        </p:graphicFrame>
        <p:graphicFrame>
          <p:nvGraphicFramePr>
            <p:cNvPr id="34" name="Object 29"/>
            <p:cNvGraphicFramePr>
              <a:graphicFrameLocks noChangeAspect="1"/>
            </p:cNvGraphicFramePr>
            <p:nvPr/>
          </p:nvGraphicFramePr>
          <p:xfrm>
            <a:off x="1791" y="1706"/>
            <a:ext cx="873" cy="352"/>
          </p:xfrm>
          <a:graphic>
            <a:graphicData uri="http://schemas.openxmlformats.org/presentationml/2006/ole">
              <p:oleObj spid="_x0000_s4099" name="Формула" r:id="rId8" imgW="507960" imgH="203040" progId="Equation.3">
                <p:embed/>
              </p:oleObj>
            </a:graphicData>
          </a:graphic>
        </p:graphicFrame>
        <p:graphicFrame>
          <p:nvGraphicFramePr>
            <p:cNvPr id="35" name="Object 30"/>
            <p:cNvGraphicFramePr>
              <a:graphicFrameLocks noChangeAspect="1"/>
            </p:cNvGraphicFramePr>
            <p:nvPr/>
          </p:nvGraphicFramePr>
          <p:xfrm>
            <a:off x="1769" y="2668"/>
            <a:ext cx="905" cy="650"/>
          </p:xfrm>
          <a:graphic>
            <a:graphicData uri="http://schemas.openxmlformats.org/presentationml/2006/ole">
              <p:oleObj spid="_x0000_s4100" name="Формула" r:id="rId9" imgW="596880" imgH="431640" progId="Equation.3">
                <p:embed/>
              </p:oleObj>
            </a:graphicData>
          </a:graphic>
        </p:graphicFrame>
        <p:graphicFrame>
          <p:nvGraphicFramePr>
            <p:cNvPr id="36" name="Object 31"/>
            <p:cNvGraphicFramePr>
              <a:graphicFrameLocks noChangeAspect="1"/>
            </p:cNvGraphicFramePr>
            <p:nvPr/>
          </p:nvGraphicFramePr>
          <p:xfrm>
            <a:off x="1837" y="3294"/>
            <a:ext cx="533" cy="552"/>
          </p:xfrm>
          <a:graphic>
            <a:graphicData uri="http://schemas.openxmlformats.org/presentationml/2006/ole">
              <p:oleObj spid="_x0000_s4101" name="Формула" r:id="rId10" imgW="380880" imgH="393480" progId="Equation.3">
                <p:embed/>
              </p:oleObj>
            </a:graphicData>
          </a:graphic>
        </p:graphicFrame>
        <p:graphicFrame>
          <p:nvGraphicFramePr>
            <p:cNvPr id="37" name="Object 32"/>
            <p:cNvGraphicFramePr>
              <a:graphicFrameLocks noChangeAspect="1"/>
            </p:cNvGraphicFramePr>
            <p:nvPr/>
          </p:nvGraphicFramePr>
          <p:xfrm>
            <a:off x="1837" y="2296"/>
            <a:ext cx="603" cy="286"/>
          </p:xfrm>
          <a:graphic>
            <a:graphicData uri="http://schemas.openxmlformats.org/presentationml/2006/ole">
              <p:oleObj spid="_x0000_s4102" name="Формула" r:id="rId11" imgW="43164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4382"/>
          </a:xfrm>
        </p:spPr>
        <p:txBody>
          <a:bodyPr/>
          <a:lstStyle/>
          <a:p>
            <a:pPr algn="l"/>
            <a:r>
              <a:rPr lang="ru-RU" dirty="0" smtClean="0"/>
              <a:t>Куб (гексаэдр)</a:t>
            </a:r>
            <a:endParaRPr lang="ru-RU" dirty="0"/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107504" y="1340768"/>
            <a:ext cx="857256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ru-RU" b="1" dirty="0">
                <a:solidFill>
                  <a:srgbClr val="080808"/>
                </a:solidFill>
              </a:rPr>
              <a:t>КРИСТАЛЛИЧЕСКАЯ РЕШЕТКА ПОВАРЕННОЙ СОЛИ. Маленькие шарики – ионы натрия, большие – ионы хлора. Все кристаллы поваренной соли имеют одинаковую кубическую форму. </a:t>
            </a:r>
            <a:endParaRPr lang="en-US" b="1" dirty="0">
              <a:solidFill>
                <a:srgbClr val="080808"/>
              </a:solidFill>
            </a:endParaRPr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214554"/>
            <a:ext cx="43053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42048" cy="1143000"/>
          </a:xfrm>
        </p:spPr>
        <p:txBody>
          <a:bodyPr/>
          <a:lstStyle/>
          <a:p>
            <a:pPr algn="l"/>
            <a:r>
              <a:rPr lang="ru-RU" dirty="0" smtClean="0"/>
              <a:t>     Октаэдр</a:t>
            </a:r>
            <a:endParaRPr lang="ru-RU" dirty="0"/>
          </a:p>
        </p:txBody>
      </p:sp>
      <p:pic>
        <p:nvPicPr>
          <p:cNvPr id="3" name="Picture 37" descr="octa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66"/>
            <a:ext cx="901700" cy="9080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7224" y="1214422"/>
            <a:ext cx="77153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0000"/>
                </a:solidFill>
              </a:rPr>
              <a:t>(</a:t>
            </a:r>
            <a:r>
              <a:rPr lang="ru-RU" i="1" dirty="0" smtClean="0">
                <a:solidFill>
                  <a:srgbClr val="000000"/>
                </a:solidFill>
              </a:rPr>
              <a:t>от греческого </a:t>
            </a:r>
            <a:r>
              <a:rPr lang="en-US" i="1" dirty="0" err="1" smtClean="0">
                <a:solidFill>
                  <a:srgbClr val="000000"/>
                </a:solidFill>
              </a:rPr>
              <a:t>okto</a:t>
            </a:r>
            <a:r>
              <a:rPr lang="ru-RU" i="1" dirty="0" smtClean="0">
                <a:solidFill>
                  <a:srgbClr val="000000"/>
                </a:solidFill>
              </a:rPr>
              <a:t> – </a:t>
            </a:r>
            <a:r>
              <a:rPr lang="ru-RU" i="1" dirty="0" err="1" smtClean="0">
                <a:solidFill>
                  <a:srgbClr val="000000"/>
                </a:solidFill>
              </a:rPr>
              <a:t>восемьи</a:t>
            </a:r>
            <a:r>
              <a:rPr lang="ru-RU" i="1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</a:rPr>
              <a:t>hedra</a:t>
            </a:r>
            <a:r>
              <a:rPr lang="ru-RU" i="1" dirty="0" smtClean="0">
                <a:solidFill>
                  <a:srgbClr val="000000"/>
                </a:solidFill>
              </a:rPr>
              <a:t> – грань) –правильный многогранник, составленный из </a:t>
            </a:r>
            <a:r>
              <a:rPr lang="ru-RU" b="1" i="1" dirty="0" smtClean="0">
                <a:solidFill>
                  <a:srgbClr val="000000"/>
                </a:solidFill>
              </a:rPr>
              <a:t>8</a:t>
            </a:r>
            <a:r>
              <a:rPr lang="ru-RU" i="1" dirty="0" smtClean="0">
                <a:solidFill>
                  <a:srgbClr val="000000"/>
                </a:solidFill>
              </a:rPr>
              <a:t> равносторонних треугольников</a:t>
            </a:r>
            <a:endParaRPr lang="ru-RU" dirty="0"/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4071934" y="1857364"/>
            <a:ext cx="266541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ru-RU" sz="1600" b="1" dirty="0" smtClean="0">
                <a:solidFill>
                  <a:srgbClr val="990000"/>
                </a:solidFill>
              </a:rPr>
              <a:t> </a:t>
            </a:r>
            <a:r>
              <a:rPr lang="ru-RU" sz="1600" b="1" dirty="0"/>
              <a:t>Октаэдр обладает симметрией.</a:t>
            </a:r>
            <a:r>
              <a:rPr lang="ru-RU" sz="1600" b="1" i="1" dirty="0"/>
              <a:t> </a:t>
            </a:r>
            <a:r>
              <a:rPr lang="ru-RU" sz="1600" b="1" dirty="0"/>
              <a:t>Три из </a:t>
            </a:r>
            <a:r>
              <a:rPr lang="ru-RU" sz="1600" b="1" i="1" dirty="0"/>
              <a:t>9 осей симметрии</a:t>
            </a:r>
            <a:r>
              <a:rPr lang="ru-RU" sz="1600" b="1" dirty="0"/>
              <a:t> октаэдра проходят через противоположные вершины, шесть - через середины ребер. </a:t>
            </a:r>
            <a:r>
              <a:rPr lang="ru-RU" sz="1600" b="1" i="1" dirty="0"/>
              <a:t>Центр симметрии </a:t>
            </a:r>
            <a:r>
              <a:rPr lang="ru-RU" sz="1600" b="1" dirty="0"/>
              <a:t>октаэдра - точка пересечения его осей симметрии.</a:t>
            </a:r>
            <a:r>
              <a:rPr lang="ru-RU" sz="1600" dirty="0"/>
              <a:t> </a:t>
            </a:r>
          </a:p>
        </p:txBody>
      </p:sp>
      <p:pic>
        <p:nvPicPr>
          <p:cNvPr id="6" name="Picture 3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1500174"/>
            <a:ext cx="24241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5543550" y="4429132"/>
            <a:ext cx="36004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1" hangingPunct="1"/>
            <a:r>
              <a:rPr lang="ru-RU" sz="1600" b="1" dirty="0"/>
              <a:t>Три из </a:t>
            </a:r>
            <a:r>
              <a:rPr lang="ru-RU" sz="1600" b="1" i="1" dirty="0"/>
              <a:t>9 плоскостей симметрии</a:t>
            </a:r>
            <a:r>
              <a:rPr lang="ru-RU" sz="1600" b="1" dirty="0"/>
              <a:t> тетраэдра проходят через каждые 4   вершины октаэдра,   лежащие в одной плоскости</a:t>
            </a:r>
            <a:r>
              <a:rPr lang="ru-RU" sz="1600" b="1" i="1" dirty="0"/>
              <a:t>.</a:t>
            </a:r>
            <a:r>
              <a:rPr lang="ru-RU" sz="1600" dirty="0"/>
              <a:t> </a:t>
            </a:r>
            <a:r>
              <a:rPr lang="ru-RU" sz="1600" b="1" dirty="0"/>
              <a:t>Шесть  плоскостей симметрии проходят через две вершины, не принадлежащие одной грани, и середины противоположных ребер. </a:t>
            </a:r>
            <a:endParaRPr lang="en-US" sz="1600" b="1" dirty="0"/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42844" y="2071678"/>
            <a:ext cx="3754468" cy="4143404"/>
            <a:chOff x="108" y="1068"/>
            <a:chExt cx="2722" cy="2815"/>
          </a:xfrm>
        </p:grpSpPr>
        <p:sp>
          <p:nvSpPr>
            <p:cNvPr id="10" name="Rectangle 42"/>
            <p:cNvSpPr>
              <a:spLocks noChangeArrowheads="1"/>
            </p:cNvSpPr>
            <p:nvPr/>
          </p:nvSpPr>
          <p:spPr bwMode="auto">
            <a:xfrm>
              <a:off x="1304" y="1438"/>
              <a:ext cx="581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auto">
            <a:xfrm>
              <a:off x="1304" y="1342"/>
              <a:ext cx="178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  </a:t>
              </a:r>
              <a:endParaRPr lang="en-US"/>
            </a:p>
          </p:txBody>
        </p:sp>
        <p:sp>
          <p:nvSpPr>
            <p:cNvPr id="12" name="Rectangle 44"/>
            <p:cNvSpPr>
              <a:spLocks noChangeArrowheads="1"/>
            </p:cNvSpPr>
            <p:nvPr/>
          </p:nvSpPr>
          <p:spPr bwMode="auto">
            <a:xfrm>
              <a:off x="1304" y="1342"/>
              <a:ext cx="152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endParaRPr lang="ru-RU"/>
            </a:p>
          </p:txBody>
        </p:sp>
        <p:sp>
          <p:nvSpPr>
            <p:cNvPr id="13" name="Rectangle 45"/>
            <p:cNvSpPr>
              <a:spLocks noChangeArrowheads="1"/>
            </p:cNvSpPr>
            <p:nvPr/>
          </p:nvSpPr>
          <p:spPr bwMode="auto">
            <a:xfrm>
              <a:off x="2148" y="1181"/>
              <a:ext cx="55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Rectangle 46"/>
            <p:cNvSpPr>
              <a:spLocks noChangeArrowheads="1"/>
            </p:cNvSpPr>
            <p:nvPr/>
          </p:nvSpPr>
          <p:spPr bwMode="auto">
            <a:xfrm>
              <a:off x="2148" y="1181"/>
              <a:ext cx="55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5" name="Rectangle 47"/>
            <p:cNvSpPr>
              <a:spLocks noChangeArrowheads="1"/>
            </p:cNvSpPr>
            <p:nvPr/>
          </p:nvSpPr>
          <p:spPr bwMode="auto">
            <a:xfrm>
              <a:off x="2148" y="1181"/>
              <a:ext cx="55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6" name="Rectangle 48"/>
            <p:cNvSpPr>
              <a:spLocks noChangeArrowheads="1"/>
            </p:cNvSpPr>
            <p:nvPr/>
          </p:nvSpPr>
          <p:spPr bwMode="auto">
            <a:xfrm>
              <a:off x="2148" y="1181"/>
              <a:ext cx="55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7" name="Rectangle 49"/>
            <p:cNvSpPr>
              <a:spLocks noChangeArrowheads="1"/>
            </p:cNvSpPr>
            <p:nvPr/>
          </p:nvSpPr>
          <p:spPr bwMode="auto">
            <a:xfrm>
              <a:off x="2148" y="1181"/>
              <a:ext cx="55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8" name="Rectangle 50"/>
            <p:cNvSpPr>
              <a:spLocks noChangeArrowheads="1"/>
            </p:cNvSpPr>
            <p:nvPr/>
          </p:nvSpPr>
          <p:spPr bwMode="auto">
            <a:xfrm>
              <a:off x="2601" y="3306"/>
              <a:ext cx="229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19" name="Rectangle 51"/>
            <p:cNvSpPr>
              <a:spLocks noChangeArrowheads="1"/>
            </p:cNvSpPr>
            <p:nvPr/>
          </p:nvSpPr>
          <p:spPr bwMode="auto">
            <a:xfrm>
              <a:off x="108" y="3306"/>
              <a:ext cx="2493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Радиус вписанной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сферы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0" name="Rectangle 52"/>
            <p:cNvSpPr>
              <a:spLocks noChangeArrowheads="1"/>
            </p:cNvSpPr>
            <p:nvPr/>
          </p:nvSpPr>
          <p:spPr bwMode="auto">
            <a:xfrm>
              <a:off x="2601" y="2729"/>
              <a:ext cx="229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1" name="Rectangle 53"/>
            <p:cNvSpPr>
              <a:spLocks noChangeArrowheads="1"/>
            </p:cNvSpPr>
            <p:nvPr/>
          </p:nvSpPr>
          <p:spPr bwMode="auto">
            <a:xfrm>
              <a:off x="108" y="2729"/>
              <a:ext cx="2493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Радиус описанной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сферы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2601" y="2261"/>
              <a:ext cx="229" cy="4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3" name="Rectangle 55"/>
            <p:cNvSpPr>
              <a:spLocks noChangeArrowheads="1"/>
            </p:cNvSpPr>
            <p:nvPr/>
          </p:nvSpPr>
          <p:spPr bwMode="auto">
            <a:xfrm>
              <a:off x="108" y="2261"/>
              <a:ext cx="2493" cy="4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Объем </a:t>
              </a:r>
              <a:endParaRPr lang="ru-RU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4" name="Rectangle 56"/>
            <p:cNvSpPr>
              <a:spLocks noChangeArrowheads="1"/>
            </p:cNvSpPr>
            <p:nvPr/>
          </p:nvSpPr>
          <p:spPr bwMode="auto">
            <a:xfrm>
              <a:off x="2601" y="1645"/>
              <a:ext cx="229" cy="6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5" name="Rectangle 57"/>
            <p:cNvSpPr>
              <a:spLocks noChangeArrowheads="1"/>
            </p:cNvSpPr>
            <p:nvPr/>
          </p:nvSpPr>
          <p:spPr bwMode="auto">
            <a:xfrm>
              <a:off x="108" y="1645"/>
              <a:ext cx="2493" cy="6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 dirty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Площадь 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 dirty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поверхности 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 dirty="0" smtClean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октаэдра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6" name="Rectangle 58"/>
            <p:cNvSpPr>
              <a:spLocks noChangeArrowheads="1"/>
            </p:cNvSpPr>
            <p:nvPr/>
          </p:nvSpPr>
          <p:spPr bwMode="auto">
            <a:xfrm>
              <a:off x="2601" y="1068"/>
              <a:ext cx="229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>
                <a:spcBef>
                  <a:spcPct val="20000"/>
                </a:spcBef>
              </a:pPr>
              <a:endParaRPr lang="ru-RU"/>
            </a:p>
          </p:txBody>
        </p:sp>
        <p:sp>
          <p:nvSpPr>
            <p:cNvPr id="27" name="Rectangle 59"/>
            <p:cNvSpPr>
              <a:spLocks noChangeArrowheads="1"/>
            </p:cNvSpPr>
            <p:nvPr/>
          </p:nvSpPr>
          <p:spPr bwMode="auto">
            <a:xfrm>
              <a:off x="108" y="1068"/>
              <a:ext cx="2493" cy="5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 eaLnBrk="1" hangingPunct="1"/>
              <a:r>
                <a:rPr lang="ru-RU" b="1" dirty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Сумма длин всех   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  <a:p>
              <a:pPr algn="l"/>
              <a:r>
                <a:rPr lang="ru-RU" b="1" dirty="0"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ребер  </a:t>
              </a:r>
              <a:endParaRPr lang="ru-RU" dirty="0">
                <a:ea typeface="MS Mincho" pitchFamily="49" charset="-128"/>
                <a:cs typeface="Times New Roman" pitchFamily="18" charset="0"/>
              </a:endParaRPr>
            </a:p>
          </p:txBody>
        </p:sp>
        <p:sp>
          <p:nvSpPr>
            <p:cNvPr id="28" name="Line 60"/>
            <p:cNvSpPr>
              <a:spLocks noChangeShapeType="1"/>
            </p:cNvSpPr>
            <p:nvPr/>
          </p:nvSpPr>
          <p:spPr bwMode="auto">
            <a:xfrm>
              <a:off x="108" y="1068"/>
              <a:ext cx="2722" cy="0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61"/>
            <p:cNvSpPr>
              <a:spLocks noChangeShapeType="1"/>
            </p:cNvSpPr>
            <p:nvPr/>
          </p:nvSpPr>
          <p:spPr bwMode="auto">
            <a:xfrm>
              <a:off x="108" y="3883"/>
              <a:ext cx="2722" cy="0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62"/>
            <p:cNvSpPr>
              <a:spLocks noChangeShapeType="1"/>
            </p:cNvSpPr>
            <p:nvPr/>
          </p:nvSpPr>
          <p:spPr bwMode="auto">
            <a:xfrm>
              <a:off x="108" y="1068"/>
              <a:ext cx="0" cy="2815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63"/>
            <p:cNvSpPr>
              <a:spLocks noChangeShapeType="1"/>
            </p:cNvSpPr>
            <p:nvPr/>
          </p:nvSpPr>
          <p:spPr bwMode="auto">
            <a:xfrm>
              <a:off x="2830" y="1068"/>
              <a:ext cx="0" cy="2815"/>
            </a:xfrm>
            <a:prstGeom prst="line">
              <a:avLst/>
            </a:prstGeom>
            <a:noFill/>
            <a:ln w="0" cap="rnd">
              <a:solidFill>
                <a:srgbClr val="0066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2" name="Object 64"/>
            <p:cNvGraphicFramePr>
              <a:graphicFrameLocks noChangeAspect="1"/>
            </p:cNvGraphicFramePr>
            <p:nvPr/>
          </p:nvGraphicFramePr>
          <p:xfrm>
            <a:off x="1837" y="1117"/>
            <a:ext cx="447" cy="317"/>
          </p:xfrm>
          <a:graphic>
            <a:graphicData uri="http://schemas.openxmlformats.org/presentationml/2006/ole">
              <p:oleObj spid="_x0000_s5122" name="Формула" r:id="rId5" imgW="266400" imgH="177480" progId="Equation.3">
                <p:embed/>
              </p:oleObj>
            </a:graphicData>
          </a:graphic>
        </p:graphicFrame>
        <p:graphicFrame>
          <p:nvGraphicFramePr>
            <p:cNvPr id="33" name="Object 65"/>
            <p:cNvGraphicFramePr>
              <a:graphicFrameLocks noChangeAspect="1"/>
            </p:cNvGraphicFramePr>
            <p:nvPr/>
          </p:nvGraphicFramePr>
          <p:xfrm>
            <a:off x="1627" y="1685"/>
            <a:ext cx="1201" cy="394"/>
          </p:xfrm>
          <a:graphic>
            <a:graphicData uri="http://schemas.openxmlformats.org/presentationml/2006/ole">
              <p:oleObj spid="_x0000_s5123" name="Формула" r:id="rId6" imgW="698400" imgH="228600" progId="Equation.3">
                <p:embed/>
              </p:oleObj>
            </a:graphicData>
          </a:graphic>
        </p:graphicFrame>
        <p:graphicFrame>
          <p:nvGraphicFramePr>
            <p:cNvPr id="34" name="Object 66"/>
            <p:cNvGraphicFramePr>
              <a:graphicFrameLocks noChangeAspect="1"/>
            </p:cNvGraphicFramePr>
            <p:nvPr/>
          </p:nvGraphicFramePr>
          <p:xfrm>
            <a:off x="1769" y="2668"/>
            <a:ext cx="905" cy="650"/>
          </p:xfrm>
          <a:graphic>
            <a:graphicData uri="http://schemas.openxmlformats.org/presentationml/2006/ole">
              <p:oleObj spid="_x0000_s5124" name="Формула" r:id="rId7" imgW="596880" imgH="431640" progId="Equation.3">
                <p:embed/>
              </p:oleObj>
            </a:graphicData>
          </a:graphic>
        </p:graphicFrame>
        <p:graphicFrame>
          <p:nvGraphicFramePr>
            <p:cNvPr id="35" name="Object 67"/>
            <p:cNvGraphicFramePr>
              <a:graphicFrameLocks noChangeAspect="1"/>
            </p:cNvGraphicFramePr>
            <p:nvPr/>
          </p:nvGraphicFramePr>
          <p:xfrm>
            <a:off x="1703" y="3267"/>
            <a:ext cx="800" cy="606"/>
          </p:xfrm>
          <a:graphic>
            <a:graphicData uri="http://schemas.openxmlformats.org/presentationml/2006/ole">
              <p:oleObj spid="_x0000_s5125" name="Формула" r:id="rId8" imgW="571320" imgH="431640" progId="Equation.3">
                <p:embed/>
              </p:oleObj>
            </a:graphicData>
          </a:graphic>
        </p:graphicFrame>
        <p:graphicFrame>
          <p:nvGraphicFramePr>
            <p:cNvPr id="36" name="Object 68"/>
            <p:cNvGraphicFramePr>
              <a:graphicFrameLocks noChangeAspect="1"/>
            </p:cNvGraphicFramePr>
            <p:nvPr/>
          </p:nvGraphicFramePr>
          <p:xfrm>
            <a:off x="1677" y="2135"/>
            <a:ext cx="924" cy="609"/>
          </p:xfrm>
          <a:graphic>
            <a:graphicData uri="http://schemas.openxmlformats.org/presentationml/2006/ole">
              <p:oleObj spid="_x0000_s5126" name="Формула" r:id="rId9" imgW="660240" imgH="431640" progId="Equation.3">
                <p:embed/>
              </p:oleObj>
            </a:graphicData>
          </a:graphic>
        </p:graphicFrame>
      </p:grpSp>
      <p:pic>
        <p:nvPicPr>
          <p:cNvPr id="8" name="Picture 3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572008"/>
            <a:ext cx="1657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Октаэдр</a:t>
            </a:r>
            <a:endParaRPr lang="ru-RU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79512" y="1412776"/>
            <a:ext cx="835824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eaLnBrk="1" hangingPunct="1"/>
            <a:r>
              <a:rPr lang="ru-RU" b="1" dirty="0">
                <a:solidFill>
                  <a:srgbClr val="000000"/>
                </a:solidFill>
              </a:rPr>
              <a:t>Шестой элемент периодической системы С (</a:t>
            </a:r>
            <a:r>
              <a:rPr lang="ru-RU" b="1" i="1" dirty="0">
                <a:solidFill>
                  <a:srgbClr val="000000"/>
                </a:solidFill>
              </a:rPr>
              <a:t>углерод</a:t>
            </a:r>
            <a:r>
              <a:rPr lang="ru-RU" b="1" dirty="0">
                <a:solidFill>
                  <a:srgbClr val="000000"/>
                </a:solidFill>
              </a:rPr>
              <a:t>) характеризуется структурой октаэдра</a:t>
            </a:r>
            <a:r>
              <a:rPr lang="ru-RU" b="1" dirty="0" smtClean="0">
                <a:solidFill>
                  <a:srgbClr val="000000"/>
                </a:solidFill>
              </a:rPr>
              <a:t>. </a:t>
            </a:r>
            <a:r>
              <a:rPr lang="ru-RU" b="1" i="1" dirty="0" smtClean="0">
                <a:solidFill>
                  <a:srgbClr val="000000"/>
                </a:solidFill>
              </a:rPr>
              <a:t>Кристаллы </a:t>
            </a:r>
            <a:r>
              <a:rPr lang="ru-RU" b="1" i="1" dirty="0">
                <a:solidFill>
                  <a:srgbClr val="000000"/>
                </a:solidFill>
              </a:rPr>
              <a:t>алмаза</a:t>
            </a:r>
            <a:r>
              <a:rPr lang="ru-RU" b="1" dirty="0">
                <a:solidFill>
                  <a:srgbClr val="000000"/>
                </a:solidFill>
              </a:rPr>
              <a:t> обычно имеют форму </a:t>
            </a:r>
            <a:r>
              <a:rPr lang="ru-RU" b="1" i="1" dirty="0">
                <a:solidFill>
                  <a:srgbClr val="000000"/>
                </a:solidFill>
              </a:rPr>
              <a:t>октаэдра</a:t>
            </a:r>
            <a:r>
              <a:rPr lang="ru-RU" b="1" dirty="0">
                <a:solidFill>
                  <a:srgbClr val="000000"/>
                </a:solidFill>
              </a:rPr>
              <a:t>. Алмаз (от греческого </a:t>
            </a:r>
            <a:r>
              <a:rPr lang="en-US" b="1" dirty="0" err="1">
                <a:solidFill>
                  <a:srgbClr val="000000"/>
                </a:solidFill>
              </a:rPr>
              <a:t>adamas</a:t>
            </a:r>
            <a:r>
              <a:rPr lang="ru-RU" b="1" dirty="0">
                <a:solidFill>
                  <a:srgbClr val="000000"/>
                </a:solidFill>
              </a:rPr>
              <a:t> – несокрушимый) – бесцветный или окрашенный кристалл с сильным блеском в виде октаэдра. Кристаллы алмаза представляют собой гигантские полимерные молекулы и обычно имеют форму октаэдров, ромбододекаэдров, реже — кубов или тетраэдров. </a:t>
            </a:r>
          </a:p>
        </p:txBody>
      </p:sp>
      <p:pic>
        <p:nvPicPr>
          <p:cNvPr id="4" name="Picture 4" descr="ALM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14691">
            <a:off x="573911" y="3486937"/>
            <a:ext cx="2466975" cy="2736850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7467">
            <a:off x="4193565" y="3729488"/>
            <a:ext cx="420846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16205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Кристаллы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8258204" cy="4554551"/>
          </a:xfrm>
        </p:spPr>
        <p:txBody>
          <a:bodyPr>
            <a:normAutofit lnSpcReduction="10000"/>
          </a:bodyPr>
          <a:lstStyle/>
          <a:p>
            <a:r>
              <a:rPr lang="ru-RU" i="1" smtClean="0"/>
              <a:t>Кристаллы </a:t>
            </a:r>
            <a:r>
              <a:rPr lang="ru-RU" i="1" dirty="0"/>
              <a:t>(от греч. </a:t>
            </a:r>
            <a:r>
              <a:rPr lang="ru-RU" i="1" dirty="0" err="1"/>
              <a:t>krýstallos</a:t>
            </a:r>
            <a:r>
              <a:rPr lang="ru-RU" i="1" dirty="0"/>
              <a:t>, первоначально — лёд, в дальнейшем — горный хрусталь, </a:t>
            </a:r>
            <a:r>
              <a:rPr lang="ru-RU" i="1" dirty="0" smtClean="0"/>
              <a:t>кристалл) — </a:t>
            </a:r>
            <a:r>
              <a:rPr lang="ru-RU" dirty="0" smtClean="0"/>
              <a:t>твёрдые </a:t>
            </a:r>
            <a:r>
              <a:rPr lang="ru-RU" dirty="0"/>
              <a:t>тела, имеющие естественную форму правильных </a:t>
            </a:r>
            <a:r>
              <a:rPr lang="ru-RU" dirty="0" smtClean="0"/>
              <a:t>многогранников. Эта </a:t>
            </a:r>
            <a:r>
              <a:rPr lang="ru-RU" dirty="0"/>
              <a:t>форма — следствие упорядоченного расположения в К. атомов, образующих трёхмерно-периодическую пространственную укладку — кристаллическую решетку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778</Words>
  <Application>Microsoft Office PowerPoint</Application>
  <PresentationFormat>Экран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Изящная</vt:lpstr>
      <vt:lpstr>Формула</vt:lpstr>
      <vt:lpstr>Правильные многогранники в кристаллах.</vt:lpstr>
      <vt:lpstr>Правильные многогранники</vt:lpstr>
      <vt:lpstr>     Тетраэдер</vt:lpstr>
      <vt:lpstr>Тетраэдер</vt:lpstr>
      <vt:lpstr>    Куб (гексаэдр)</vt:lpstr>
      <vt:lpstr>Куб (гексаэдр)</vt:lpstr>
      <vt:lpstr>     Октаэдр</vt:lpstr>
      <vt:lpstr>Октаэдр</vt:lpstr>
      <vt:lpstr>Кристаллы</vt:lpstr>
      <vt:lpstr>Кристаллы</vt:lpstr>
      <vt:lpstr>Кристаллы</vt:lpstr>
      <vt:lpstr>Геометрия кристаллов</vt:lpstr>
      <vt:lpstr>Геометрия кристаллов</vt:lpstr>
      <vt:lpstr>Симметрия кристаллов</vt:lpstr>
      <vt:lpstr>Симметрия кристаллов</vt:lpstr>
      <vt:lpstr>Симметрия кристаллов</vt:lpstr>
      <vt:lpstr>Симметрия кристаллов</vt:lpstr>
      <vt:lpstr>Атомная структура меди (а), NaCl (б), Cu2O (в), графита (г), К2PtCl6 (д), фталоцианина (е)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Правильные многоугольники в кристаллах.</dc:title>
  <dc:creator>user</dc:creator>
  <cp:lastModifiedBy>Irina</cp:lastModifiedBy>
  <cp:revision>22</cp:revision>
  <dcterms:created xsi:type="dcterms:W3CDTF">2009-12-20T14:52:45Z</dcterms:created>
  <dcterms:modified xsi:type="dcterms:W3CDTF">2021-04-03T03:33:41Z</dcterms:modified>
</cp:coreProperties>
</file>