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88" r:id="rId3"/>
    <p:sldId id="283" r:id="rId4"/>
    <p:sldId id="302" r:id="rId5"/>
    <p:sldId id="290" r:id="rId6"/>
    <p:sldId id="303" r:id="rId7"/>
    <p:sldId id="304" r:id="rId8"/>
    <p:sldId id="309" r:id="rId9"/>
    <p:sldId id="310" r:id="rId10"/>
    <p:sldId id="311" r:id="rId11"/>
    <p:sldId id="312" r:id="rId12"/>
    <p:sldId id="306" r:id="rId13"/>
    <p:sldId id="313" r:id="rId14"/>
    <p:sldId id="280" r:id="rId15"/>
    <p:sldId id="314" r:id="rId16"/>
    <p:sldId id="315" r:id="rId17"/>
    <p:sldId id="307" r:id="rId18"/>
    <p:sldId id="293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ACBF-B527-42E3-9167-C5FA4BEBAD67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3B22-5A7C-4993-AC10-72CA253A7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ACBF-B527-42E3-9167-C5FA4BEBAD67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3B22-5A7C-4993-AC10-72CA253A7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ACBF-B527-42E3-9167-C5FA4BEBAD67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3B22-5A7C-4993-AC10-72CA253A7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ACBF-B527-42E3-9167-C5FA4BEBAD67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3B22-5A7C-4993-AC10-72CA253A7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ACBF-B527-42E3-9167-C5FA4BEBAD67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3B22-5A7C-4993-AC10-72CA253A7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ACBF-B527-42E3-9167-C5FA4BEBAD67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3B22-5A7C-4993-AC10-72CA253A7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ACBF-B527-42E3-9167-C5FA4BEBAD67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3B22-5A7C-4993-AC10-72CA253A7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ACBF-B527-42E3-9167-C5FA4BEBAD67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3B22-5A7C-4993-AC10-72CA253A7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ACBF-B527-42E3-9167-C5FA4BEBAD67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3B22-5A7C-4993-AC10-72CA253A7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ACBF-B527-42E3-9167-C5FA4BEBAD67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3B22-5A7C-4993-AC10-72CA253A7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ACBF-B527-42E3-9167-C5FA4BEBAD67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3B22-5A7C-4993-AC10-72CA253A7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EACBF-B527-42E3-9167-C5FA4BEBAD67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F3B22-5A7C-4993-AC10-72CA253A70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62200" cy="2362200"/>
          </a:xfrm>
          <a:prstGeom prst="rect">
            <a:avLst/>
          </a:prstGeom>
          <a:noFill/>
        </p:spPr>
      </p:pic>
      <p:pic>
        <p:nvPicPr>
          <p:cNvPr id="5123" name="Picture 3" descr="b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2286000" cy="2286000"/>
          </a:xfrm>
          <a:prstGeom prst="rect">
            <a:avLst/>
          </a:prstGeom>
          <a:noFill/>
        </p:spPr>
      </p:pic>
      <p:pic>
        <p:nvPicPr>
          <p:cNvPr id="5124" name="Picture 4" descr="b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0"/>
            <a:ext cx="2286000" cy="2286000"/>
          </a:xfrm>
          <a:prstGeom prst="rect">
            <a:avLst/>
          </a:prstGeom>
          <a:noFill/>
        </p:spPr>
      </p:pic>
      <p:pic>
        <p:nvPicPr>
          <p:cNvPr id="5125" name="Picture 5" descr="b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2286000" cy="2286000"/>
          </a:xfrm>
          <a:prstGeom prst="rect">
            <a:avLst/>
          </a:prstGeom>
          <a:noFill/>
        </p:spPr>
      </p:pic>
      <p:pic>
        <p:nvPicPr>
          <p:cNvPr id="5126" name="Picture 6" descr="b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2286000" cy="2286000"/>
          </a:xfrm>
          <a:prstGeom prst="rect">
            <a:avLst/>
          </a:prstGeom>
          <a:noFill/>
        </p:spPr>
      </p:pic>
      <p:pic>
        <p:nvPicPr>
          <p:cNvPr id="5127" name="Picture 7" descr="b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2362200" cy="2286000"/>
          </a:xfrm>
          <a:prstGeom prst="rect">
            <a:avLst/>
          </a:prstGeom>
          <a:noFill/>
        </p:spPr>
      </p:pic>
      <p:pic>
        <p:nvPicPr>
          <p:cNvPr id="5128" name="Picture 8" descr="b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6000" cy="2286000"/>
          </a:xfrm>
          <a:prstGeom prst="rect">
            <a:avLst/>
          </a:prstGeom>
          <a:noFill/>
        </p:spPr>
      </p:pic>
      <p:pic>
        <p:nvPicPr>
          <p:cNvPr id="5129" name="Picture 9" descr="b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09800"/>
            <a:ext cx="2286000" cy="2362200"/>
          </a:xfrm>
          <a:prstGeom prst="rect">
            <a:avLst/>
          </a:prstGeom>
          <a:noFill/>
        </p:spPr>
      </p:pic>
      <p:pic>
        <p:nvPicPr>
          <p:cNvPr id="5130" name="Picture 10" descr="b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209800"/>
            <a:ext cx="2362200" cy="2286000"/>
          </a:xfrm>
          <a:prstGeom prst="rect">
            <a:avLst/>
          </a:prstGeom>
          <a:noFill/>
        </p:spPr>
      </p:pic>
      <p:pic>
        <p:nvPicPr>
          <p:cNvPr id="5131" name="Picture 11" descr="b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09800"/>
            <a:ext cx="2362200" cy="2362200"/>
          </a:xfrm>
          <a:prstGeom prst="rect">
            <a:avLst/>
          </a:prstGeom>
          <a:noFill/>
        </p:spPr>
      </p:pic>
      <p:pic>
        <p:nvPicPr>
          <p:cNvPr id="5132" name="Picture 12" descr="b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572000"/>
            <a:ext cx="2362200" cy="2286000"/>
          </a:xfrm>
          <a:prstGeom prst="rect">
            <a:avLst/>
          </a:prstGeom>
          <a:noFill/>
        </p:spPr>
      </p:pic>
      <p:pic>
        <p:nvPicPr>
          <p:cNvPr id="5133" name="Picture 13" descr="b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495800"/>
            <a:ext cx="2286000" cy="2362200"/>
          </a:xfrm>
          <a:prstGeom prst="rect">
            <a:avLst/>
          </a:prstGeom>
          <a:noFill/>
        </p:spPr>
      </p:pic>
      <p:pic>
        <p:nvPicPr>
          <p:cNvPr id="5134" name="Picture 14" descr="b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419600"/>
            <a:ext cx="2362200" cy="2438400"/>
          </a:xfrm>
          <a:prstGeom prst="rect">
            <a:avLst/>
          </a:prstGeom>
          <a:noFill/>
        </p:spPr>
      </p:pic>
      <p:pic>
        <p:nvPicPr>
          <p:cNvPr id="5135" name="Picture 15" descr="vesenyj-son_fon_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9063" cy="2286000"/>
          </a:xfrm>
          <a:prstGeom prst="rect">
            <a:avLst/>
          </a:prstGeom>
          <a:noFill/>
        </p:spPr>
      </p:pic>
      <p:pic>
        <p:nvPicPr>
          <p:cNvPr id="5136" name="Picture 16" descr="vesenyj-son_fon_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1389063" cy="2362200"/>
          </a:xfrm>
          <a:prstGeom prst="rect">
            <a:avLst/>
          </a:prstGeom>
          <a:noFill/>
        </p:spPr>
      </p:pic>
      <p:pic>
        <p:nvPicPr>
          <p:cNvPr id="5137" name="Picture 17" descr="vesenyj-son_fon_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800"/>
            <a:ext cx="1389063" cy="2362200"/>
          </a:xfrm>
          <a:prstGeom prst="rect">
            <a:avLst/>
          </a:prstGeom>
          <a:noFill/>
        </p:spPr>
      </p:pic>
      <p:sp>
        <p:nvSpPr>
          <p:cNvPr id="5138" name="WordArt 18"/>
          <p:cNvSpPr>
            <a:spLocks noChangeArrowheads="1" noChangeShapeType="1" noTextEdit="1"/>
          </p:cNvSpPr>
          <p:nvPr/>
        </p:nvSpPr>
        <p:spPr bwMode="auto">
          <a:xfrm>
            <a:off x="457200" y="1295400"/>
            <a:ext cx="8305800" cy="2895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514"/>
              </a:avLst>
            </a:prstTxWarp>
          </a:bodyPr>
          <a:lstStyle/>
          <a:p>
            <a:pPr algn="ctr"/>
            <a:endParaRPr lang="ru-RU" sz="3600" b="1" i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Monotype Corsiva"/>
            </a:endParaRP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0" y="2566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428728" y="214291"/>
            <a:ext cx="7215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МАУ ДО ДДТ с.Бакалы</a:t>
            </a:r>
          </a:p>
          <a:p>
            <a:pPr algn="ctr"/>
            <a:r>
              <a:rPr lang="ru-RU" dirty="0" smtClean="0"/>
              <a:t>МУНИЦИПАЛЬНОГО РАЙОНА БАКАЛИНСКИЙ РАЙОН</a:t>
            </a:r>
          </a:p>
          <a:p>
            <a:pPr algn="ctr"/>
            <a:r>
              <a:rPr lang="ru-RU" dirty="0" smtClean="0"/>
              <a:t>РЕСПУБЛИКИ БАШКОРТОСТАН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14480" y="1857364"/>
            <a:ext cx="6929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Исследовательская </a:t>
            </a:r>
            <a:r>
              <a:rPr lang="ru-RU" sz="40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работа «Мастера-рукодельницы нашего села»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143372" y="485776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Автор проекта: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Кучумова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Айсель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Вагизовна</a:t>
            </a:r>
            <a:endParaRPr lang="ru-RU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Руководитель  проекта: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Кучумова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Алия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Фавилевна</a:t>
            </a:r>
            <a:endParaRPr lang="ru-RU" sz="20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senyj-son_fon_al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15250" y="0"/>
            <a:ext cx="1428750" cy="2352675"/>
          </a:xfrm>
          <a:noFill/>
          <a:ln/>
        </p:spPr>
      </p:pic>
      <p:pic>
        <p:nvPicPr>
          <p:cNvPr id="10243" name="Picture 3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209800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4505325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14348" y="285729"/>
            <a:ext cx="61436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Мечта Сафиуллиной И.Р. - </a:t>
            </a:r>
            <a:r>
              <a:rPr lang="ru-RU" b="1" dirty="0" smtClean="0"/>
              <a:t>сшить и украсить башкирский национальный костюм для девушек. </a:t>
            </a:r>
          </a:p>
          <a:p>
            <a:pPr algn="ctr"/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-PC\Desktop\12.jpg"/>
          <p:cNvPicPr>
            <a:picLocks noChangeAspect="1" noChangeArrowheads="1"/>
          </p:cNvPicPr>
          <p:nvPr/>
        </p:nvPicPr>
        <p:blipFill>
          <a:blip r:embed="rId3"/>
          <a:srcRect l="10210" t="5769" r="18322" b="3845"/>
          <a:stretch>
            <a:fillRect/>
          </a:stretch>
        </p:blipFill>
        <p:spPr bwMode="auto">
          <a:xfrm>
            <a:off x="3143240" y="2285992"/>
            <a:ext cx="2071702" cy="3837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5" name="Picture 3" descr="C:\Users\1-PC\Desktop\156.jpg"/>
          <p:cNvPicPr>
            <a:picLocks noChangeAspect="1" noChangeArrowheads="1"/>
          </p:cNvPicPr>
          <p:nvPr/>
        </p:nvPicPr>
        <p:blipFill>
          <a:blip r:embed="rId4"/>
          <a:srcRect l="21998" t="8593" r="18295" b="29297"/>
          <a:stretch>
            <a:fillRect/>
          </a:stretch>
        </p:blipFill>
        <p:spPr bwMode="auto">
          <a:xfrm>
            <a:off x="571472" y="1285860"/>
            <a:ext cx="2714644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 l="10232" t="5780" r="57326" b="5780"/>
          <a:stretch>
            <a:fillRect/>
          </a:stretch>
        </p:blipFill>
        <p:spPr bwMode="auto">
          <a:xfrm>
            <a:off x="5500694" y="1285860"/>
            <a:ext cx="2214578" cy="48577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senyj-son_fon_al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15250" y="0"/>
            <a:ext cx="1428750" cy="2352675"/>
          </a:xfrm>
          <a:noFill/>
          <a:ln/>
        </p:spPr>
      </p:pic>
      <p:pic>
        <p:nvPicPr>
          <p:cNvPr id="10243" name="Picture 3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209800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4505325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14348" y="285729"/>
            <a:ext cx="6143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Все свои умения мастерица старается передавать своей дочери.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0166" y="4857760"/>
            <a:ext cx="5286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	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	 Вот какая она наша </a:t>
            </a:r>
            <a:r>
              <a:rPr lang="ru-RU" dirty="0" err="1" smtClean="0"/>
              <a:t>Ильсояр</a:t>
            </a:r>
            <a:r>
              <a:rPr lang="ru-RU" dirty="0" smtClean="0"/>
              <a:t> </a:t>
            </a:r>
            <a:r>
              <a:rPr lang="ru-RU" dirty="0" err="1" smtClean="0"/>
              <a:t>апа</a:t>
            </a:r>
            <a:r>
              <a:rPr lang="ru-RU" dirty="0" smtClean="0"/>
              <a:t>! Хочется пожелать ей больших успехов!</a:t>
            </a:r>
          </a:p>
          <a:p>
            <a:endParaRPr lang="ru-RU" dirty="0"/>
          </a:p>
        </p:txBody>
      </p:sp>
      <p:pic>
        <p:nvPicPr>
          <p:cNvPr id="7169" name="Picture 1" descr="C:\Users\1-PC\Desktop\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4348" y="2000240"/>
            <a:ext cx="1848422" cy="2464563"/>
          </a:xfrm>
          <a:prstGeom prst="rect">
            <a:avLst/>
          </a:prstGeom>
          <a:noFill/>
        </p:spPr>
      </p:pic>
      <p:pic>
        <p:nvPicPr>
          <p:cNvPr id="7170" name="Picture 2" descr="C:\Users\1-PC\Desktop\6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357430"/>
            <a:ext cx="2035983" cy="2714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senyj-son_fon_al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15250" y="0"/>
            <a:ext cx="1428750" cy="2352675"/>
          </a:xfrm>
          <a:noFill/>
          <a:ln/>
        </p:spPr>
      </p:pic>
      <p:pic>
        <p:nvPicPr>
          <p:cNvPr id="10243" name="Picture 3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209800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4505325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14348" y="285729"/>
            <a:ext cx="6143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Закирова</a:t>
            </a: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Файруза</a:t>
            </a: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Магасумовна</a:t>
            </a: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28" y="4357694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Она по профессии - кондитер. Мать двоих сыновей, любимая жена. Её любимое занятие- это алмазная вышивка и поделки из бисера </a:t>
            </a:r>
          </a:p>
        </p:txBody>
      </p:sp>
      <p:pic>
        <p:nvPicPr>
          <p:cNvPr id="3074" name="Picture 2" descr="C:\Users\1-PC\Desktop\ис раб\IMG-20200112-WA0043.jpg"/>
          <p:cNvPicPr>
            <a:picLocks noChangeAspect="1" noChangeArrowheads="1"/>
          </p:cNvPicPr>
          <p:nvPr/>
        </p:nvPicPr>
        <p:blipFill>
          <a:blip r:embed="rId3"/>
          <a:srcRect l="19471" r="9134"/>
          <a:stretch>
            <a:fillRect/>
          </a:stretch>
        </p:blipFill>
        <p:spPr bwMode="auto">
          <a:xfrm>
            <a:off x="4857752" y="3929066"/>
            <a:ext cx="2857520" cy="2476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7" name="Picture 1" descr="C:\Users\1-PC\Desktop\ис раб\IMG-20200113-WA00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3873499" cy="29051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senyj-son_fon_al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15250" y="0"/>
            <a:ext cx="1428750" cy="2352675"/>
          </a:xfrm>
          <a:noFill/>
          <a:ln/>
        </p:spPr>
      </p:pic>
      <p:pic>
        <p:nvPicPr>
          <p:cNvPr id="10243" name="Picture 3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209800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4505325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14348" y="285729"/>
            <a:ext cx="6143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Её любимое занятие - это алмазная вышивка и поделки из бисера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https://avatars.mds.yandex.net/get-pdb/921063/365b5171-fc3b-40dd-a2dd-ae2a9e96849a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1-PC\Desktop\ис раб\IMG-20200113-WA0022.jpg"/>
          <p:cNvPicPr>
            <a:picLocks noChangeAspect="1" noChangeArrowheads="1"/>
          </p:cNvPicPr>
          <p:nvPr/>
        </p:nvPicPr>
        <p:blipFill>
          <a:blip r:embed="rId3"/>
          <a:srcRect t="2344" r="7714"/>
          <a:stretch>
            <a:fillRect/>
          </a:stretch>
        </p:blipFill>
        <p:spPr bwMode="auto">
          <a:xfrm>
            <a:off x="1142976" y="1857364"/>
            <a:ext cx="6030809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senyj-son_fon_al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15250" y="0"/>
            <a:ext cx="1428750" cy="2352675"/>
          </a:xfrm>
          <a:noFill/>
          <a:ln/>
        </p:spPr>
      </p:pic>
      <p:pic>
        <p:nvPicPr>
          <p:cNvPr id="10243" name="Picture 3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209800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4505325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214290"/>
            <a:ext cx="42314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Алмазная вышивка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785795"/>
            <a:ext cx="66437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хобби 21 века — легко, доступно и очень красиво. Алмазная живопись - прекрасное занятие для снятия стресса, медитации и расслабления.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Я бы сравнила даже с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лузганьем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семечек - невозможно оторваться, процесс затягивает. Результат получается таким блестящим, что превосходит все ожидания! Картина не поблекнет и не выцветет со временем, переливается и сверкает»,- говорит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Файруза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апа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1-PC\Desktop\ис раб\IMG-20200112-WA0037.jpg"/>
          <p:cNvPicPr>
            <a:picLocks noChangeAspect="1" noChangeArrowheads="1"/>
          </p:cNvPicPr>
          <p:nvPr/>
        </p:nvPicPr>
        <p:blipFill>
          <a:blip r:embed="rId3"/>
          <a:srcRect t="22689" b="19327"/>
          <a:stretch>
            <a:fillRect/>
          </a:stretch>
        </p:blipFill>
        <p:spPr bwMode="auto">
          <a:xfrm>
            <a:off x="285720" y="2714620"/>
            <a:ext cx="3333748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Users\1-PC\Desktop\ис раб\IMG-20200113-WA0018.jpg"/>
          <p:cNvPicPr>
            <a:picLocks noChangeAspect="1" noChangeArrowheads="1"/>
          </p:cNvPicPr>
          <p:nvPr/>
        </p:nvPicPr>
        <p:blipFill>
          <a:blip r:embed="rId4"/>
          <a:srcRect l="8710" t="25161" r="7096" b="7096"/>
          <a:stretch>
            <a:fillRect/>
          </a:stretch>
        </p:blipFill>
        <p:spPr bwMode="auto">
          <a:xfrm>
            <a:off x="5637446" y="2357430"/>
            <a:ext cx="3077957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1-PC\Desktop\ис раб\IMG-20200113-WA0024.jpg"/>
          <p:cNvPicPr/>
          <p:nvPr/>
        </p:nvPicPr>
        <p:blipFill>
          <a:blip r:embed="rId5"/>
          <a:srcRect l="8070" t="18681"/>
          <a:stretch>
            <a:fillRect/>
          </a:stretch>
        </p:blipFill>
        <p:spPr bwMode="auto">
          <a:xfrm>
            <a:off x="3214678" y="4286256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senyj-son_fon_al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15250" y="0"/>
            <a:ext cx="1428750" cy="2352675"/>
          </a:xfrm>
          <a:noFill/>
          <a:ln/>
        </p:spPr>
      </p:pic>
      <p:pic>
        <p:nvPicPr>
          <p:cNvPr id="10243" name="Picture 3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209800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4505325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214291"/>
            <a:ext cx="7500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Послушав ей, увидев эти творения, любуясь их красотой, у нас проснулся нотки зависти. Нам тоже захотелось научиться всему этому. И вот у нас уже есть маленькие успехи. Вот наши первые работы. </a:t>
            </a:r>
          </a:p>
          <a:p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1-PC\Desktop\ис раб\IMG-20200113-WA0039.jpg"/>
          <p:cNvPicPr/>
          <p:nvPr/>
        </p:nvPicPr>
        <p:blipFill>
          <a:blip r:embed="rId3"/>
          <a:srcRect l="24024" t="24725" r="10908" b="6777"/>
          <a:stretch>
            <a:fillRect/>
          </a:stretch>
        </p:blipFill>
        <p:spPr bwMode="auto">
          <a:xfrm>
            <a:off x="1000100" y="2571744"/>
            <a:ext cx="3420388" cy="256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786190"/>
            <a:ext cx="1904992" cy="25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senyj-son_fon_al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15250" y="0"/>
            <a:ext cx="1428750" cy="2352675"/>
          </a:xfrm>
          <a:noFill/>
          <a:ln/>
        </p:spPr>
      </p:pic>
      <p:pic>
        <p:nvPicPr>
          <p:cNvPr id="10243" name="Picture 3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209800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4505325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214291"/>
            <a:ext cx="7500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Послушав ей, увидев эти творения, любуясь их красотой, у нас проснулся нотки зависти. Нам тоже захотелось научиться всему этому. И вот у нас уже есть маленькие успехи. Вот наши первые работы. </a:t>
            </a:r>
          </a:p>
          <a:p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C:\Users\1-PC\Desktop\ис раб\IMG-20200113-WA0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214554"/>
            <a:ext cx="2619372" cy="3492496"/>
          </a:xfrm>
          <a:prstGeom prst="rect">
            <a:avLst/>
          </a:prstGeom>
          <a:noFill/>
        </p:spPr>
      </p:pic>
      <p:pic>
        <p:nvPicPr>
          <p:cNvPr id="45059" name="Picture 3" descr="C:\Users\1-PC\Desktop\ис раб\IMG-20200112-WA0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214686"/>
            <a:ext cx="1869273" cy="24923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senyj-son_fon_al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15250" y="0"/>
            <a:ext cx="1428750" cy="2352675"/>
          </a:xfrm>
          <a:noFill/>
          <a:ln/>
        </p:spPr>
      </p:pic>
      <p:pic>
        <p:nvPicPr>
          <p:cNvPr id="10243" name="Picture 3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209800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4505325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2976" y="214290"/>
            <a:ext cx="51601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Опрос: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актуальна ли алмазная вышивка? Сколько людей знакомы с этой техникой?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071546"/>
            <a:ext cx="6643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Увлекаются ли люди этой техникой? С какого возраста можно начинать работать? Мы провели опрос среди учителей, родителей и учащихся  нашей школы МОБУ СОШ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Старокатаево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Оказывается, это вышивка  нова, но люди знакомы с ней. Больше всего алмазная вышивка увлекает людей старше 25 лет, меньше всего детей начального школьного возраста, 28 % среди  молодых мам  хорошо владеют этой техникой. Овладеть техникой алмазной вышивки хотят более 30 % коллектива.</a:t>
            </a:r>
          </a:p>
          <a:p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mega-talant.com/uploads/files/15684/80781/85943_html/images/80781.00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286124"/>
            <a:ext cx="57864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5800"/>
            <a:ext cx="1389063" cy="2362200"/>
          </a:xfrm>
          <a:prstGeom prst="rect">
            <a:avLst/>
          </a:prstGeom>
          <a:noFill/>
        </p:spPr>
      </p:pic>
      <p:pic>
        <p:nvPicPr>
          <p:cNvPr id="20483" name="Picture 3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1389063" cy="2362200"/>
          </a:xfrm>
          <a:prstGeom prst="rect">
            <a:avLst/>
          </a:prstGeom>
          <a:noFill/>
        </p:spPr>
      </p:pic>
      <p:pic>
        <p:nvPicPr>
          <p:cNvPr id="20484" name="Picture 4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89063" cy="2362200"/>
          </a:xfrm>
          <a:prstGeom prst="rect">
            <a:avLst/>
          </a:prstGeom>
          <a:noFill/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500166" y="285728"/>
            <a:ext cx="67390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Анкетирование «</a:t>
            </a:r>
            <a:r>
              <a:rPr lang="en-US" sz="2400" b="1" dirty="0" smtClean="0">
                <a:latin typeface="Monotype Corsiva" pitchFamily="66" charset="0"/>
              </a:rPr>
              <a:t> </a:t>
            </a:r>
            <a:r>
              <a:rPr lang="ru-RU" sz="2400" b="1" i="1" dirty="0" smtClean="0"/>
              <a:t>Мастера-умельцы нашего села</a:t>
            </a:r>
            <a:r>
              <a:rPr lang="ru-RU" sz="2400" b="1" dirty="0" smtClean="0">
                <a:latin typeface="Monotype Corsiva" pitchFamily="66" charset="0"/>
              </a:rPr>
              <a:t>» 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1500174"/>
            <a:ext cx="25003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1.Что такое народные промыслы?</a:t>
            </a:r>
          </a:p>
          <a:p>
            <a:r>
              <a:rPr lang="ru-RU" dirty="0" smtClean="0"/>
              <a:t>2. Есть ли в нашем селе мастера-умельцы?</a:t>
            </a:r>
          </a:p>
          <a:p>
            <a:r>
              <a:rPr lang="ru-RU" dirty="0" smtClean="0"/>
              <a:t>3. Можете ли вы назвать их имена и фамилии?</a:t>
            </a:r>
          </a:p>
          <a:p>
            <a:r>
              <a:rPr lang="ru-RU" dirty="0" smtClean="0"/>
              <a:t>4. Какие виды народных промыслов популярны в нашем селе?</a:t>
            </a:r>
          </a:p>
          <a:p>
            <a:r>
              <a:rPr lang="ru-RU" dirty="0" smtClean="0"/>
              <a:t>5. Собираетесь ли вы продолжать дело местных мастеров-умельцев?</a:t>
            </a:r>
          </a:p>
        </p:txBody>
      </p:sp>
      <p:pic>
        <p:nvPicPr>
          <p:cNvPr id="11" name="Рисунок 10" descr="анкет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857232"/>
            <a:ext cx="3857652" cy="494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857752" y="5786455"/>
            <a:ext cx="37147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Ребята с интересом отвечали на вопросы анкеты. Всего в анкетировании приняло участие 27 человек. Из 27 опрошенных смогли объяснить, что такое народные ремесла 20 человек. По мнению 16 ребят, в нашем селе живут мастера-умельцы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esenyj-son_fon_al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15250" y="0"/>
            <a:ext cx="1428750" cy="2352675"/>
          </a:xfrm>
          <a:noFill/>
          <a:ln/>
        </p:spPr>
      </p:pic>
      <p:pic>
        <p:nvPicPr>
          <p:cNvPr id="18435" name="Picture 3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209800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4505325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5b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43800" y="6400800"/>
            <a:ext cx="171450" cy="171450"/>
          </a:xfrm>
          <a:prstGeom prst="rect">
            <a:avLst/>
          </a:prstGeom>
          <a:noFill/>
        </p:spPr>
      </p:pic>
      <p:pic>
        <p:nvPicPr>
          <p:cNvPr id="18442" name="Picture 10" descr="5b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657600" y="5715000"/>
            <a:ext cx="171450" cy="171450"/>
          </a:xfrm>
          <a:prstGeom prst="rect">
            <a:avLst/>
          </a:prstGeom>
          <a:noFill/>
        </p:spPr>
      </p:pic>
      <p:pic>
        <p:nvPicPr>
          <p:cNvPr id="18443" name="Picture 11" descr="5b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3400" y="6324600"/>
            <a:ext cx="171450" cy="171450"/>
          </a:xfrm>
          <a:prstGeom prst="rect">
            <a:avLst/>
          </a:prstGeom>
          <a:noFill/>
        </p:spPr>
      </p:pic>
      <p:pic>
        <p:nvPicPr>
          <p:cNvPr id="18444" name="Picture 12" descr="5b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14800" y="6324600"/>
            <a:ext cx="171450" cy="171450"/>
          </a:xfrm>
          <a:prstGeom prst="rect">
            <a:avLst/>
          </a:prstGeom>
          <a:noFill/>
        </p:spPr>
      </p:pic>
      <p:pic>
        <p:nvPicPr>
          <p:cNvPr id="18445" name="Picture 13" descr="5b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791200"/>
            <a:ext cx="209550" cy="209550"/>
          </a:xfrm>
          <a:prstGeom prst="rect">
            <a:avLst/>
          </a:prstGeom>
          <a:noFill/>
        </p:spPr>
      </p:pic>
      <p:pic>
        <p:nvPicPr>
          <p:cNvPr id="18446" name="Picture 14" descr="5b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6477000"/>
            <a:ext cx="209550" cy="209550"/>
          </a:xfrm>
          <a:prstGeom prst="rect">
            <a:avLst/>
          </a:prstGeom>
          <a:noFill/>
        </p:spPr>
      </p:pic>
      <p:pic>
        <p:nvPicPr>
          <p:cNvPr id="18447" name="Picture 15" descr="5b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248400"/>
            <a:ext cx="209550" cy="209550"/>
          </a:xfrm>
          <a:prstGeom prst="rect">
            <a:avLst/>
          </a:prstGeom>
          <a:noFill/>
        </p:spPr>
      </p:pic>
      <p:pic>
        <p:nvPicPr>
          <p:cNvPr id="18448" name="Picture 16" descr="5b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6400800"/>
            <a:ext cx="209550" cy="209550"/>
          </a:xfrm>
          <a:prstGeom prst="rect">
            <a:avLst/>
          </a:prstGeom>
          <a:noFill/>
        </p:spPr>
      </p:pic>
      <p:pic>
        <p:nvPicPr>
          <p:cNvPr id="18449" name="Picture 17" descr="5b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5943600"/>
            <a:ext cx="209550" cy="209550"/>
          </a:xfrm>
          <a:prstGeom prst="rect">
            <a:avLst/>
          </a:prstGeom>
          <a:noFill/>
        </p:spPr>
      </p:pic>
      <p:pic>
        <p:nvPicPr>
          <p:cNvPr id="18450" name="Picture 18" descr="5b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10200" y="5638800"/>
            <a:ext cx="171450" cy="1714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14349" y="2643182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kern="10" dirty="0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Спасибо  за  внимание</a:t>
            </a:r>
            <a:endParaRPr lang="ru-RU" sz="4800" b="1" kern="10" dirty="0">
              <a:ln w="9525">
                <a:round/>
                <a:headEnd/>
                <a:tailEnd/>
              </a:ln>
              <a:solidFill>
                <a:srgbClr val="0070C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026" name="Picture 2" descr="C:\Users\User\Pictures\анимашки\41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00043"/>
            <a:ext cx="5929354" cy="5715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52675" cy="1428750"/>
          </a:xfrm>
          <a:prstGeom prst="rect">
            <a:avLst/>
          </a:prstGeom>
          <a:noFill/>
        </p:spPr>
      </p:pic>
      <p:pic>
        <p:nvPicPr>
          <p:cNvPr id="6147" name="Picture 3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2352675" cy="1428750"/>
          </a:xfrm>
          <a:prstGeom prst="rect">
            <a:avLst/>
          </a:prstGeom>
          <a:noFill/>
        </p:spPr>
      </p:pic>
      <p:pic>
        <p:nvPicPr>
          <p:cNvPr id="6148" name="Picture 4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1325" y="0"/>
            <a:ext cx="2352675" cy="1428750"/>
          </a:xfrm>
          <a:prstGeom prst="rect">
            <a:avLst/>
          </a:prstGeom>
          <a:noFill/>
        </p:spPr>
      </p:pic>
      <p:pic>
        <p:nvPicPr>
          <p:cNvPr id="6149" name="Picture 5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2352675" cy="1428750"/>
          </a:xfrm>
          <a:prstGeom prst="rect">
            <a:avLst/>
          </a:prstGeom>
          <a:noFill/>
        </p:spPr>
      </p:pic>
      <p:pic>
        <p:nvPicPr>
          <p:cNvPr id="6154" name="Picture 10" descr="5b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05000" y="6477000"/>
            <a:ext cx="171450" cy="171450"/>
          </a:xfrm>
          <a:prstGeom prst="rect">
            <a:avLst/>
          </a:prstGeom>
          <a:noFill/>
        </p:spPr>
      </p:pic>
      <p:pic>
        <p:nvPicPr>
          <p:cNvPr id="6155" name="Picture 11" descr="5b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6019800"/>
            <a:ext cx="209550" cy="209550"/>
          </a:xfrm>
          <a:prstGeom prst="rect">
            <a:avLst/>
          </a:prstGeom>
          <a:noFill/>
        </p:spPr>
      </p:pic>
      <p:pic>
        <p:nvPicPr>
          <p:cNvPr id="6156" name="Picture 12" descr="5b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6172200"/>
            <a:ext cx="209550" cy="209550"/>
          </a:xfrm>
          <a:prstGeom prst="rect">
            <a:avLst/>
          </a:prstGeom>
          <a:noFill/>
        </p:spPr>
      </p:pic>
      <p:pic>
        <p:nvPicPr>
          <p:cNvPr id="6157" name="Picture 13" descr="5b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6324600"/>
            <a:ext cx="209550" cy="209550"/>
          </a:xfrm>
          <a:prstGeom prst="rect">
            <a:avLst/>
          </a:prstGeom>
          <a:noFill/>
        </p:spPr>
      </p:pic>
      <p:pic>
        <p:nvPicPr>
          <p:cNvPr id="6158" name="Picture 14" descr="5b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19400" y="6477000"/>
            <a:ext cx="171450" cy="171450"/>
          </a:xfrm>
          <a:prstGeom prst="rect">
            <a:avLst/>
          </a:prstGeom>
          <a:noFill/>
        </p:spPr>
      </p:pic>
      <p:pic>
        <p:nvPicPr>
          <p:cNvPr id="6159" name="Picture 15" descr="5b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33800" y="6019800"/>
            <a:ext cx="171450" cy="171450"/>
          </a:xfrm>
          <a:prstGeom prst="rect">
            <a:avLst/>
          </a:prstGeom>
          <a:noFill/>
        </p:spPr>
      </p:pic>
      <p:pic>
        <p:nvPicPr>
          <p:cNvPr id="6160" name="Picture 16" descr="5b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867400"/>
            <a:ext cx="209550" cy="209550"/>
          </a:xfrm>
          <a:prstGeom prst="rect">
            <a:avLst/>
          </a:prstGeom>
          <a:noFill/>
        </p:spPr>
      </p:pic>
      <p:pic>
        <p:nvPicPr>
          <p:cNvPr id="6161" name="Picture 17" descr="5b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477000"/>
            <a:ext cx="209550" cy="209550"/>
          </a:xfrm>
          <a:prstGeom prst="rect">
            <a:avLst/>
          </a:prstGeom>
          <a:noFill/>
        </p:spPr>
      </p:pic>
      <p:pic>
        <p:nvPicPr>
          <p:cNvPr id="6162" name="Picture 18" descr="5b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5943600"/>
            <a:ext cx="209550" cy="209550"/>
          </a:xfrm>
          <a:prstGeom prst="rect">
            <a:avLst/>
          </a:prstGeom>
          <a:noFill/>
        </p:spPr>
      </p:pic>
      <p:pic>
        <p:nvPicPr>
          <p:cNvPr id="6163" name="Picture 19" descr="5b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8200" y="6400800"/>
            <a:ext cx="171450" cy="171450"/>
          </a:xfrm>
          <a:prstGeom prst="rect">
            <a:avLst/>
          </a:prstGeom>
          <a:noFill/>
        </p:spPr>
      </p:pic>
      <p:pic>
        <p:nvPicPr>
          <p:cNvPr id="6164" name="Picture 20" descr="5b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05600" y="6324600"/>
            <a:ext cx="171450" cy="171450"/>
          </a:xfrm>
          <a:prstGeom prst="rect">
            <a:avLst/>
          </a:prstGeom>
          <a:noFill/>
        </p:spPr>
      </p:pic>
      <p:pic>
        <p:nvPicPr>
          <p:cNvPr id="6165" name="Picture 21" descr="5b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43800" y="6400800"/>
            <a:ext cx="171450" cy="171450"/>
          </a:xfrm>
          <a:prstGeom prst="rect">
            <a:avLst/>
          </a:prstGeom>
          <a:noFill/>
        </p:spPr>
      </p:pic>
      <p:pic>
        <p:nvPicPr>
          <p:cNvPr id="6166" name="Picture 22" descr="5b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95600" y="5791200"/>
            <a:ext cx="171450" cy="171450"/>
          </a:xfrm>
          <a:prstGeom prst="rect">
            <a:avLst/>
          </a:prstGeom>
          <a:noFill/>
        </p:spPr>
      </p:pic>
      <p:pic>
        <p:nvPicPr>
          <p:cNvPr id="6167" name="Picture 23" descr="5b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72200" y="5943600"/>
            <a:ext cx="171450" cy="171450"/>
          </a:xfrm>
          <a:prstGeom prst="rect">
            <a:avLst/>
          </a:prstGeom>
          <a:noFill/>
        </p:spPr>
      </p:pic>
      <p:pic>
        <p:nvPicPr>
          <p:cNvPr id="6168" name="Picture 24" descr="5b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943600"/>
            <a:ext cx="209550" cy="20955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1214414" y="1571612"/>
            <a:ext cx="671517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Ежедневно мы встречаем на улицах сел, поселков и городов разных людей и даже не подозреваем о том, что рядом с нами могут жить настоящие умельцы, умеющие создавать чудеса своими руками. </a:t>
            </a:r>
          </a:p>
          <a:p>
            <a:pPr fontAlgn="base"/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Россия  испокон веков славится  своими  мастерами, людьми, способными создавать и творить своими руками настоящую красоту. Мастерство многих рукодельных работ переходило из поколения в поколение и, таким образом, дошло до нас. Знать народные ремёсла, имена народных мастеров- умельцев- это значит лучше понимать свой народ . Вот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выбранной темы.</a:t>
            </a:r>
          </a:p>
          <a:p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senyj-son_fon_al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15250" y="0"/>
            <a:ext cx="1428750" cy="2352675"/>
          </a:xfrm>
          <a:noFill/>
          <a:ln/>
        </p:spPr>
      </p:pic>
      <p:pic>
        <p:nvPicPr>
          <p:cNvPr id="10243" name="Picture 3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209800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4505325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785795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000" b="1" dirty="0" smtClean="0">
                <a:solidFill>
                  <a:srgbClr val="7030A0"/>
                </a:solidFill>
              </a:rPr>
              <a:t/>
            </a:r>
            <a:br>
              <a:rPr lang="ru-RU" sz="3000" b="1" dirty="0" smtClean="0">
                <a:solidFill>
                  <a:srgbClr val="7030A0"/>
                </a:solidFill>
              </a:rPr>
            </a:br>
            <a:endParaRPr lang="ru-RU" sz="3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357299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с некоторыми народными умельцами  села.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1571612"/>
            <a:ext cx="2928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571744"/>
            <a:ext cx="65008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собрать материал о народных умельцах села;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узнать какими видами народного искусства они владеют;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систематизировать и обобщить материал о мастерах;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 стремиться  к сохранению культурного наследия моей малой родины.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senyj-son_fon_al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15250" y="0"/>
            <a:ext cx="1428750" cy="2352675"/>
          </a:xfrm>
          <a:noFill/>
          <a:ln/>
        </p:spPr>
      </p:pic>
      <p:pic>
        <p:nvPicPr>
          <p:cNvPr id="10243" name="Picture 3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209800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4505325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57224" y="500042"/>
            <a:ext cx="650085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исследования: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творческая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деятельность народных умельцев нашего села.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исследования: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мастера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рукодельницы нашего села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 предполагаем что в нашем селе есть мастера – рукодельницы, которые увлечены любимым делом.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senyj-son_fon_al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15250" y="0"/>
            <a:ext cx="1428750" cy="2352675"/>
          </a:xfrm>
          <a:noFill/>
          <a:ln/>
        </p:spPr>
      </p:pic>
      <p:pic>
        <p:nvPicPr>
          <p:cNvPr id="10243" name="Picture 3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209800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4505325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14348" y="285729"/>
            <a:ext cx="6143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Подобрала  и  изучила  литературу    по теме проекта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500174"/>
            <a:ext cx="73581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1.Гринченко А.С. «Вышивка бисером»  – М.: Издательство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Эксмо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», 2006 год – 64с.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Ляукина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З.М.«Бисер» Москва. «АСТ-ПРЕСС», 2000 год.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Моисеенко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Е., Фалеева В. «Бисер и стеклярус в России, XVIII—начало XX века» - Ленинград. « Художник РСФСР», 1990год.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4.Наниашвили И. Н. «Иконы. Рушники. Картины. Вышивка нитью и бисером». 2009 год.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C:\Users\User\Desktop\2014 Проект Оксана\фото12 2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286256"/>
            <a:ext cx="435771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senyj-son_fon_al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15250" y="0"/>
            <a:ext cx="1428750" cy="2352675"/>
          </a:xfrm>
          <a:noFill/>
          <a:ln/>
        </p:spPr>
      </p:pic>
      <p:pic>
        <p:nvPicPr>
          <p:cNvPr id="10243" name="Picture 3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209800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4505325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14348" y="285729"/>
            <a:ext cx="6143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Сафиуллина </a:t>
            </a:r>
            <a:r>
              <a:rPr lang="ru-RU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Ильсояр</a:t>
            </a: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Рашитовна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-PC\Desktop\ис раб\IMG-20200113-WA00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3000396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500562" y="3000372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Она по профессии- медик. Прекрасная и заботливая мать двоих детей. Человек, который никогда не откажет  в помощи.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senyj-son_fon_al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15250" y="0"/>
            <a:ext cx="1428750" cy="2352675"/>
          </a:xfrm>
          <a:noFill/>
          <a:ln/>
        </p:spPr>
      </p:pic>
      <p:pic>
        <p:nvPicPr>
          <p:cNvPr id="10243" name="Picture 3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209800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4505325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14348" y="285729"/>
            <a:ext cx="6143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Работы Сафиуллиной И.Р.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-PC\Desktop\ис раб\IMG-20200112-WA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14620"/>
            <a:ext cx="2667018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1-PC\Desktop\ис раб\IMG-20200113-WA0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071546"/>
            <a:ext cx="2667019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601" name="Picture 1" descr="C:\Users\1-PC\Desktop\ис раб\IMG-20200113-WA0067.jpg"/>
          <p:cNvPicPr>
            <a:picLocks noChangeAspect="1" noChangeArrowheads="1"/>
          </p:cNvPicPr>
          <p:nvPr/>
        </p:nvPicPr>
        <p:blipFill>
          <a:blip r:embed="rId5"/>
          <a:srcRect l="17419" b="5161"/>
          <a:stretch>
            <a:fillRect/>
          </a:stretch>
        </p:blipFill>
        <p:spPr bwMode="auto">
          <a:xfrm>
            <a:off x="4429124" y="3573972"/>
            <a:ext cx="3563934" cy="30697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senyj-son_fon_al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15250" y="0"/>
            <a:ext cx="1428750" cy="2352675"/>
          </a:xfrm>
          <a:noFill/>
          <a:ln/>
        </p:spPr>
      </p:pic>
      <p:pic>
        <p:nvPicPr>
          <p:cNvPr id="10243" name="Picture 3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209800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4505325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14348" y="285729"/>
            <a:ext cx="6143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Работы Сафиуллиной И.Р.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1-PC\Desktop\4.jpg"/>
          <p:cNvPicPr/>
          <p:nvPr/>
        </p:nvPicPr>
        <p:blipFill>
          <a:blip r:embed="rId3" cstate="print"/>
          <a:srcRect l="9891" t="12644" r="20122" b="4426"/>
          <a:stretch>
            <a:fillRect/>
          </a:stretch>
        </p:blipFill>
        <p:spPr bwMode="auto">
          <a:xfrm>
            <a:off x="428596" y="857232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-PC\Desktop\7.jpg"/>
          <p:cNvPicPr/>
          <p:nvPr/>
        </p:nvPicPr>
        <p:blipFill>
          <a:blip r:embed="rId4" cstate="print"/>
          <a:srcRect t="20979"/>
          <a:stretch>
            <a:fillRect/>
          </a:stretch>
        </p:blipFill>
        <p:spPr bwMode="auto">
          <a:xfrm>
            <a:off x="5214942" y="4214818"/>
            <a:ext cx="3229672" cy="249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1-PC\Desktop\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142984"/>
            <a:ext cx="1719943" cy="229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1-PC\Desktop\3.jpg"/>
          <p:cNvPicPr/>
          <p:nvPr/>
        </p:nvPicPr>
        <p:blipFill>
          <a:blip r:embed="rId6" cstate="print"/>
          <a:srcRect t="21766" b="13090"/>
          <a:stretch>
            <a:fillRect/>
          </a:stretch>
        </p:blipFill>
        <p:spPr bwMode="auto">
          <a:xfrm>
            <a:off x="714348" y="3357562"/>
            <a:ext cx="184513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1-PC\Desktop\6.jpg"/>
          <p:cNvPicPr/>
          <p:nvPr/>
        </p:nvPicPr>
        <p:blipFill>
          <a:blip r:embed="rId7" cstate="print"/>
          <a:srcRect r="3819" b="25241"/>
          <a:stretch>
            <a:fillRect/>
          </a:stretch>
        </p:blipFill>
        <p:spPr bwMode="auto">
          <a:xfrm>
            <a:off x="5929322" y="1785926"/>
            <a:ext cx="2214578" cy="171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1-PC\Desktop\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285728"/>
            <a:ext cx="1698458" cy="127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-PC\Desktop\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3786190"/>
            <a:ext cx="2143122" cy="28574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esenyj-son_fon_al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715250" y="0"/>
            <a:ext cx="1428750" cy="2352675"/>
          </a:xfrm>
          <a:noFill/>
          <a:ln/>
        </p:spPr>
      </p:pic>
      <p:pic>
        <p:nvPicPr>
          <p:cNvPr id="10243" name="Picture 3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209800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vesenyj-son_fon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4505325"/>
            <a:ext cx="14287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14348" y="285729"/>
            <a:ext cx="6143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Работы Сафиуллиной И.Р.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:\Users\1-PC\Desktop\ис раб\24.jpg"/>
          <p:cNvPicPr/>
          <p:nvPr/>
        </p:nvPicPr>
        <p:blipFill>
          <a:blip r:embed="rId3" cstate="print"/>
          <a:srcRect l="13173" t="4062" r="10181"/>
          <a:stretch>
            <a:fillRect/>
          </a:stretch>
        </p:blipFill>
        <p:spPr bwMode="auto">
          <a:xfrm>
            <a:off x="2428860" y="3571876"/>
            <a:ext cx="1714512" cy="300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1-PC\Desktop\ис раб\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785794"/>
            <a:ext cx="2143122" cy="2857496"/>
          </a:xfrm>
          <a:prstGeom prst="rect">
            <a:avLst/>
          </a:prstGeom>
          <a:noFill/>
        </p:spPr>
      </p:pic>
      <p:pic>
        <p:nvPicPr>
          <p:cNvPr id="1026" name="Picture 2" descr="C:\Users\1-PC\Desktop\564789.jpg"/>
          <p:cNvPicPr>
            <a:picLocks noChangeAspect="1" noChangeArrowheads="1"/>
          </p:cNvPicPr>
          <p:nvPr/>
        </p:nvPicPr>
        <p:blipFill>
          <a:blip r:embed="rId5"/>
          <a:srcRect t="15000" r="3571" b="7857"/>
          <a:stretch>
            <a:fillRect/>
          </a:stretch>
        </p:blipFill>
        <p:spPr bwMode="auto">
          <a:xfrm>
            <a:off x="357158" y="857232"/>
            <a:ext cx="4286280" cy="2571768"/>
          </a:xfrm>
          <a:prstGeom prst="rect">
            <a:avLst/>
          </a:prstGeom>
          <a:noFill/>
        </p:spPr>
      </p:pic>
      <p:pic>
        <p:nvPicPr>
          <p:cNvPr id="1027" name="Picture 3" descr="C:\Users\1-PC\Desktop\981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3214686"/>
            <a:ext cx="2857520" cy="3810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1-PC\Desktop\987.jpg"/>
          <p:cNvPicPr>
            <a:picLocks noChangeAspect="1" noChangeArrowheads="1"/>
          </p:cNvPicPr>
          <p:nvPr/>
        </p:nvPicPr>
        <p:blipFill>
          <a:blip r:embed="rId7"/>
          <a:srcRect l="2520" t="10449" b="5175"/>
          <a:stretch>
            <a:fillRect/>
          </a:stretch>
        </p:blipFill>
        <p:spPr bwMode="auto">
          <a:xfrm>
            <a:off x="0" y="3357562"/>
            <a:ext cx="2585021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470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40</cp:revision>
  <dcterms:created xsi:type="dcterms:W3CDTF">2014-02-22T07:14:56Z</dcterms:created>
  <dcterms:modified xsi:type="dcterms:W3CDTF">2020-12-13T11:26:01Z</dcterms:modified>
</cp:coreProperties>
</file>