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35"/>
  </p:notesMasterIdLst>
  <p:handoutMasterIdLst>
    <p:handoutMasterId r:id="rId36"/>
  </p:handoutMasterIdLst>
  <p:sldIdLst>
    <p:sldId id="259" r:id="rId5"/>
    <p:sldId id="260" r:id="rId6"/>
    <p:sldId id="264" r:id="rId7"/>
    <p:sldId id="265" r:id="rId8"/>
    <p:sldId id="268" r:id="rId9"/>
    <p:sldId id="266" r:id="rId10"/>
    <p:sldId id="281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3" r:id="rId24"/>
    <p:sldId id="284" r:id="rId25"/>
    <p:sldId id="282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</p:sldIdLst>
  <p:sldSz cx="12188825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321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  <p15:guide id="7" pos="71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howGuides="1">
      <p:cViewPr varScale="1">
        <p:scale>
          <a:sx n="76" d="100"/>
          <a:sy n="76" d="100"/>
        </p:scale>
        <p:origin x="-204" y="-90"/>
      </p:cViewPr>
      <p:guideLst>
        <p:guide orient="horz" pos="2160"/>
        <p:guide orient="horz" pos="1008"/>
        <p:guide orient="horz" pos="3888"/>
        <p:guide orient="horz" pos="321"/>
        <p:guide pos="3839"/>
        <p:guide pos="1007"/>
        <p:guide pos="717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90" d="100"/>
          <a:sy n="90" d="100"/>
        </p:scale>
        <p:origin x="3024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455363E-5DB3-439C-B549-DD83222C79E4}" type="datetime1">
              <a:rPr lang="ru-RU" smtClean="0"/>
              <a:t>08.10.2020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4360E59-1627-4404-ACC5-51C744AB0F2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62254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826E2F11-CEBF-4D63-B350-54083DC2653F}" type="datetime1">
              <a:rPr lang="ru-RU" smtClean="0"/>
              <a:pPr/>
              <a:t>08.10.2020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841221E5-7225-48EB-A4EE-420E7BFCF705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56669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41221E5-7225-48EB-A4EE-420E7BFCF705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8074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ru-RU" smtClean="0"/>
              <a:pPr rtl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41118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221E5-7225-48EB-A4EE-420E7BFCF705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919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221E5-7225-48EB-A4EE-420E7BFCF705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908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221E5-7225-48EB-A4EE-420E7BFCF705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623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221E5-7225-48EB-A4EE-420E7BFCF705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6299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221E5-7225-48EB-A4EE-420E7BFCF705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7438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221E5-7225-48EB-A4EE-420E7BFCF705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8261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221E5-7225-48EB-A4EE-420E7BFCF705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557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ltGray"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28669" y="1600200"/>
            <a:ext cx="8329031" cy="2680127"/>
          </a:xfrm>
          <a:noFill/>
          <a:effectLst>
            <a:softEdge rad="31750"/>
          </a:effectLst>
        </p:spPr>
        <p:txBody>
          <a:bodyPr rtlCol="0" anchor="b">
            <a:no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28669" y="4344915"/>
            <a:ext cx="7516442" cy="1116085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699025" y="6356351"/>
            <a:ext cx="1218883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906DD7E9-633A-4209-8629-FCA24BED8E5C}" type="datetime1">
              <a:rPr lang="ru-RU" noProof="0" smtClean="0"/>
              <a:t>08.10.2020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114708" y="6356351"/>
            <a:ext cx="3974065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0285571" y="6356351"/>
            <a:ext cx="609441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DC1BBB0-96F0-4077-A278-0F3FB5C104D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9098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7BCC0A8-4822-4C48-B4AB-E6618EB17856}" type="datetime1">
              <a:rPr lang="ru-RU" noProof="0" smtClean="0"/>
              <a:t>08.10.2020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66616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599612" y="685800"/>
            <a:ext cx="1787526" cy="5486400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98613" y="685800"/>
            <a:ext cx="7848599" cy="5486400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F26FFAE-3E3C-4124-8CE2-33E8AFE68549}" type="datetime1">
              <a:rPr lang="ru-RU" noProof="0" smtClean="0"/>
              <a:t>08.10.2020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1729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5648EF9-D76D-408D-9269-C51AF1E71906}" type="datetime1">
              <a:rPr lang="ru-RU" noProof="0" smtClean="0"/>
              <a:t>08.10.2020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3552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8613" y="1600201"/>
            <a:ext cx="8283272" cy="2654064"/>
          </a:xfrm>
        </p:spPr>
        <p:txBody>
          <a:bodyPr rtlCol="0" anchor="b">
            <a:normAutofit/>
          </a:bodyPr>
          <a:lstStyle>
            <a:lvl1pPr algn="l">
              <a:defRPr sz="5400" b="0" cap="none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98613" y="4259996"/>
            <a:ext cx="7264623" cy="1150203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267F7D04-070A-4786-BFC3-699C3BEEF6F5}" type="datetime1">
              <a:rPr lang="ru-RU" noProof="0" smtClean="0"/>
              <a:t>08.10.2020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7DC1BBB0-96F0-4077-A278-0F3FB5C104D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77491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593436" y="1600200"/>
            <a:ext cx="4814586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561651" y="1600200"/>
            <a:ext cx="4814586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6DFC388-25B8-4D98-8EA3-7599CFB174A7}" type="datetime1">
              <a:rPr lang="ru-RU" noProof="0" smtClean="0"/>
              <a:t>08.10.2020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8340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93436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593436" y="2514706"/>
            <a:ext cx="4814586" cy="365749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9524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609524" y="2514600"/>
            <a:ext cx="4818888" cy="365556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6184B29-88E0-41C3-91BD-DCA26527FF63}" type="datetime1">
              <a:rPr lang="ru-RU" noProof="0" smtClean="0"/>
              <a:t>08.10.2020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4595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50918EF-A4F5-4A7C-96B1-F87831C82688}" type="datetime1">
              <a:rPr lang="ru-RU" noProof="0" smtClean="0"/>
              <a:t>08.10.2020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2167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138ADB2-DC01-420A-B091-D935BF010607}" type="datetime1">
              <a:rPr lang="ru-RU" noProof="0" smtClean="0"/>
              <a:t>08.10.2020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algn="r">
              <a:defRPr lang="en-US" smtClean="0"/>
            </a:lvl1pPr>
          </a:lstStyle>
          <a:p>
            <a:pPr rtl="0"/>
            <a:fld id="{7DC1BBB0-96F0-4077-A278-0F3FB5C104D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6617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098"/>
            <a:ext cx="12188825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>
          <a:xfrm>
            <a:off x="1598612" y="381000"/>
            <a:ext cx="3293422" cy="1371600"/>
          </a:xfrm>
        </p:spPr>
        <p:txBody>
          <a:bodyPr rtlCol="0" anchor="b">
            <a:normAutofit/>
          </a:bodyPr>
          <a:lstStyle>
            <a:lvl1pPr algn="l">
              <a:defRPr sz="2800" b="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white">
          <a:xfrm>
            <a:off x="1598612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32426" y="482600"/>
            <a:ext cx="6195986" cy="5689600"/>
          </a:xfrm>
        </p:spPr>
        <p:txBody>
          <a:bodyPr rtlCol="0"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981ADC-92F1-410C-B0D8-5A45B123FAEB}" type="datetime1">
              <a:rPr lang="ru-RU" noProof="0" smtClean="0"/>
              <a:t>08.10.2020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11189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5103812" y="0"/>
            <a:ext cx="6324601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6718" y="381000"/>
            <a:ext cx="3293422" cy="1371600"/>
          </a:xfrm>
        </p:spPr>
        <p:txBody>
          <a:bodyPr rtlCol="0" anchor="b">
            <a:normAutofit/>
          </a:bodyPr>
          <a:lstStyle>
            <a:lvl1pPr algn="l">
              <a:defRPr sz="2800" b="0" cap="all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 bwMode="auto">
          <a:xfrm>
            <a:off x="5232426" y="482600"/>
            <a:ext cx="6043586" cy="5689600"/>
          </a:xfrm>
          <a:ln w="1905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616718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D528A0-6E8B-4E56-B80E-E13CDB5F70CC}" type="datetime1">
              <a:rPr lang="ru-RU" noProof="0" smtClean="0"/>
              <a:t>08.10.2020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5703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93436" y="1600200"/>
            <a:ext cx="9782801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 smtClean="0"/>
              <a:t>Образец текста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180250" y="6316091"/>
            <a:ext cx="1218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fld id="{F914A4C0-1A15-4319-B325-10A509977DD3}" type="datetime1">
              <a:rPr lang="ru-RU" noProof="0" smtClean="0"/>
              <a:t>08.10.2020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595933" y="6316091"/>
            <a:ext cx="3974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 dirty="0" smtClean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766796" y="631609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fld id="{7DC1BBB0-96F0-4077-A278-0F3FB5C104D3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12629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0" orient="horz" pos="2160" userDrawn="1">
          <p15:clr>
            <a:srgbClr val="F26B43"/>
          </p15:clr>
        </p15:guide>
        <p15:guide id="1" pos="3839" userDrawn="1">
          <p15:clr>
            <a:srgbClr val="F26B43"/>
          </p15:clr>
        </p15:guide>
        <p15:guide id="2" pos="1007" userDrawn="1">
          <p15:clr>
            <a:srgbClr val="F26B43"/>
          </p15:clr>
        </p15:guide>
        <p15:guide id="3" pos="71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7828" y="535840"/>
            <a:ext cx="8329031" cy="2680127"/>
          </a:xfrm>
        </p:spPr>
        <p:txBody>
          <a:bodyPr rtlCol="0"/>
          <a:lstStyle/>
          <a:p>
            <a:r>
              <a:rPr lang="ru-RU" sz="3600" dirty="0"/>
              <a:t>Формирование целостной картины мира через проектную деятельность. Тема проекта </a:t>
            </a:r>
            <a:r>
              <a:rPr lang="ru-RU" sz="3600" dirty="0" smtClean="0"/>
              <a:t>«Зимующие птицы».</a:t>
            </a:r>
            <a:endParaRPr lang="ru-RU" sz="3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82244" y="5589240"/>
            <a:ext cx="7516442" cy="1116085"/>
          </a:xfrm>
        </p:spPr>
        <p:txBody>
          <a:bodyPr rtlCol="0">
            <a:normAutofit fontScale="92500"/>
          </a:bodyPr>
          <a:lstStyle/>
          <a:p>
            <a:pPr algn="r" rtl="0"/>
            <a:r>
              <a:rPr lang="ru-RU" dirty="0" smtClean="0"/>
              <a:t>Подготовила и провела воспитатель</a:t>
            </a:r>
            <a:r>
              <a:rPr lang="ru-RU" dirty="0" smtClean="0"/>
              <a:t>: </a:t>
            </a:r>
            <a:r>
              <a:rPr lang="ru-RU" dirty="0" err="1" smtClean="0"/>
              <a:t>Дойникова</a:t>
            </a:r>
            <a:r>
              <a:rPr lang="ru-RU" dirty="0" smtClean="0"/>
              <a:t> </a:t>
            </a:r>
            <a:r>
              <a:rPr lang="ru-RU" dirty="0" smtClean="0"/>
              <a:t>Елена Дмитриевна.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223" y="2204864"/>
            <a:ext cx="8560486" cy="377377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90156" y="88238"/>
            <a:ext cx="80370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Государственное бюджетное общеобразовательное учреждение города Москвы "Школа на Юго-Востоке </a:t>
            </a:r>
            <a:endParaRPr lang="ru-RU" dirty="0" smtClean="0">
              <a:solidFill>
                <a:schemeClr val="bg1"/>
              </a:solidFill>
            </a:endParaRPr>
          </a:p>
          <a:p>
            <a:r>
              <a:rPr lang="ru-RU" dirty="0" smtClean="0">
                <a:solidFill>
                  <a:schemeClr val="bg1"/>
                </a:solidFill>
              </a:rPr>
              <a:t>имени </a:t>
            </a:r>
            <a:r>
              <a:rPr lang="ru-RU" dirty="0">
                <a:solidFill>
                  <a:schemeClr val="bg1"/>
                </a:solidFill>
              </a:rPr>
              <a:t>Маршала В.И. Чуйкова"</a:t>
            </a:r>
          </a:p>
        </p:txBody>
      </p:sp>
    </p:spTree>
    <p:extLst>
      <p:ext uri="{BB962C8B-B14F-4D97-AF65-F5344CB8AC3E}">
        <p14:creationId xmlns:p14="http://schemas.microsoft.com/office/powerpoint/2010/main" val="4919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45940" y="332656"/>
            <a:ext cx="10009112" cy="597666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3600" b="1" dirty="0"/>
              <a:t>Основной этап</a:t>
            </a:r>
            <a:r>
              <a:rPr lang="ru-RU" sz="3600" dirty="0"/>
              <a:t> </a:t>
            </a:r>
            <a:r>
              <a:rPr lang="ru-RU" dirty="0"/>
              <a:t>– самый </a:t>
            </a:r>
            <a:r>
              <a:rPr lang="ru-RU" dirty="0" smtClean="0"/>
              <a:t>продолжительный, </a:t>
            </a:r>
            <a:r>
              <a:rPr lang="ru-RU" dirty="0"/>
              <a:t>включающий в себя все формы организации образовательного </a:t>
            </a:r>
            <a:r>
              <a:rPr lang="ru-RU" dirty="0" smtClean="0"/>
              <a:t>процесса.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2200" b="1" dirty="0" smtClean="0"/>
              <a:t>«Речевое развитие»</a:t>
            </a:r>
            <a:r>
              <a:rPr lang="ru-RU" sz="2200" dirty="0" smtClean="0"/>
              <a:t> - способствует развитию речи, как средства общения. Способствует пониманию речи и активизации словаря.</a:t>
            </a:r>
          </a:p>
          <a:p>
            <a:pPr marL="0" indent="0">
              <a:buNone/>
            </a:pPr>
            <a:r>
              <a:rPr lang="ru-RU" sz="2200" b="1" dirty="0" smtClean="0"/>
              <a:t>«Социально-коммуникативное развитие» </a:t>
            </a:r>
            <a:r>
              <a:rPr lang="ru-RU" sz="2200" dirty="0" smtClean="0"/>
              <a:t>- способствует усвоению норм и ценностей принятых в обществе. Формирование уважительного отношения к обществу, природе.</a:t>
            </a:r>
          </a:p>
          <a:p>
            <a:pPr marL="0" indent="0">
              <a:buNone/>
            </a:pPr>
            <a:r>
              <a:rPr lang="ru-RU" sz="2200" b="1" dirty="0" smtClean="0"/>
              <a:t>«Познавательное развитие»</a:t>
            </a:r>
            <a:r>
              <a:rPr lang="ru-RU" sz="2200" dirty="0" smtClean="0"/>
              <a:t> - способствует развитию у детей познавательной активности, любознательности, стремление к самостоятельному познанию.</a:t>
            </a:r>
          </a:p>
          <a:p>
            <a:pPr marL="0" indent="0">
              <a:buNone/>
            </a:pPr>
            <a:r>
              <a:rPr lang="ru-RU" sz="2200" b="1" dirty="0" smtClean="0"/>
              <a:t>«Физическое развитие» </a:t>
            </a:r>
            <a:r>
              <a:rPr lang="ru-RU" sz="2200" dirty="0" smtClean="0"/>
              <a:t>– способствует охране и укрепления здоровья дошкольников, совершенствование их физического развития.</a:t>
            </a:r>
          </a:p>
          <a:p>
            <a:pPr marL="0" indent="0">
              <a:buNone/>
            </a:pPr>
            <a:r>
              <a:rPr lang="ru-RU" sz="2200" b="1" dirty="0" smtClean="0"/>
              <a:t>«Художественно-эстетическое развитие»</a:t>
            </a:r>
            <a:r>
              <a:rPr lang="ru-RU" sz="2200" dirty="0" smtClean="0"/>
              <a:t> - способствует гармоническому развитию личности, развитию художественно-творческих способностей, приобщение к миру искусства.</a:t>
            </a:r>
            <a:endParaRPr lang="ru-RU" sz="2200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856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73932" y="404664"/>
            <a:ext cx="5649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Рассматривание </a:t>
            </a:r>
            <a:r>
              <a:rPr lang="ru-RU" b="1" dirty="0"/>
              <a:t>иллюстраций, фотографий.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74" y="2744036"/>
            <a:ext cx="5041744" cy="37813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8250" y="1530948"/>
            <a:ext cx="5060227" cy="379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14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27881" y="332656"/>
            <a:ext cx="75829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Просмотр познавательного фильма «Как живут птицы зимой»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236" y="1019046"/>
            <a:ext cx="7533751" cy="56503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881" y="1019046"/>
            <a:ext cx="2539008" cy="19042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881" y="2923302"/>
            <a:ext cx="2537545" cy="19031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881" y="4766201"/>
            <a:ext cx="2537545" cy="190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05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9916" y="260648"/>
            <a:ext cx="4762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Рассказывание по сюжетной картине.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3"/>
          <a:stretch/>
        </p:blipFill>
        <p:spPr>
          <a:xfrm>
            <a:off x="1485900" y="2636913"/>
            <a:ext cx="5784643" cy="38164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580" y="1012450"/>
            <a:ext cx="4331899" cy="324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9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30116" y="332656"/>
            <a:ext cx="69348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Беседы о месте проживания и питания зимующих птиц.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48"/>
          <a:stretch/>
        </p:blipFill>
        <p:spPr>
          <a:xfrm>
            <a:off x="1845940" y="1124744"/>
            <a:ext cx="9819753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81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42084" y="188640"/>
            <a:ext cx="77269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Составление индивидуальных рисунков, аппликаций детьми.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881" y="692696"/>
            <a:ext cx="8064896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15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57908" y="332656"/>
            <a:ext cx="88793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Аппликация по заданной теме «Снегири</a:t>
            </a:r>
            <a:r>
              <a:rPr lang="ru-RU" b="1" dirty="0" smtClean="0"/>
              <a:t>», рисование «Зимующие птицы».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72" y="980728"/>
            <a:ext cx="3611893" cy="27089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7770" y="4314795"/>
            <a:ext cx="2664296" cy="19982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4612" y="980411"/>
            <a:ext cx="3613186" cy="27092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722" y="3936824"/>
            <a:ext cx="2974892" cy="270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36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30316" y="332656"/>
            <a:ext cx="35926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Разучивание стихотворений.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092" y="980728"/>
            <a:ext cx="7416824" cy="556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07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70076" y="260648"/>
            <a:ext cx="76549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Подвижные игры в группе, физкультурном зале  и на прогулке.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092" y="908720"/>
            <a:ext cx="7200800" cy="539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7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08" y="922412"/>
            <a:ext cx="4956042" cy="37170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496" y="2780928"/>
            <a:ext cx="5148064" cy="386104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460616" y="260648"/>
            <a:ext cx="3491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Подвижная игра «Совушки».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9544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 smtClean="0"/>
              <a:t>Проект «Зимующие птицы»</a:t>
            </a:r>
            <a:endParaRPr lang="ru-RU" dirty="0"/>
          </a:p>
        </p:txBody>
      </p:sp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6670476" y="1628800"/>
            <a:ext cx="4705761" cy="4572000"/>
          </a:xfrm>
        </p:spPr>
        <p:txBody>
          <a:bodyPr rtlCol="0"/>
          <a:lstStyle/>
          <a:p>
            <a:pPr marL="0" lvl="0" indent="0" rtl="0">
              <a:buNone/>
            </a:pPr>
            <a:r>
              <a:rPr lang="ru-RU" dirty="0" smtClean="0"/>
              <a:t>                                                 Тип проекта:</a:t>
            </a:r>
          </a:p>
          <a:p>
            <a:pPr marL="0" lvl="0" indent="0" rtl="0">
              <a:buNone/>
            </a:pPr>
            <a:r>
              <a:rPr lang="ru-RU" sz="2000" dirty="0" smtClean="0"/>
              <a:t>исследовательско-творческий</a:t>
            </a:r>
          </a:p>
          <a:p>
            <a:pPr marL="0" lvl="0" indent="0" rtl="0">
              <a:buNone/>
            </a:pPr>
            <a:endParaRPr lang="ru-RU" dirty="0"/>
          </a:p>
          <a:p>
            <a:pPr marL="0" lvl="0" indent="0">
              <a:buNone/>
            </a:pPr>
            <a:r>
              <a:rPr lang="ru-RU" dirty="0" smtClean="0"/>
              <a:t>                                                 Цель</a:t>
            </a:r>
            <a:r>
              <a:rPr lang="ru-RU" dirty="0"/>
              <a:t>: </a:t>
            </a:r>
            <a:endParaRPr lang="ru-RU" dirty="0" smtClean="0"/>
          </a:p>
          <a:p>
            <a:pPr marL="0" lvl="0" indent="0">
              <a:buNone/>
            </a:pPr>
            <a:r>
              <a:rPr lang="ru-RU" sz="2000" dirty="0" smtClean="0"/>
              <a:t>формирование </a:t>
            </a:r>
            <a:r>
              <a:rPr lang="ru-RU" sz="2000" dirty="0"/>
              <a:t>знаний о зимующих птицах и ответственного, бережного отношения к ним</a:t>
            </a:r>
            <a:endParaRPr lang="ru-RU" sz="2000" dirty="0" smtClean="0"/>
          </a:p>
          <a:p>
            <a:pPr marL="0" lvl="0" indent="0" rtl="0">
              <a:buNone/>
            </a:pPr>
            <a:endParaRPr lang="ru-RU" dirty="0"/>
          </a:p>
          <a:p>
            <a:pPr marL="0" lvl="0" indent="0" rtl="0">
              <a:buNone/>
            </a:pPr>
            <a:endParaRPr lang="ru-RU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97868" y="2564904"/>
            <a:ext cx="5720506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9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014292" y="260648"/>
            <a:ext cx="34227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Подвижная игра «</a:t>
            </a:r>
            <a:r>
              <a:rPr lang="ru-RU" b="1" dirty="0" smtClean="0"/>
              <a:t>Снегири».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915" y="764704"/>
            <a:ext cx="5376598" cy="40324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8" y="3212976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8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932" y="332656"/>
            <a:ext cx="4800533" cy="36004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8508" y="2852936"/>
            <a:ext cx="4800533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765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34172" y="332656"/>
            <a:ext cx="59666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Дидактическая игра в свободной деятельности. 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274" y="1052736"/>
            <a:ext cx="6722555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2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94212" y="188640"/>
            <a:ext cx="48542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Изготовление </a:t>
            </a:r>
            <a:r>
              <a:rPr lang="ru-RU" b="1" dirty="0" smtClean="0"/>
              <a:t>кормушек </a:t>
            </a:r>
            <a:r>
              <a:rPr lang="ru-RU" b="1" dirty="0"/>
              <a:t>с родителями.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01" y="762471"/>
            <a:ext cx="1869672" cy="24928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01" y="3581017"/>
            <a:ext cx="2238851" cy="29851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943" y="759444"/>
            <a:ext cx="1869672" cy="24928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585" y="759444"/>
            <a:ext cx="1871643" cy="24955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784" y="759445"/>
            <a:ext cx="1871644" cy="24955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12" y="3573016"/>
            <a:ext cx="1688139" cy="30011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0436" y="3581017"/>
            <a:ext cx="5315992" cy="298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0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08" y="1196752"/>
            <a:ext cx="4392488" cy="32943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622" y="188640"/>
            <a:ext cx="3203442" cy="240258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622" y="2924944"/>
            <a:ext cx="4992554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2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06180" y="260648"/>
            <a:ext cx="54184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Кормление птиц в свободной деятельности.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068" y="968152"/>
            <a:ext cx="3096344" cy="55046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468" y="968152"/>
            <a:ext cx="4128459" cy="550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4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980" y="665263"/>
            <a:ext cx="4248472" cy="56646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00" y="665262"/>
            <a:ext cx="4248472" cy="566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2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004" y="188640"/>
            <a:ext cx="864096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62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82244" y="188640"/>
            <a:ext cx="51523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Игра-викторина «Наши пернатые друзья</a:t>
            </a:r>
            <a:r>
              <a:rPr lang="ru-RU" b="1" dirty="0" smtClean="0"/>
              <a:t>».</a:t>
            </a:r>
            <a:endParaRPr lang="ru-RU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932" y="764704"/>
            <a:ext cx="4896544" cy="36724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500" y="2780928"/>
            <a:ext cx="4896544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9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068" y="188640"/>
            <a:ext cx="3528392" cy="26462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981" y="188640"/>
            <a:ext cx="3528392" cy="26462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12" y="3068960"/>
            <a:ext cx="4800534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38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1845940" y="260648"/>
            <a:ext cx="9782801" cy="4572000"/>
          </a:xfrm>
        </p:spPr>
        <p:txBody>
          <a:bodyPr rtlCol="0">
            <a:normAutofit/>
          </a:bodyPr>
          <a:lstStyle/>
          <a:p>
            <a:pPr marL="0" lvl="0" indent="0" rtl="0">
              <a:buNone/>
            </a:pPr>
            <a:endParaRPr lang="ru-RU" dirty="0" smtClean="0"/>
          </a:p>
          <a:p>
            <a:pPr marL="0" lvl="0" indent="0" rtl="0">
              <a:buNone/>
            </a:pPr>
            <a:r>
              <a:rPr lang="ru-RU" dirty="0" smtClean="0"/>
              <a:t>Задачи проекта:</a:t>
            </a:r>
          </a:p>
          <a:p>
            <a:pPr marL="0" lvl="0" indent="0" rtl="0">
              <a:buNone/>
            </a:pPr>
            <a:endParaRPr lang="ru-RU" dirty="0" smtClean="0"/>
          </a:p>
          <a:p>
            <a:pPr marL="457200" lvl="0" indent="-457200">
              <a:buAutoNum type="arabicPeriod"/>
            </a:pPr>
            <a:r>
              <a:rPr lang="ru-RU" sz="2000" dirty="0" smtClean="0"/>
              <a:t>Расширить кругозор детей о зимующих птицах, о роли человека в жизни птиц.</a:t>
            </a:r>
          </a:p>
          <a:p>
            <a:pPr marL="457200" lvl="0" indent="-457200">
              <a:buAutoNum type="arabicPeriod"/>
            </a:pPr>
            <a:r>
              <a:rPr lang="ru-RU" sz="2000" dirty="0" smtClean="0"/>
              <a:t>Воспитывать бережное отношение к птицам, любовь к родной природе.</a:t>
            </a:r>
          </a:p>
          <a:p>
            <a:pPr marL="457200" lvl="0" indent="-457200">
              <a:buAutoNum type="arabicPeriod"/>
            </a:pPr>
            <a:r>
              <a:rPr lang="ru-RU" sz="2000" dirty="0" smtClean="0"/>
              <a:t>Способствовать развитию творческих и интеллектуальных способностей воспитанников.</a:t>
            </a:r>
          </a:p>
          <a:p>
            <a:pPr marL="0" lvl="0" indent="0" rtl="0">
              <a:buNone/>
            </a:pPr>
            <a:endParaRPr lang="ru-RU" dirty="0"/>
          </a:p>
          <a:p>
            <a:pPr marL="0" lvl="0" indent="0" rtl="0">
              <a:buNone/>
            </a:pPr>
            <a:endParaRPr lang="ru-RU" dirty="0"/>
          </a:p>
          <a:p>
            <a:pPr marL="0" lvl="0" indent="0" rtl="0">
              <a:buNone/>
            </a:pPr>
            <a:endParaRPr lang="ru-RU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716" y="4394615"/>
            <a:ext cx="3329914" cy="249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43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17948" y="1052736"/>
            <a:ext cx="8329031" cy="2680127"/>
          </a:xfrm>
        </p:spPr>
        <p:txBody>
          <a:bodyPr/>
          <a:lstStyle/>
          <a:p>
            <a:r>
              <a:rPr lang="ru-RU" dirty="0" smtClean="0"/>
              <a:t>Спасибо за внимание!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022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1593435" y="332656"/>
            <a:ext cx="9782801" cy="4572000"/>
          </a:xfrm>
        </p:spPr>
        <p:txBody>
          <a:bodyPr rtlCol="0"/>
          <a:lstStyle/>
          <a:p>
            <a:pPr marL="0" lvl="0" indent="0" rtl="0">
              <a:buNone/>
            </a:pPr>
            <a:r>
              <a:rPr lang="ru-RU" dirty="0" smtClean="0"/>
              <a:t>Актуальность проекта:</a:t>
            </a:r>
          </a:p>
          <a:p>
            <a:pPr marL="0" lvl="0" indent="0">
              <a:buNone/>
            </a:pPr>
            <a:r>
              <a:rPr lang="ru-RU" sz="2000" dirty="0"/>
              <a:t>В современных условиях проблема экологического воспитания дошкольников приобретает особую остроту и актуальность. Именно, в период дошкольного детства происходит становление человеческой личности, формирование начал экологической культуры. Поэтому, очень важно разбудить в детях интерес к живой природе, воспитывать любовь к ней, научить беречь окружающий мир.</a:t>
            </a:r>
            <a:endParaRPr lang="ru-RU" sz="2000" dirty="0" smtClean="0"/>
          </a:p>
          <a:p>
            <a:pPr marL="0" lvl="0" indent="0" rtl="0">
              <a:buNone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472274" y="3886944"/>
            <a:ext cx="5012562" cy="294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2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773932" y="2204864"/>
            <a:ext cx="9782801" cy="1239837"/>
          </a:xfrm>
        </p:spPr>
        <p:txBody>
          <a:bodyPr rtlCol="0">
            <a:normAutofit fontScale="90000"/>
          </a:bodyPr>
          <a:lstStyle/>
          <a:p>
            <a:r>
              <a:rPr lang="ru-RU" sz="3100" dirty="0" smtClean="0"/>
              <a:t>Участники проекта: </a:t>
            </a:r>
            <a:br>
              <a:rPr lang="ru-RU" sz="3100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2200" dirty="0" smtClean="0"/>
              <a:t>дети подготовительной к школе группы, воспитатель, родители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3100" dirty="0" smtClean="0"/>
              <a:t>Продолжительность проекта: </a:t>
            </a:r>
            <a:br>
              <a:rPr lang="ru-RU" sz="3100" dirty="0" smtClean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2200" dirty="0" smtClean="0"/>
              <a:t>4 недели</a:t>
            </a: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357" y="3444701"/>
            <a:ext cx="3384376" cy="311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09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1917948" y="404664"/>
            <a:ext cx="8064896" cy="1108720"/>
          </a:xfrm>
        </p:spPr>
        <p:txBody>
          <a:bodyPr rtlCol="0">
            <a:normAutofit/>
          </a:bodyPr>
          <a:lstStyle/>
          <a:p>
            <a:pPr marL="0" lvl="0" indent="0">
              <a:buNone/>
            </a:pPr>
            <a:r>
              <a:rPr lang="ru-RU" sz="3000" dirty="0"/>
              <a:t>Интеграция образовательных областей:</a:t>
            </a:r>
            <a:endParaRPr lang="ru-RU" sz="3000" dirty="0" smtClean="0"/>
          </a:p>
          <a:p>
            <a:pPr marL="0" lvl="0" indent="0" rtl="0">
              <a:buNone/>
            </a:pP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662364" y="1506166"/>
            <a:ext cx="729488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р</a:t>
            </a:r>
            <a:r>
              <a:rPr lang="ru-RU" sz="2000" dirty="0" smtClean="0"/>
              <a:t>ечевое</a:t>
            </a:r>
            <a:r>
              <a:rPr lang="ru-RU" sz="2000" dirty="0"/>
              <a:t>;</a:t>
            </a:r>
            <a:endParaRPr lang="ru-RU" sz="2000" dirty="0" smtClean="0"/>
          </a:p>
          <a:p>
            <a:r>
              <a:rPr lang="ru-RU" sz="2000" dirty="0" smtClean="0"/>
              <a:t>социально-коммуникативное</a:t>
            </a:r>
            <a:r>
              <a:rPr lang="ru-RU" sz="2000" dirty="0"/>
              <a:t>;</a:t>
            </a:r>
            <a:endParaRPr lang="ru-RU" sz="2000" dirty="0" smtClean="0"/>
          </a:p>
          <a:p>
            <a:r>
              <a:rPr lang="ru-RU" sz="2000" dirty="0"/>
              <a:t>п</a:t>
            </a:r>
            <a:r>
              <a:rPr lang="ru-RU" sz="2000" dirty="0" smtClean="0"/>
              <a:t>ознавательное</a:t>
            </a:r>
            <a:r>
              <a:rPr lang="ru-RU" sz="2000" dirty="0"/>
              <a:t>;</a:t>
            </a:r>
            <a:endParaRPr lang="ru-RU" sz="2000" dirty="0" smtClean="0"/>
          </a:p>
          <a:p>
            <a:r>
              <a:rPr lang="ru-RU" sz="2000" dirty="0"/>
              <a:t>ф</a:t>
            </a:r>
            <a:r>
              <a:rPr lang="ru-RU" sz="2000" dirty="0" smtClean="0"/>
              <a:t>изическое</a:t>
            </a:r>
            <a:r>
              <a:rPr lang="ru-RU" sz="2000" dirty="0"/>
              <a:t>;</a:t>
            </a:r>
            <a:endParaRPr lang="ru-RU" sz="2000" dirty="0" smtClean="0"/>
          </a:p>
          <a:p>
            <a:r>
              <a:rPr lang="ru-RU" sz="2000" dirty="0" smtClean="0"/>
              <a:t>художественно-эстетическое</a:t>
            </a:r>
            <a:r>
              <a:rPr lang="ru-RU" sz="2000" dirty="0"/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876" y="3645024"/>
            <a:ext cx="3905481" cy="305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8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1712211" y="260648"/>
            <a:ext cx="9782801" cy="724941"/>
          </a:xfrm>
        </p:spPr>
        <p:txBody>
          <a:bodyPr rtlCol="0"/>
          <a:lstStyle/>
          <a:p>
            <a:r>
              <a:rPr lang="ru-RU" dirty="0"/>
              <a:t>План проектной деятельности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42596" y="1412776"/>
            <a:ext cx="6809173" cy="489654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 smtClean="0"/>
              <a:t>1. Продолжать знакомить детей с зимующими птицами,    рассматривание иллюстраций, фотографий.</a:t>
            </a:r>
          </a:p>
          <a:p>
            <a:pPr marL="0" indent="0">
              <a:buNone/>
            </a:pPr>
            <a:r>
              <a:rPr lang="ru-RU" dirty="0" smtClean="0"/>
              <a:t>2. Просмотр познавательного фильма «Как живут птицы зимой»</a:t>
            </a:r>
          </a:p>
          <a:p>
            <a:pPr marL="0" indent="0">
              <a:buNone/>
            </a:pPr>
            <a:r>
              <a:rPr lang="ru-RU" dirty="0"/>
              <a:t>3</a:t>
            </a:r>
            <a:r>
              <a:rPr lang="ru-RU" dirty="0" smtClean="0"/>
              <a:t>. Рассказывание по сюжетной картине.</a:t>
            </a:r>
          </a:p>
          <a:p>
            <a:pPr marL="0" indent="0">
              <a:buNone/>
            </a:pPr>
            <a:r>
              <a:rPr lang="ru-RU" dirty="0"/>
              <a:t>4</a:t>
            </a:r>
            <a:r>
              <a:rPr lang="ru-RU" dirty="0" smtClean="0"/>
              <a:t>. Беседы о месте проживания и питания зимующих птиц.</a:t>
            </a:r>
          </a:p>
          <a:p>
            <a:pPr marL="0" indent="0">
              <a:buNone/>
            </a:pPr>
            <a:r>
              <a:rPr lang="ru-RU" dirty="0"/>
              <a:t>5</a:t>
            </a:r>
            <a:r>
              <a:rPr lang="ru-RU" dirty="0" smtClean="0"/>
              <a:t>. Составление индивидуальных рисунков, аппликаций детьми.</a:t>
            </a:r>
          </a:p>
          <a:p>
            <a:pPr marL="0" indent="0">
              <a:buNone/>
            </a:pPr>
            <a:r>
              <a:rPr lang="ru-RU" dirty="0"/>
              <a:t>6</a:t>
            </a:r>
            <a:r>
              <a:rPr lang="ru-RU" dirty="0" smtClean="0"/>
              <a:t>. Аппликация по заданной теме «Снегири», </a:t>
            </a:r>
          </a:p>
          <a:p>
            <a:pPr marL="0" indent="0">
              <a:buNone/>
            </a:pPr>
            <a:r>
              <a:rPr lang="ru-RU" dirty="0" smtClean="0"/>
              <a:t>рисование </a:t>
            </a:r>
            <a:r>
              <a:rPr lang="ru-RU" dirty="0"/>
              <a:t>«Зимующие птицы</a:t>
            </a:r>
            <a:r>
              <a:rPr lang="ru-RU" dirty="0" smtClean="0"/>
              <a:t>».</a:t>
            </a:r>
          </a:p>
          <a:p>
            <a:pPr marL="0" indent="0">
              <a:buNone/>
            </a:pPr>
            <a:r>
              <a:rPr lang="ru-RU" dirty="0"/>
              <a:t>7</a:t>
            </a:r>
            <a:r>
              <a:rPr lang="ru-RU" dirty="0" smtClean="0"/>
              <a:t>. Разучивание стихотворений.</a:t>
            </a:r>
          </a:p>
          <a:p>
            <a:pPr marL="0" indent="0">
              <a:buNone/>
            </a:pPr>
            <a:r>
              <a:rPr lang="ru-RU" dirty="0"/>
              <a:t>8</a:t>
            </a:r>
            <a:r>
              <a:rPr lang="ru-RU" dirty="0" smtClean="0"/>
              <a:t>. Подвижные игры в группе, физкультурном зале  и на прогулке.</a:t>
            </a:r>
          </a:p>
          <a:p>
            <a:pPr marL="0" indent="0">
              <a:buNone/>
            </a:pPr>
            <a:r>
              <a:rPr lang="ru-RU" dirty="0" smtClean="0"/>
              <a:t>9. Дидактическая игра в свободной деятельности.</a:t>
            </a:r>
          </a:p>
          <a:p>
            <a:pPr marL="0" indent="0">
              <a:buNone/>
            </a:pPr>
            <a:r>
              <a:rPr lang="ru-RU" dirty="0" smtClean="0"/>
              <a:t>10. Изготовление кормушек с родителями.</a:t>
            </a:r>
          </a:p>
          <a:p>
            <a:pPr marL="0" indent="0">
              <a:buNone/>
            </a:pPr>
            <a:r>
              <a:rPr lang="ru-RU" dirty="0" smtClean="0"/>
              <a:t>11. Кормление птиц в свободной деятельности.</a:t>
            </a:r>
          </a:p>
          <a:p>
            <a:pPr marL="0" indent="0">
              <a:buNone/>
            </a:pPr>
            <a:r>
              <a:rPr lang="ru-RU" dirty="0" smtClean="0"/>
              <a:t>12. Игра-викторина «Наши пернатые друзья»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7941" y="3861048"/>
            <a:ext cx="3090940" cy="257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07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2566020" y="0"/>
            <a:ext cx="8496944" cy="652933"/>
          </a:xfrm>
        </p:spPr>
        <p:txBody>
          <a:bodyPr rtlCol="0">
            <a:noAutofit/>
          </a:bodyPr>
          <a:lstStyle/>
          <a:p>
            <a:r>
              <a:rPr lang="ru-RU" sz="4000" dirty="0"/>
              <a:t>План проектной деятельности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020" y="764704"/>
            <a:ext cx="8496944" cy="5900110"/>
          </a:xfrm>
        </p:spPr>
      </p:pic>
    </p:spTree>
    <p:extLst>
      <p:ext uri="{BB962C8B-B14F-4D97-AF65-F5344CB8AC3E}">
        <p14:creationId xmlns:p14="http://schemas.microsoft.com/office/powerpoint/2010/main" val="219604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 smtClean="0"/>
              <a:t>Подготовительный этап:</a:t>
            </a:r>
          </a:p>
          <a:p>
            <a:pPr marL="0" indent="0">
              <a:buNone/>
            </a:pPr>
            <a:endParaRPr lang="ru-RU" sz="3600" dirty="0" smtClean="0"/>
          </a:p>
          <a:p>
            <a:pPr marL="0" indent="0">
              <a:buNone/>
            </a:pPr>
            <a:r>
              <a:rPr lang="ru-RU" sz="2000" dirty="0" smtClean="0"/>
              <a:t>Постановка проблемы проекта и ее принятие детьми проходила в ходе решения проблемной ситуации: «Наши пернатые друзья хотят разделиться на перелетных и зимующих и побольше узнать о зимующих птицах». Обсуждая данную проблему, дети вспоминали зимующих птиц и рассказывали истории на прогулке.</a:t>
            </a:r>
          </a:p>
          <a:p>
            <a:pPr marL="0" indent="0">
              <a:buNone/>
            </a:pP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37459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с оформлением из снежинок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_13565634_TF03460579.potx" id="{40D3241A-2CC1-4B91-9455-399A32BBE08D}" vid="{AC3AC366-9FEE-4E7E-8EB1-89A878B99460}"/>
    </a:ext>
  </a:extLst>
</a:theme>
</file>

<file path=ppt/theme/theme2.xml><?xml version="1.0" encoding="utf-8"?>
<a:theme xmlns:a="http://schemas.openxmlformats.org/drawingml/2006/main" name="Тема Offic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3E783485-1103-4BBC-98A1-D39A248154C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8853CD7-B1C6-4FDD-B6D0-92A83B857D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915ED37-D514-41C3-9B3C-B262145D17B7}">
  <ds:schemaRefs>
    <ds:schemaRef ds:uri="http://purl.org/dc/dcmitype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2006/documentManagement/types"/>
    <ds:schemaRef ds:uri="40262f94-9f35-4ac3-9a90-690165a166b7"/>
    <ds:schemaRef ds:uri="a4f35948-e619-41b3-aa29-22878b09cfd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Слайды с оформлением из снежинок</Template>
  <TotalTime>522</TotalTime>
  <Words>559</Words>
  <Application>Microsoft Office PowerPoint</Application>
  <PresentationFormat>Произвольный</PresentationFormat>
  <Paragraphs>75</Paragraphs>
  <Slides>30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Шаблон с оформлением из снежинок</vt:lpstr>
      <vt:lpstr>Формирование целостной картины мира через проектную деятельность. Тема проекта «Зимующие птицы».</vt:lpstr>
      <vt:lpstr>Проект «Зимующие птицы»</vt:lpstr>
      <vt:lpstr>Презентация PowerPoint</vt:lpstr>
      <vt:lpstr>Презентация PowerPoint</vt:lpstr>
      <vt:lpstr>Участники проекта:   дети подготовительной к школе группы, воспитатель, родители    Продолжительность проекта:   4 недели</vt:lpstr>
      <vt:lpstr>Презентация PowerPoint</vt:lpstr>
      <vt:lpstr>План проектной деятельности</vt:lpstr>
      <vt:lpstr>План проектной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целостной картины мира через проектную деятельность. Тема проекта «Зимующие птицы».</dc:title>
  <dc:creator>Елена Дойникова</dc:creator>
  <cp:lastModifiedBy>user</cp:lastModifiedBy>
  <cp:revision>41</cp:revision>
  <dcterms:created xsi:type="dcterms:W3CDTF">2018-02-11T12:31:26Z</dcterms:created>
  <dcterms:modified xsi:type="dcterms:W3CDTF">2020-10-08T10:41:46Z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74067300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