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0" r:id="rId3"/>
    <p:sldId id="264" r:id="rId4"/>
    <p:sldId id="265" r:id="rId5"/>
    <p:sldId id="266" r:id="rId6"/>
    <p:sldId id="273" r:id="rId7"/>
    <p:sldId id="267" r:id="rId8"/>
    <p:sldId id="268" r:id="rId9"/>
    <p:sldId id="269" r:id="rId10"/>
    <p:sldId id="270" r:id="rId11"/>
    <p:sldId id="271" r:id="rId12"/>
    <p:sldId id="272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3227170-E2F8-4F0D-A786-F0417F851C7D}">
          <p14:sldIdLst>
            <p14:sldId id="256"/>
            <p14:sldId id="260"/>
            <p14:sldId id="264"/>
            <p14:sldId id="265"/>
            <p14:sldId id="266"/>
            <p14:sldId id="273"/>
            <p14:sldId id="267"/>
            <p14:sldId id="268"/>
            <p14:sldId id="269"/>
            <p14:sldId id="270"/>
            <p14:sldId id="271"/>
            <p14:sldId id="27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8D82D-51E8-4712-8B0D-3A992534FFB2}" type="datetimeFigureOut">
              <a:rPr lang="ru-RU" smtClean="0"/>
              <a:t>12.06.2020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97382-E74E-4191-A82D-0DE13ECB4D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010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97382-E74E-4191-A82D-0DE13ECB4DA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594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D5C3F-1793-4B05-A453-B8E7AEDEA5C3}" type="datetimeFigureOut">
              <a:rPr lang="ru-RU" smtClean="0"/>
              <a:t>12.06.2020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958F7-66D1-48E9-A209-FB643B4BEC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888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D5C3F-1793-4B05-A453-B8E7AEDEA5C3}" type="datetimeFigureOut">
              <a:rPr lang="ru-RU" smtClean="0"/>
              <a:t>12.06.2020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958F7-66D1-48E9-A209-FB643B4BEC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848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D5C3F-1793-4B05-A453-B8E7AEDEA5C3}" type="datetimeFigureOut">
              <a:rPr lang="ru-RU" smtClean="0"/>
              <a:t>12.06.2020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958F7-66D1-48E9-A209-FB643B4BEC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940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D5C3F-1793-4B05-A453-B8E7AEDEA5C3}" type="datetimeFigureOut">
              <a:rPr lang="ru-RU" smtClean="0"/>
              <a:t>12.06.2020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958F7-66D1-48E9-A209-FB643B4BEC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982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D5C3F-1793-4B05-A453-B8E7AEDEA5C3}" type="datetimeFigureOut">
              <a:rPr lang="ru-RU" smtClean="0"/>
              <a:t>12.06.2020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958F7-66D1-48E9-A209-FB643B4BEC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360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D5C3F-1793-4B05-A453-B8E7AEDEA5C3}" type="datetimeFigureOut">
              <a:rPr lang="ru-RU" smtClean="0"/>
              <a:t>12.06.2020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958F7-66D1-48E9-A209-FB643B4BEC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48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D5C3F-1793-4B05-A453-B8E7AEDEA5C3}" type="datetimeFigureOut">
              <a:rPr lang="ru-RU" smtClean="0"/>
              <a:t>12.06.2020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958F7-66D1-48E9-A209-FB643B4BEC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959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D5C3F-1793-4B05-A453-B8E7AEDEA5C3}" type="datetimeFigureOut">
              <a:rPr lang="ru-RU" smtClean="0"/>
              <a:t>12.06.2020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958F7-66D1-48E9-A209-FB643B4BEC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33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D5C3F-1793-4B05-A453-B8E7AEDEA5C3}" type="datetimeFigureOut">
              <a:rPr lang="ru-RU" smtClean="0"/>
              <a:t>12.06.2020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958F7-66D1-48E9-A209-FB643B4BEC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256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D5C3F-1793-4B05-A453-B8E7AEDEA5C3}" type="datetimeFigureOut">
              <a:rPr lang="ru-RU" smtClean="0"/>
              <a:t>12.06.2020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958F7-66D1-48E9-A209-FB643B4BEC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037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D5C3F-1793-4B05-A453-B8E7AEDEA5C3}" type="datetimeFigureOut">
              <a:rPr lang="ru-RU" smtClean="0"/>
              <a:t>12.06.2020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958F7-66D1-48E9-A209-FB643B4BEC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387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D5C3F-1793-4B05-A453-B8E7AEDEA5C3}" type="datetimeFigureOut">
              <a:rPr lang="ru-RU" smtClean="0"/>
              <a:t>12.06.2020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958F7-66D1-48E9-A209-FB643B4BEC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217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78" y="0"/>
            <a:ext cx="9144000" cy="686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67944" y="980729"/>
            <a:ext cx="4896544" cy="2619722"/>
          </a:xfrm>
        </p:spPr>
        <p:txBody>
          <a:bodyPr>
            <a:noAutofit/>
          </a:bodyPr>
          <a:lstStyle/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ru-RU" sz="5400" b="1" i="1" dirty="0">
                <a:solidFill>
                  <a:srgbClr val="FFFF00"/>
                </a:solidFill>
                <a:ea typeface="Times New Roman"/>
                <a:cs typeface="Arial"/>
              </a:rPr>
              <a:t>«Мой прадед –  </a:t>
            </a:r>
            <a:r>
              <a:rPr lang="ru-RU" sz="5400" b="1" i="1" dirty="0" smtClean="0">
                <a:solidFill>
                  <a:srgbClr val="FFFF00"/>
                </a:solidFill>
                <a:ea typeface="Times New Roman"/>
                <a:cs typeface="Arial"/>
              </a:rPr>
              <a:t/>
            </a:r>
            <a:br>
              <a:rPr lang="ru-RU" sz="5400" b="1" i="1" dirty="0" smtClean="0">
                <a:solidFill>
                  <a:srgbClr val="FFFF00"/>
                </a:solidFill>
                <a:ea typeface="Times New Roman"/>
                <a:cs typeface="Arial"/>
              </a:rPr>
            </a:br>
            <a:r>
              <a:rPr lang="ru-RU" sz="5400" b="1" i="1" dirty="0" smtClean="0">
                <a:solidFill>
                  <a:srgbClr val="FFFF00"/>
                </a:solidFill>
                <a:ea typeface="Times New Roman"/>
                <a:cs typeface="Arial"/>
              </a:rPr>
              <a:t>им </a:t>
            </a:r>
            <a:r>
              <a:rPr lang="ru-RU" sz="5400" b="1" i="1" dirty="0">
                <a:solidFill>
                  <a:srgbClr val="FFFF00"/>
                </a:solidFill>
                <a:ea typeface="Times New Roman"/>
                <a:cs typeface="Arial"/>
              </a:rPr>
              <a:t>я  горжусь</a:t>
            </a:r>
            <a:r>
              <a:rPr lang="ru-RU" sz="5400" b="1" i="1" dirty="0" smtClean="0">
                <a:solidFill>
                  <a:srgbClr val="FFFF00"/>
                </a:solidFill>
                <a:ea typeface="Times New Roman"/>
                <a:cs typeface="Arial"/>
              </a:rPr>
              <a:t>!»</a:t>
            </a:r>
            <a:endParaRPr lang="ru-RU" sz="5400" b="1" i="1" dirty="0">
              <a:solidFill>
                <a:srgbClr val="FFFF00"/>
              </a:solidFill>
              <a:ea typeface="Times New Roman"/>
              <a:cs typeface="Times New Roman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7984" y="4869160"/>
            <a:ext cx="4464496" cy="1728192"/>
          </a:xfrm>
        </p:spPr>
        <p:txBody>
          <a:bodyPr>
            <a:normAutofit fontScale="92500" lnSpcReduction="10000"/>
          </a:bodyPr>
          <a:lstStyle/>
          <a:p>
            <a:pPr lvl="0" algn="l"/>
            <a:r>
              <a:rPr lang="ru-RU" sz="2000" b="1" i="1" dirty="0" smtClean="0">
                <a:solidFill>
                  <a:srgbClr val="FFFF00"/>
                </a:solidFill>
              </a:rPr>
              <a:t>                                 </a:t>
            </a:r>
            <a:r>
              <a:rPr lang="ru-RU" sz="2000" b="1" i="1" dirty="0" smtClean="0">
                <a:solidFill>
                  <a:srgbClr val="FFC000"/>
                </a:solidFill>
              </a:rPr>
              <a:t>Автор</a:t>
            </a:r>
            <a:r>
              <a:rPr lang="ru-RU" sz="2000" b="1" i="1" dirty="0">
                <a:solidFill>
                  <a:srgbClr val="FFC000"/>
                </a:solidFill>
              </a:rPr>
              <a:t>: воспитатель</a:t>
            </a:r>
          </a:p>
          <a:p>
            <a:pPr lvl="0" algn="l"/>
            <a:r>
              <a:rPr lang="ru-RU" sz="2000" b="1" i="1" dirty="0">
                <a:solidFill>
                  <a:srgbClr val="FFC000"/>
                </a:solidFill>
              </a:rPr>
              <a:t>первой квалификационной категории</a:t>
            </a:r>
          </a:p>
          <a:p>
            <a:pPr lvl="0" algn="l"/>
            <a:r>
              <a:rPr lang="ru-RU" sz="2000" b="1" i="1" dirty="0">
                <a:solidFill>
                  <a:srgbClr val="FFC000"/>
                </a:solidFill>
              </a:rPr>
              <a:t>                              МА ДОУ  г. Хабаровска</a:t>
            </a:r>
          </a:p>
          <a:p>
            <a:pPr lvl="0" algn="l"/>
            <a:r>
              <a:rPr lang="ru-RU" sz="2000" b="1" i="1" dirty="0">
                <a:solidFill>
                  <a:srgbClr val="FFC000"/>
                </a:solidFill>
              </a:rPr>
              <a:t>                              «Детский  сад  № 204»</a:t>
            </a:r>
          </a:p>
          <a:p>
            <a:pPr lvl="0" algn="l"/>
            <a:r>
              <a:rPr lang="ru-RU" sz="2000" b="1" i="1" dirty="0">
                <a:solidFill>
                  <a:srgbClr val="FFC000"/>
                </a:solidFill>
              </a:rPr>
              <a:t>                     </a:t>
            </a:r>
            <a:r>
              <a:rPr lang="ru-RU" sz="2000" b="1" i="1" dirty="0" smtClean="0">
                <a:solidFill>
                  <a:srgbClr val="FFC000"/>
                </a:solidFill>
              </a:rPr>
              <a:t>                    </a:t>
            </a:r>
            <a:r>
              <a:rPr lang="ru-RU" sz="2000" b="1" i="1" dirty="0">
                <a:solidFill>
                  <a:srgbClr val="FFC000"/>
                </a:solidFill>
              </a:rPr>
              <a:t>Лотакова </a:t>
            </a:r>
            <a:r>
              <a:rPr lang="ru-RU" sz="2000" b="1" i="1" dirty="0" smtClean="0">
                <a:solidFill>
                  <a:srgbClr val="FFC000"/>
                </a:solidFill>
              </a:rPr>
              <a:t>Е. Г.</a:t>
            </a:r>
            <a:endParaRPr lang="ru-RU" sz="2000" b="1" i="1" dirty="0">
              <a:solidFill>
                <a:srgbClr val="FFC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8269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234264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 descr="C:\Users\Мама\Downloads\дедуля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513" y="260648"/>
            <a:ext cx="3609975" cy="4286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-4460852"/>
            <a:ext cx="7812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333333"/>
                </a:solidFill>
                <a:latin typeface="Arial"/>
                <a:ea typeface="Times New Roman"/>
              </a:rPr>
              <a:t>            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16632"/>
            <a:ext cx="885698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i="1" dirty="0" smtClean="0">
                <a:solidFill>
                  <a:srgbClr val="333333"/>
                </a:solidFill>
                <a:latin typeface="Arial"/>
                <a:ea typeface="Times New Roman"/>
              </a:rPr>
              <a:t>            Мамаджанянц  </a:t>
            </a:r>
            <a:endParaRPr lang="ru-RU" sz="2800" b="1" i="1" dirty="0">
              <a:solidFill>
                <a:srgbClr val="333333"/>
              </a:solidFill>
              <a:latin typeface="Arial"/>
              <a:ea typeface="Times New Roman"/>
            </a:endParaRPr>
          </a:p>
          <a:p>
            <a:pPr lvl="0"/>
            <a:r>
              <a:rPr lang="ru-RU" sz="2800" b="1" i="1" dirty="0">
                <a:solidFill>
                  <a:srgbClr val="333333"/>
                </a:solidFill>
                <a:latin typeface="Arial"/>
                <a:ea typeface="Times New Roman"/>
              </a:rPr>
              <a:t>     Георгий Григорьевич</a:t>
            </a:r>
            <a:endParaRPr lang="ru-RU" sz="28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/>
            <a:r>
              <a:rPr lang="ru-RU" b="1" i="1" dirty="0">
                <a:solidFill>
                  <a:srgbClr val="333333"/>
                </a:solidFill>
                <a:ea typeface="Times New Roman"/>
              </a:rPr>
              <a:t>Родился 14 сентября 1909 года</a:t>
            </a:r>
            <a:r>
              <a:rPr lang="ru-RU" i="1" dirty="0">
                <a:solidFill>
                  <a:srgbClr val="333333"/>
                </a:solidFill>
                <a:ea typeface="Times New Roman"/>
              </a:rPr>
              <a:t> </a:t>
            </a:r>
            <a:r>
              <a:rPr lang="ru-RU" b="1" i="1" dirty="0">
                <a:solidFill>
                  <a:srgbClr val="333333"/>
                </a:solidFill>
                <a:ea typeface="Times New Roman"/>
              </a:rPr>
              <a:t>в г. </a:t>
            </a:r>
            <a:r>
              <a:rPr lang="ru-RU" b="1" i="1" dirty="0" smtClean="0">
                <a:solidFill>
                  <a:srgbClr val="333333"/>
                </a:solidFill>
                <a:ea typeface="Times New Roman"/>
              </a:rPr>
              <a:t>Одессе.</a:t>
            </a:r>
            <a:endParaRPr lang="ru-RU" b="1" i="1" dirty="0">
              <a:solidFill>
                <a:srgbClr val="333333"/>
              </a:solidFill>
              <a:ea typeface="Times New Roman"/>
            </a:endParaRPr>
          </a:p>
          <a:p>
            <a:pPr lvl="0"/>
            <a:r>
              <a:rPr lang="ru-RU" b="1" i="1" dirty="0">
                <a:solidFill>
                  <a:srgbClr val="333333"/>
                </a:solidFill>
                <a:ea typeface="Times New Roman"/>
              </a:rPr>
              <a:t>После окончания в 1934 г. Одесского </a:t>
            </a:r>
            <a:endParaRPr lang="ru-RU" b="1" i="1" dirty="0" smtClean="0">
              <a:solidFill>
                <a:srgbClr val="C00000"/>
              </a:solidFill>
              <a:ea typeface="Times New Roman"/>
            </a:endParaRPr>
          </a:p>
          <a:p>
            <a:pPr lvl="0"/>
            <a:r>
              <a:rPr lang="ru-RU" b="1" i="1" dirty="0" smtClean="0">
                <a:ea typeface="Times New Roman"/>
              </a:rPr>
              <a:t>индустриального </a:t>
            </a:r>
            <a:r>
              <a:rPr lang="ru-RU" b="1" i="1" dirty="0">
                <a:ea typeface="Times New Roman"/>
              </a:rPr>
              <a:t>института был направлен на </a:t>
            </a:r>
            <a:endParaRPr lang="ru-RU" b="1" i="1" dirty="0" smtClean="0">
              <a:ea typeface="Times New Roman"/>
            </a:endParaRPr>
          </a:p>
          <a:p>
            <a:pPr lvl="0"/>
            <a:r>
              <a:rPr lang="ru-RU" b="1" i="1" dirty="0" smtClean="0">
                <a:solidFill>
                  <a:srgbClr val="333333"/>
                </a:solidFill>
                <a:ea typeface="Times New Roman"/>
              </a:rPr>
              <a:t>Дальний </a:t>
            </a:r>
            <a:r>
              <a:rPr lang="ru-RU" b="1" i="1" dirty="0">
                <a:solidFill>
                  <a:srgbClr val="333333"/>
                </a:solidFill>
                <a:ea typeface="Times New Roman"/>
              </a:rPr>
              <a:t>Восток, в город Комсомольск – на – </a:t>
            </a:r>
            <a:endParaRPr lang="ru-RU" b="1" i="1" dirty="0" smtClean="0">
              <a:solidFill>
                <a:srgbClr val="333333"/>
              </a:solidFill>
              <a:ea typeface="Times New Roman"/>
            </a:endParaRPr>
          </a:p>
          <a:p>
            <a:pPr lvl="0"/>
            <a:r>
              <a:rPr lang="ru-RU" b="1" i="1" dirty="0" smtClean="0">
                <a:solidFill>
                  <a:srgbClr val="333333"/>
                </a:solidFill>
                <a:ea typeface="Times New Roman"/>
              </a:rPr>
              <a:t>Амуре</a:t>
            </a:r>
            <a:r>
              <a:rPr lang="ru-RU" b="1" i="1" dirty="0">
                <a:solidFill>
                  <a:srgbClr val="333333"/>
                </a:solidFill>
                <a:ea typeface="Times New Roman"/>
              </a:rPr>
              <a:t>, где возглавил центральную котельную </a:t>
            </a:r>
            <a:endParaRPr lang="ru-RU" b="1" i="1" dirty="0" smtClean="0">
              <a:solidFill>
                <a:srgbClr val="333333"/>
              </a:solidFill>
              <a:ea typeface="Times New Roman"/>
            </a:endParaRPr>
          </a:p>
          <a:p>
            <a:pPr lvl="0"/>
            <a:r>
              <a:rPr lang="ru-RU" b="1" i="1" dirty="0" smtClean="0">
                <a:solidFill>
                  <a:srgbClr val="333333"/>
                </a:solidFill>
                <a:ea typeface="Times New Roman"/>
              </a:rPr>
              <a:t>судостроительного </a:t>
            </a:r>
            <a:r>
              <a:rPr lang="ru-RU" b="1" i="1" dirty="0">
                <a:solidFill>
                  <a:srgbClr val="333333"/>
                </a:solidFill>
                <a:ea typeface="Times New Roman"/>
              </a:rPr>
              <a:t>завода Министерства </a:t>
            </a:r>
            <a:r>
              <a:rPr lang="ru-RU" b="1" i="1" dirty="0" smtClean="0">
                <a:solidFill>
                  <a:srgbClr val="333333"/>
                </a:solidFill>
                <a:ea typeface="Times New Roman"/>
              </a:rPr>
              <a:t>обо-                                                                          роны</a:t>
            </a:r>
            <a:r>
              <a:rPr lang="ru-RU" b="1" i="1" dirty="0">
                <a:solidFill>
                  <a:srgbClr val="333333"/>
                </a:solidFill>
                <a:ea typeface="Times New Roman"/>
              </a:rPr>
              <a:t>, </a:t>
            </a:r>
            <a:r>
              <a:rPr lang="ru-RU" b="1" i="1" dirty="0" smtClean="0">
                <a:solidFill>
                  <a:srgbClr val="333333"/>
                </a:solidFill>
                <a:ea typeface="Times New Roman"/>
              </a:rPr>
              <a:t>а </a:t>
            </a:r>
            <a:r>
              <a:rPr lang="ru-RU" b="1" i="1" dirty="0">
                <a:solidFill>
                  <a:srgbClr val="333333"/>
                </a:solidFill>
                <a:ea typeface="Times New Roman"/>
              </a:rPr>
              <a:t>затем ТЭЦ завода № 199 .</a:t>
            </a:r>
            <a:br>
              <a:rPr lang="ru-RU" b="1" i="1" dirty="0">
                <a:solidFill>
                  <a:srgbClr val="333333"/>
                </a:solidFill>
                <a:ea typeface="Times New Roman"/>
              </a:rPr>
            </a:br>
            <a:r>
              <a:rPr lang="ru-RU" b="1" i="1" dirty="0">
                <a:solidFill>
                  <a:srgbClr val="333333"/>
                </a:solidFill>
                <a:ea typeface="Times New Roman"/>
              </a:rPr>
              <a:t>Шел 1941 год, началась Великая Отечественная </a:t>
            </a:r>
            <a:endParaRPr lang="ru-RU" b="1" i="1" dirty="0" smtClean="0">
              <a:solidFill>
                <a:srgbClr val="333333"/>
              </a:solidFill>
              <a:ea typeface="Times New Roman"/>
            </a:endParaRPr>
          </a:p>
          <a:p>
            <a:pPr lvl="0"/>
            <a:r>
              <a:rPr lang="ru-RU" b="1" i="1" dirty="0" smtClean="0">
                <a:solidFill>
                  <a:srgbClr val="333333"/>
                </a:solidFill>
                <a:ea typeface="Times New Roman"/>
              </a:rPr>
              <a:t>война</a:t>
            </a:r>
            <a:r>
              <a:rPr lang="ru-RU" b="1" i="1" dirty="0">
                <a:solidFill>
                  <a:srgbClr val="333333"/>
                </a:solidFill>
                <a:ea typeface="Times New Roman"/>
              </a:rPr>
              <a:t>. Персонал двадцати котельных г. </a:t>
            </a:r>
            <a:r>
              <a:rPr lang="ru-RU" b="1" i="1" dirty="0" smtClean="0">
                <a:solidFill>
                  <a:srgbClr val="333333"/>
                </a:solidFill>
                <a:ea typeface="Times New Roman"/>
              </a:rPr>
              <a:t>Комсо-</a:t>
            </a:r>
          </a:p>
          <a:p>
            <a:pPr lvl="0"/>
            <a:r>
              <a:rPr lang="ru-RU" b="1" i="1" dirty="0" smtClean="0">
                <a:solidFill>
                  <a:srgbClr val="333333"/>
                </a:solidFill>
                <a:ea typeface="Times New Roman"/>
              </a:rPr>
              <a:t>мольска </a:t>
            </a:r>
            <a:r>
              <a:rPr lang="ru-RU" b="1" i="1" dirty="0">
                <a:solidFill>
                  <a:srgbClr val="333333"/>
                </a:solidFill>
                <a:ea typeface="Times New Roman"/>
              </a:rPr>
              <a:t>– на – Амуре был мобилизован на фронт. </a:t>
            </a:r>
            <a:endParaRPr lang="ru-RU" b="1" i="1" dirty="0" smtClean="0">
              <a:solidFill>
                <a:srgbClr val="333333"/>
              </a:solidFill>
              <a:ea typeface="Times New Roman"/>
            </a:endParaRPr>
          </a:p>
          <a:p>
            <a:pPr lvl="0"/>
            <a:r>
              <a:rPr lang="ru-RU" b="1" i="1" dirty="0" smtClean="0">
                <a:solidFill>
                  <a:srgbClr val="333333"/>
                </a:solidFill>
                <a:ea typeface="Times New Roman"/>
              </a:rPr>
              <a:t>Город </a:t>
            </a:r>
            <a:r>
              <a:rPr lang="ru-RU" b="1" i="1" dirty="0">
                <a:solidFill>
                  <a:srgbClr val="333333"/>
                </a:solidFill>
                <a:ea typeface="Times New Roman"/>
              </a:rPr>
              <a:t>оказался перед  угрозой замораживания.</a:t>
            </a:r>
            <a:br>
              <a:rPr lang="ru-RU" b="1" i="1" dirty="0">
                <a:solidFill>
                  <a:srgbClr val="333333"/>
                </a:solidFill>
                <a:ea typeface="Times New Roman"/>
              </a:rPr>
            </a:br>
            <a:r>
              <a:rPr lang="ru-RU" b="1" i="1" dirty="0">
                <a:solidFill>
                  <a:srgbClr val="333333"/>
                </a:solidFill>
                <a:ea typeface="Times New Roman"/>
              </a:rPr>
              <a:t>Именно тогда специалисты ТЭЦ и </a:t>
            </a:r>
            <a:r>
              <a:rPr lang="ru-RU" b="1" i="1" dirty="0" smtClean="0">
                <a:solidFill>
                  <a:srgbClr val="333333"/>
                </a:solidFill>
                <a:ea typeface="Times New Roman"/>
              </a:rPr>
              <a:t>судостроитель-</a:t>
            </a:r>
          </a:p>
          <a:p>
            <a:pPr lvl="0"/>
            <a:r>
              <a:rPr lang="ru-RU" b="1" i="1" dirty="0" smtClean="0">
                <a:solidFill>
                  <a:srgbClr val="333333"/>
                </a:solidFill>
                <a:ea typeface="Times New Roman"/>
              </a:rPr>
              <a:t>ного </a:t>
            </a:r>
            <a:r>
              <a:rPr lang="ru-RU" b="1" i="1" dirty="0">
                <a:solidFill>
                  <a:srgbClr val="333333"/>
                </a:solidFill>
                <a:ea typeface="Times New Roman"/>
              </a:rPr>
              <a:t>завода под непосредственным руководством </a:t>
            </a:r>
            <a:endParaRPr lang="ru-RU" b="1" i="1" dirty="0" smtClean="0">
              <a:solidFill>
                <a:srgbClr val="333333"/>
              </a:solidFill>
              <a:ea typeface="Times New Roman"/>
            </a:endParaRPr>
          </a:p>
          <a:p>
            <a:pPr lvl="0"/>
            <a:r>
              <a:rPr lang="ru-RU" b="1" i="1" dirty="0" smtClean="0">
                <a:solidFill>
                  <a:srgbClr val="333333"/>
                </a:solidFill>
                <a:ea typeface="Times New Roman"/>
              </a:rPr>
              <a:t>Г.Г</a:t>
            </a:r>
            <a:r>
              <a:rPr lang="ru-RU" b="1" i="1" dirty="0">
                <a:solidFill>
                  <a:srgbClr val="333333"/>
                </a:solidFill>
                <a:ea typeface="Times New Roman"/>
              </a:rPr>
              <a:t>. Мамаджанянца за 55 дней, с 5 сентября по 1 ноября 1941 года, спроектировали и построили </a:t>
            </a:r>
            <a:r>
              <a:rPr lang="ru-RU" b="1" i="1" dirty="0" smtClean="0">
                <a:solidFill>
                  <a:srgbClr val="333333"/>
                </a:solidFill>
                <a:ea typeface="Times New Roman"/>
              </a:rPr>
              <a:t>теплофикационную </a:t>
            </a:r>
            <a:r>
              <a:rPr lang="ru-RU" b="1" i="1" dirty="0">
                <a:solidFill>
                  <a:srgbClr val="333333"/>
                </a:solidFill>
                <a:ea typeface="Times New Roman"/>
              </a:rPr>
              <a:t>установку на ТЭЦ и теплотрассу длиной </a:t>
            </a:r>
            <a:r>
              <a:rPr lang="ru-RU" b="1" i="1" dirty="0" smtClean="0">
                <a:solidFill>
                  <a:srgbClr val="333333"/>
                </a:solidFill>
                <a:ea typeface="Times New Roman"/>
              </a:rPr>
              <a:t>4,5 </a:t>
            </a:r>
            <a:r>
              <a:rPr lang="ru-RU" b="1" i="1" dirty="0">
                <a:solidFill>
                  <a:srgbClr val="333333"/>
                </a:solidFill>
                <a:ea typeface="Times New Roman"/>
              </a:rPr>
              <a:t>км. 1 ноября тепло ТЭЦ пришло в дома горожан. </a:t>
            </a:r>
            <a:r>
              <a:rPr lang="ru-RU" b="1" i="1" dirty="0" smtClean="0">
                <a:solidFill>
                  <a:prstClr val="black"/>
                </a:solidFill>
                <a:ea typeface="Times New Roman"/>
              </a:rPr>
              <a:t>  </a:t>
            </a:r>
            <a:r>
              <a:rPr lang="ru-RU" b="1" i="1" dirty="0" smtClean="0">
                <a:solidFill>
                  <a:srgbClr val="333333"/>
                </a:solidFill>
                <a:ea typeface="Times New Roman"/>
              </a:rPr>
              <a:t>Мамаджанянц  Г.Г.-  </a:t>
            </a:r>
            <a:r>
              <a:rPr lang="ru-RU" b="1" i="1" dirty="0">
                <a:solidFill>
                  <a:srgbClr val="333333"/>
                </a:solidFill>
                <a:ea typeface="Times New Roman"/>
              </a:rPr>
              <a:t>первый </a:t>
            </a:r>
            <a:r>
              <a:rPr lang="ru-RU" b="1" i="1" dirty="0" smtClean="0">
                <a:solidFill>
                  <a:srgbClr val="333333"/>
                </a:solidFill>
                <a:ea typeface="Times New Roman"/>
              </a:rPr>
              <a:t>управляю-</a:t>
            </a:r>
          </a:p>
          <a:p>
            <a:pPr lvl="0"/>
            <a:r>
              <a:rPr lang="ru-RU" b="1" i="1" dirty="0">
                <a:solidFill>
                  <a:srgbClr val="333333"/>
                </a:solidFill>
                <a:ea typeface="Times New Roman"/>
              </a:rPr>
              <a:t> </a:t>
            </a:r>
            <a:r>
              <a:rPr lang="ru-RU" b="1" i="1" dirty="0" smtClean="0">
                <a:solidFill>
                  <a:srgbClr val="333333"/>
                </a:solidFill>
                <a:ea typeface="Times New Roman"/>
              </a:rPr>
              <a:t>                                                                        щий «</a:t>
            </a:r>
            <a:r>
              <a:rPr lang="ru-RU" b="1" i="1" dirty="0">
                <a:solidFill>
                  <a:srgbClr val="333333"/>
                </a:solidFill>
                <a:ea typeface="Times New Roman"/>
              </a:rPr>
              <a:t>Хабаровскэнерго» </a:t>
            </a:r>
            <a:r>
              <a:rPr lang="ru-RU" b="1" i="1" dirty="0" smtClean="0">
                <a:solidFill>
                  <a:prstClr val="black"/>
                </a:solidFill>
                <a:ea typeface="Times New Roman"/>
              </a:rPr>
              <a:t> </a:t>
            </a:r>
            <a:r>
              <a:rPr lang="ru-RU" b="1" i="1" spc="10" dirty="0" smtClean="0">
                <a:solidFill>
                  <a:srgbClr val="2D2D2D"/>
                </a:solidFill>
                <a:ea typeface="Times New Roman"/>
              </a:rPr>
              <a:t>с </a:t>
            </a:r>
            <a:r>
              <a:rPr lang="ru-RU" b="1" i="1" spc="10" dirty="0">
                <a:solidFill>
                  <a:srgbClr val="2D2D2D"/>
                </a:solidFill>
                <a:ea typeface="Times New Roman"/>
              </a:rPr>
              <a:t>1957 по 1973 гг</a:t>
            </a:r>
            <a:r>
              <a:rPr lang="ru-RU" b="1" i="1" spc="10" dirty="0" smtClean="0">
                <a:solidFill>
                  <a:srgbClr val="2D2D2D"/>
                </a:solidFill>
                <a:ea typeface="Times New Roman"/>
              </a:rPr>
              <a:t>.</a:t>
            </a:r>
            <a:endParaRPr lang="ru-RU" b="1" i="1" dirty="0">
              <a:solidFill>
                <a:prstClr val="black"/>
              </a:solidFill>
              <a:ea typeface="Times New Roman"/>
            </a:endParaRPr>
          </a:p>
          <a:p>
            <a:pPr lvl="0"/>
            <a:r>
              <a:rPr lang="ru-RU" sz="2000" b="1" i="1" dirty="0" smtClean="0">
                <a:solidFill>
                  <a:srgbClr val="C00000"/>
                </a:solidFill>
                <a:ea typeface="Times New Roman"/>
              </a:rPr>
              <a:t>   Награжден</a:t>
            </a:r>
            <a:r>
              <a:rPr lang="ru-RU" sz="2000" b="1" i="1" dirty="0">
                <a:solidFill>
                  <a:srgbClr val="C00000"/>
                </a:solidFill>
                <a:ea typeface="Times New Roman"/>
              </a:rPr>
              <a:t>: в 1945 году орденом Трудового Красного знамени, </a:t>
            </a:r>
          </a:p>
          <a:p>
            <a:pPr lvl="0"/>
            <a:r>
              <a:rPr lang="ru-RU" sz="2000" b="1" i="1" dirty="0">
                <a:solidFill>
                  <a:srgbClr val="C00000"/>
                </a:solidFill>
                <a:ea typeface="Times New Roman"/>
              </a:rPr>
              <a:t>               в 1946 году - медалью «За доблестный труд в 1941 – 1945 годах».</a:t>
            </a:r>
            <a:r>
              <a:rPr lang="ru-RU" i="1" dirty="0">
                <a:solidFill>
                  <a:srgbClr val="C00000"/>
                </a:solidFill>
                <a:ea typeface="Times New Roman"/>
              </a:rPr>
              <a:t/>
            </a:r>
            <a:br>
              <a:rPr lang="ru-RU" i="1" dirty="0">
                <a:solidFill>
                  <a:srgbClr val="C00000"/>
                </a:solidFill>
                <a:ea typeface="Times New Roman"/>
              </a:rPr>
            </a:br>
            <a:r>
              <a:rPr lang="ru-RU" sz="1600" i="1" dirty="0">
                <a:solidFill>
                  <a:srgbClr val="C00000"/>
                </a:solidFill>
                <a:ea typeface="Calibri"/>
                <a:cs typeface="Times New Roman"/>
              </a:rPr>
              <a:t> </a:t>
            </a:r>
            <a:endParaRPr lang="ru-RU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712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781236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Мы - помним!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                                   Мы -  гордимся!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:\DCIM\104_PANA\P10405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63558"/>
            <a:ext cx="8496944" cy="4914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889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540" y="188640"/>
            <a:ext cx="8280920" cy="6669360"/>
          </a:xfrm>
        </p:spPr>
        <p:txBody>
          <a:bodyPr>
            <a:normAutofit fontScale="90000"/>
          </a:bodyPr>
          <a:lstStyle/>
          <a:p>
            <a:r>
              <a:rPr lang="ru-RU" sz="1700" b="1" i="1" dirty="0" smtClean="0">
                <a:solidFill>
                  <a:srgbClr val="C00000"/>
                </a:solidFill>
              </a:rPr>
              <a:t>                   Победа </a:t>
            </a:r>
            <a:r>
              <a:rPr lang="ru-RU" sz="1700" b="1" i="1" dirty="0">
                <a:solidFill>
                  <a:srgbClr val="C00000"/>
                </a:solidFill>
              </a:rPr>
              <a:t>– это праздник, который объединяет и молодежь, и стариков,  </a:t>
            </a:r>
            <a:r>
              <a:rPr lang="ru-RU" sz="1700" b="1" i="1" dirty="0" smtClean="0">
                <a:solidFill>
                  <a:srgbClr val="C00000"/>
                </a:solidFill>
              </a:rPr>
              <a:t>    и взрослых</a:t>
            </a:r>
            <a:r>
              <a:rPr lang="ru-RU" sz="1700" b="1" i="1" dirty="0">
                <a:solidFill>
                  <a:srgbClr val="C00000"/>
                </a:solidFill>
              </a:rPr>
              <a:t>, и совсем еще юных граждан нашей Родины.</a:t>
            </a:r>
            <a:br>
              <a:rPr lang="ru-RU" sz="1700" b="1" i="1" dirty="0">
                <a:solidFill>
                  <a:srgbClr val="C00000"/>
                </a:solidFill>
              </a:rPr>
            </a:br>
            <a:r>
              <a:rPr lang="ru-RU" sz="1700" b="1" i="1" dirty="0">
                <a:solidFill>
                  <a:srgbClr val="C00000"/>
                </a:solidFill>
              </a:rPr>
              <a:t>В каждой семье – судьба и история дедов и прадедов, отстоявших свободу не только России, но и Европы. Мы заплатили высокую цену за эту Победу, и никому не позволим ни сегодня, ни впредь забывать о миллионах погибших.</a:t>
            </a:r>
            <a:br>
              <a:rPr lang="ru-RU" sz="1700" b="1" i="1" dirty="0">
                <a:solidFill>
                  <a:srgbClr val="C00000"/>
                </a:solidFill>
              </a:rPr>
            </a:br>
            <a:r>
              <a:rPr lang="ru-RU" sz="1700" b="1" i="1" dirty="0">
                <a:solidFill>
                  <a:srgbClr val="C00000"/>
                </a:solidFill>
              </a:rPr>
              <a:t>Поэтому создание  уголка памяти было общим решением  воспитателя и родителей.  Взрослым  пришлось </a:t>
            </a:r>
            <a:r>
              <a:rPr lang="ru-RU" sz="1700" b="1" i="1" dirty="0" smtClean="0">
                <a:solidFill>
                  <a:srgbClr val="C00000"/>
                </a:solidFill>
              </a:rPr>
              <a:t> «поднять» </a:t>
            </a:r>
            <a:r>
              <a:rPr lang="ru-RU" sz="1700" b="1" i="1" dirty="0">
                <a:solidFill>
                  <a:srgbClr val="C00000"/>
                </a:solidFill>
              </a:rPr>
              <a:t>не только свои  семейные  фотоархивы, но и обратиться к воспоминаниям  своих близких, тем самым потревожив их </a:t>
            </a:r>
            <a:r>
              <a:rPr lang="ru-RU" sz="1700" b="1" i="1" dirty="0" smtClean="0">
                <a:solidFill>
                  <a:srgbClr val="C00000"/>
                </a:solidFill>
              </a:rPr>
              <a:t>память  </a:t>
            </a:r>
            <a:r>
              <a:rPr lang="ru-RU" sz="1700" b="1" i="1" dirty="0">
                <a:solidFill>
                  <a:srgbClr val="C00000"/>
                </a:solidFill>
              </a:rPr>
              <a:t>о том  страшном  времени…</a:t>
            </a:r>
            <a:br>
              <a:rPr lang="ru-RU" sz="1700" b="1" i="1" dirty="0">
                <a:solidFill>
                  <a:srgbClr val="C00000"/>
                </a:solidFill>
              </a:rPr>
            </a:br>
            <a:r>
              <a:rPr lang="ru-RU" sz="1700" b="1" i="1" dirty="0">
                <a:solidFill>
                  <a:srgbClr val="C00000"/>
                </a:solidFill>
              </a:rPr>
              <a:t>И ребята с гордостью  </a:t>
            </a:r>
            <a:r>
              <a:rPr lang="ru-RU" sz="1700" b="1" i="1" dirty="0" smtClean="0">
                <a:solidFill>
                  <a:srgbClr val="C00000"/>
                </a:solidFill>
              </a:rPr>
              <a:t>рассказывают  </a:t>
            </a:r>
            <a:r>
              <a:rPr lang="ru-RU" sz="1700" b="1" i="1" dirty="0">
                <a:solidFill>
                  <a:srgbClr val="C00000"/>
                </a:solidFill>
              </a:rPr>
              <a:t>о  своих  прадедах и прапрадедах…</a:t>
            </a:r>
            <a:br>
              <a:rPr lang="ru-RU" sz="1700" b="1" i="1" dirty="0">
                <a:solidFill>
                  <a:srgbClr val="C00000"/>
                </a:solidFill>
              </a:rPr>
            </a:br>
            <a:r>
              <a:rPr lang="ru-RU" sz="1700" b="1" i="1" dirty="0">
                <a:solidFill>
                  <a:srgbClr val="C00000"/>
                </a:solidFill>
              </a:rPr>
              <a:t>Об учителе  прабабушки, бабушки и дедушки  Полины А., который  прошёл всю войну, был  тяжело ранен, вернулся в родной поселок  и более  40  лет  учил и воспитывал мальчишек и девчонок.</a:t>
            </a:r>
            <a:br>
              <a:rPr lang="ru-RU" sz="1700" b="1" i="1" dirty="0">
                <a:solidFill>
                  <a:srgbClr val="C00000"/>
                </a:solidFill>
              </a:rPr>
            </a:br>
            <a:r>
              <a:rPr lang="ru-RU" sz="1700" b="1" i="1" dirty="0">
                <a:solidFill>
                  <a:srgbClr val="C00000"/>
                </a:solidFill>
              </a:rPr>
              <a:t>Алина Ш.  открывает книгу  памяти Ульчского  района Хабаровского края и с гордостью  показывает фотографию  своего прадеда и рассказывает о нем.</a:t>
            </a:r>
            <a:br>
              <a:rPr lang="ru-RU" sz="1700" b="1" i="1" dirty="0">
                <a:solidFill>
                  <a:srgbClr val="C00000"/>
                </a:solidFill>
              </a:rPr>
            </a:br>
            <a:r>
              <a:rPr lang="ru-RU" sz="1700" b="1" i="1" dirty="0">
                <a:solidFill>
                  <a:srgbClr val="C00000"/>
                </a:solidFill>
              </a:rPr>
              <a:t>Всегда приятно слышать слова благодарности, но  когда  взрослые говорят спасибо  за то,  что  им дали  возможность   узнать   и вспомнить о героическом  прошлом  своих дедов и рассказать об этом своим  малышам – это говорит о том, что ты не зря  вкладываешь  душу  в своих малышей   - помнить  и не забывать подвиг  прадедов!</a:t>
            </a:r>
            <a:br>
              <a:rPr lang="ru-RU" sz="1700" b="1" i="1" dirty="0">
                <a:solidFill>
                  <a:srgbClr val="C00000"/>
                </a:solidFill>
              </a:rPr>
            </a:br>
            <a:r>
              <a:rPr lang="ru-RU" sz="1700" b="1" i="1" dirty="0">
                <a:solidFill>
                  <a:srgbClr val="C00000"/>
                </a:solidFill>
              </a:rPr>
              <a:t>Война была трагедией, но именно она позволила проявить все лучшее, что есть и будет в нашем народе – стойкость и мужество, единство и сплоченность перед лицом врага, трудолюбие и самоотверженность, талант инженеров и полководцев, воинскую доблесть и </a:t>
            </a:r>
            <a:r>
              <a:rPr lang="ru-RU" sz="1700" b="1" i="1" dirty="0" smtClean="0">
                <a:solidFill>
                  <a:srgbClr val="C00000"/>
                </a:solidFill>
              </a:rPr>
              <a:t/>
            </a:r>
            <a:br>
              <a:rPr lang="ru-RU" sz="1700" b="1" i="1" dirty="0" smtClean="0">
                <a:solidFill>
                  <a:srgbClr val="C00000"/>
                </a:solidFill>
              </a:rPr>
            </a:br>
            <a:r>
              <a:rPr lang="ru-RU" sz="1700" b="1" i="1" dirty="0">
                <a:solidFill>
                  <a:srgbClr val="C00000"/>
                </a:solidFill>
              </a:rPr>
              <a:t> </a:t>
            </a:r>
            <a:r>
              <a:rPr lang="ru-RU" sz="1700" b="1" i="1" dirty="0" smtClean="0">
                <a:solidFill>
                  <a:srgbClr val="C00000"/>
                </a:solidFill>
              </a:rPr>
              <a:t>                                                  любовь </a:t>
            </a:r>
            <a:r>
              <a:rPr lang="ru-RU" sz="1700" b="1" i="1" dirty="0">
                <a:solidFill>
                  <a:srgbClr val="C00000"/>
                </a:solidFill>
              </a:rPr>
              <a:t>к Родине. Именно эти качества позволили победить врага.</a:t>
            </a:r>
            <a:br>
              <a:rPr lang="ru-RU" sz="1700" b="1" i="1" dirty="0">
                <a:solidFill>
                  <a:srgbClr val="C00000"/>
                </a:solidFill>
              </a:rPr>
            </a:br>
            <a:r>
              <a:rPr lang="ru-RU" sz="1700" b="1" i="1" dirty="0" smtClean="0">
                <a:solidFill>
                  <a:srgbClr val="C00000"/>
                </a:solidFill>
              </a:rPr>
              <a:t>                                                     МЫ </a:t>
            </a:r>
            <a:r>
              <a:rPr lang="ru-RU" sz="1700" b="1" i="1" dirty="0">
                <a:solidFill>
                  <a:srgbClr val="C00000"/>
                </a:solidFill>
              </a:rPr>
              <a:t>ДОЛЖНЫ ПОМНИТЬ О </a:t>
            </a:r>
            <a:r>
              <a:rPr lang="ru-RU" sz="1700" b="1" dirty="0">
                <a:solidFill>
                  <a:srgbClr val="C00000"/>
                </a:solidFill>
              </a:rPr>
              <a:t>ВОЙНЕ!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202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mgpu.ru/wp-content/uploads/2018/05/146180_original-e15253616322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836712"/>
            <a:ext cx="7560840" cy="58326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b="1" i="1" dirty="0">
                <a:solidFill>
                  <a:srgbClr val="FFFF00"/>
                </a:solidFill>
                <a:ea typeface="+mj-ea"/>
                <a:cs typeface="+mj-cs"/>
              </a:rPr>
              <a:t>День Победы  9 мая – </a:t>
            </a:r>
            <a:br>
              <a:rPr lang="ru-RU" sz="2800" b="1" i="1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ru-RU" sz="2800" b="1" i="1" dirty="0">
                <a:solidFill>
                  <a:srgbClr val="FFFF00"/>
                </a:solidFill>
                <a:ea typeface="+mj-ea"/>
                <a:cs typeface="+mj-cs"/>
              </a:rPr>
              <a:t>Праздник мира в стране и весны.</a:t>
            </a:r>
            <a:br>
              <a:rPr lang="ru-RU" sz="2800" b="1" i="1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ru-RU" sz="2800" b="1" i="1" dirty="0">
                <a:solidFill>
                  <a:srgbClr val="FFFF00"/>
                </a:solidFill>
                <a:ea typeface="+mj-ea"/>
                <a:cs typeface="+mj-cs"/>
              </a:rPr>
              <a:t>В этот день мы солдат  </a:t>
            </a:r>
            <a:br>
              <a:rPr lang="ru-RU" sz="2800" b="1" i="1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ru-RU" sz="2800" b="1" i="1" dirty="0">
                <a:solidFill>
                  <a:srgbClr val="FFFF00"/>
                </a:solidFill>
                <a:ea typeface="+mj-ea"/>
                <a:cs typeface="+mj-cs"/>
              </a:rPr>
              <a:t>                            вспоминаем, </a:t>
            </a:r>
            <a:br>
              <a:rPr lang="ru-RU" sz="2800" b="1" i="1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ru-RU" sz="2800" b="1" i="1" dirty="0">
                <a:solidFill>
                  <a:srgbClr val="FFFF00"/>
                </a:solidFill>
                <a:ea typeface="+mj-ea"/>
                <a:cs typeface="+mj-cs"/>
              </a:rPr>
              <a:t>Не вернувшихся в семьи </a:t>
            </a:r>
            <a:br>
              <a:rPr lang="ru-RU" sz="2800" b="1" i="1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ru-RU" sz="2800" b="1" i="1" dirty="0">
                <a:solidFill>
                  <a:srgbClr val="FFFF00"/>
                </a:solidFill>
                <a:ea typeface="+mj-ea"/>
                <a:cs typeface="+mj-cs"/>
              </a:rPr>
              <a:t>                               с войны</a:t>
            </a:r>
            <a:br>
              <a:rPr lang="ru-RU" sz="2800" b="1" i="1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ru-RU" sz="2800" b="1" i="1" dirty="0">
                <a:solidFill>
                  <a:srgbClr val="FFFF00"/>
                </a:solidFill>
                <a:ea typeface="+mj-ea"/>
                <a:cs typeface="+mj-cs"/>
              </a:rPr>
              <a:t>В этот праздник мы</a:t>
            </a:r>
            <a:br>
              <a:rPr lang="ru-RU" sz="2800" b="1" i="1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ru-RU" sz="2800" b="1" i="1" dirty="0">
                <a:solidFill>
                  <a:srgbClr val="FFFF00"/>
                </a:solidFill>
                <a:ea typeface="+mj-ea"/>
                <a:cs typeface="+mj-cs"/>
              </a:rPr>
              <a:t>        </a:t>
            </a:r>
            <a:r>
              <a:rPr lang="ru-RU" sz="2800" b="1" i="1" dirty="0" smtClean="0">
                <a:solidFill>
                  <a:srgbClr val="FFFF00"/>
                </a:solidFill>
                <a:ea typeface="+mj-ea"/>
                <a:cs typeface="+mj-cs"/>
              </a:rPr>
              <a:t>               </a:t>
            </a:r>
            <a:r>
              <a:rPr lang="ru-RU" sz="2800" b="1" i="1" dirty="0">
                <a:solidFill>
                  <a:srgbClr val="FFFF00"/>
                </a:solidFill>
                <a:ea typeface="+mj-ea"/>
                <a:cs typeface="+mj-cs"/>
              </a:rPr>
              <a:t>чевствуем дедов,</a:t>
            </a:r>
            <a:br>
              <a:rPr lang="ru-RU" sz="2800" b="1" i="1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ru-RU" sz="2800" b="1" i="1" dirty="0">
                <a:solidFill>
                  <a:srgbClr val="FFFF00"/>
                </a:solidFill>
                <a:ea typeface="+mj-ea"/>
                <a:cs typeface="+mj-cs"/>
              </a:rPr>
              <a:t>Защитивших родную </a:t>
            </a:r>
            <a:br>
              <a:rPr lang="ru-RU" sz="2800" b="1" i="1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ru-RU" sz="2800" b="1" i="1" dirty="0">
                <a:solidFill>
                  <a:srgbClr val="FFFF00"/>
                </a:solidFill>
                <a:ea typeface="+mj-ea"/>
                <a:cs typeface="+mj-cs"/>
              </a:rPr>
              <a:t>                              </a:t>
            </a:r>
            <a:r>
              <a:rPr lang="ru-RU" sz="2800" b="1" i="1" dirty="0" smtClean="0">
                <a:solidFill>
                  <a:srgbClr val="FFFF00"/>
                </a:solidFill>
                <a:ea typeface="+mj-ea"/>
                <a:cs typeface="+mj-cs"/>
              </a:rPr>
              <a:t>страну</a:t>
            </a:r>
            <a:r>
              <a:rPr lang="ru-RU" sz="2800" b="1" i="1" dirty="0">
                <a:solidFill>
                  <a:srgbClr val="FFFF00"/>
                </a:solidFill>
                <a:ea typeface="+mj-ea"/>
                <a:cs typeface="+mj-cs"/>
              </a:rPr>
              <a:t>,</a:t>
            </a:r>
            <a:br>
              <a:rPr lang="ru-RU" sz="2800" b="1" i="1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ru-RU" sz="2800" b="1" i="1" dirty="0">
                <a:solidFill>
                  <a:srgbClr val="FFFF00"/>
                </a:solidFill>
                <a:ea typeface="+mj-ea"/>
                <a:cs typeface="+mj-cs"/>
              </a:rPr>
              <a:t>Подарившим народам </a:t>
            </a:r>
            <a:br>
              <a:rPr lang="ru-RU" sz="2800" b="1" i="1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ru-RU" sz="2800" b="1" i="1" dirty="0">
                <a:solidFill>
                  <a:srgbClr val="FFFF00"/>
                </a:solidFill>
                <a:ea typeface="+mj-ea"/>
                <a:cs typeface="+mj-cs"/>
              </a:rPr>
              <a:t>                           </a:t>
            </a:r>
            <a:r>
              <a:rPr lang="ru-RU" sz="2800" b="1" i="1" dirty="0" smtClean="0">
                <a:solidFill>
                  <a:srgbClr val="FFFF00"/>
                </a:solidFill>
                <a:ea typeface="+mj-ea"/>
                <a:cs typeface="+mj-cs"/>
              </a:rPr>
              <a:t>    </a:t>
            </a:r>
            <a:r>
              <a:rPr lang="ru-RU" sz="2800" b="1" i="1" dirty="0">
                <a:solidFill>
                  <a:srgbClr val="FFFF00"/>
                </a:solidFill>
                <a:ea typeface="+mj-ea"/>
                <a:cs typeface="+mj-cs"/>
              </a:rPr>
              <a:t>Победу</a:t>
            </a:r>
            <a:br>
              <a:rPr lang="ru-RU" sz="2800" b="1" i="1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ru-RU" sz="2800" b="1" i="1" dirty="0">
                <a:solidFill>
                  <a:srgbClr val="FFFF00"/>
                </a:solidFill>
                <a:ea typeface="+mj-ea"/>
                <a:cs typeface="+mj-cs"/>
              </a:rPr>
              <a:t>И вернувших нам мир и весну!</a:t>
            </a:r>
            <a:r>
              <a:rPr lang="ru-RU" sz="2500" dirty="0">
                <a:solidFill>
                  <a:srgbClr val="C00000"/>
                </a:solidFill>
                <a:ea typeface="+mj-ea"/>
                <a:cs typeface="+mj-cs"/>
              </a:rPr>
              <a:t/>
            </a:r>
            <a:br>
              <a:rPr lang="ru-RU" sz="2500" dirty="0">
                <a:solidFill>
                  <a:srgbClr val="C00000"/>
                </a:solidFill>
                <a:ea typeface="+mj-ea"/>
                <a:cs typeface="+mj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3708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8028384" cy="850106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</a:rPr>
              <a:t>Наши  прадеды – </a:t>
            </a:r>
            <a:br>
              <a:rPr lang="ru-RU" sz="4000" b="1" i="1" dirty="0" smtClean="0">
                <a:solidFill>
                  <a:srgbClr val="C00000"/>
                </a:solidFill>
              </a:rPr>
            </a:br>
            <a:r>
              <a:rPr lang="ru-RU" sz="1000" b="1" i="1" dirty="0" smtClean="0">
                <a:solidFill>
                  <a:srgbClr val="FF0000"/>
                </a:solidFill>
              </a:rPr>
              <a:t> </a:t>
            </a:r>
            <a:r>
              <a:rPr lang="ru-RU" sz="4000" b="1" i="1" dirty="0" smtClean="0">
                <a:solidFill>
                  <a:srgbClr val="FF0000"/>
                </a:solidFill>
              </a:rPr>
              <a:t>вечная  память героям!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4896544" cy="6741368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dirty="0">
                <a:ea typeface="Calibri"/>
                <a:cs typeface="Times New Roman"/>
              </a:rPr>
              <a:t> </a:t>
            </a:r>
            <a:endParaRPr lang="ru-RU" sz="2800" dirty="0" smtClean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sz="28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dirty="0">
                <a:ea typeface="Calibri"/>
                <a:cs typeface="Times New Roman"/>
              </a:rPr>
              <a:t> 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dirty="0">
                <a:ea typeface="Calibri"/>
                <a:cs typeface="Times New Roman"/>
              </a:rPr>
              <a:t>                             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1200" b="1" i="1" dirty="0" smtClean="0">
                <a:effectLst/>
                <a:latin typeface="Arial"/>
                <a:ea typeface="Calibri"/>
                <a:cs typeface="Times New Roman"/>
              </a:rPr>
              <a:t>Калиновский</a:t>
            </a:r>
            <a:r>
              <a:rPr lang="ru-RU" sz="11200" b="1" i="1" dirty="0" smtClean="0">
                <a:solidFill>
                  <a:srgbClr val="333333"/>
                </a:solidFill>
                <a:effectLst/>
                <a:latin typeface="Arial"/>
                <a:ea typeface="Calibri"/>
                <a:cs typeface="Times New Roman"/>
              </a:rPr>
              <a:t> 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1200" b="1" i="1" dirty="0" smtClean="0">
                <a:solidFill>
                  <a:srgbClr val="333333"/>
                </a:solidFill>
                <a:effectLst/>
                <a:latin typeface="Arial"/>
                <a:ea typeface="Calibri"/>
                <a:cs typeface="Times New Roman"/>
              </a:rPr>
              <a:t>Сергей Михайлович</a:t>
            </a:r>
            <a:endParaRPr lang="ru-RU" sz="11200" b="1" i="1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7200" b="1" i="1" dirty="0" smtClean="0">
                <a:solidFill>
                  <a:srgbClr val="333333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  <a:t>           </a:t>
            </a:r>
            <a:r>
              <a:rPr lang="ru-RU" sz="7200" b="1" i="1" dirty="0" smtClean="0">
                <a:solidFill>
                  <a:srgbClr val="333333"/>
                </a:solidFill>
                <a:effectLst/>
                <a:ea typeface="Calibri"/>
                <a:cs typeface="Arial" pitchFamily="34" charset="0"/>
              </a:rPr>
              <a:t>Родился  24 июля 1923 г. </a:t>
            </a:r>
            <a:endParaRPr lang="ru-RU" sz="7200" b="1" i="1" dirty="0">
              <a:ea typeface="Calibri"/>
              <a:cs typeface="Arial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7200" b="1" i="1" dirty="0" smtClean="0">
                <a:solidFill>
                  <a:srgbClr val="333333"/>
                </a:solidFill>
                <a:effectLst/>
                <a:ea typeface="Calibri"/>
                <a:cs typeface="Arial" pitchFamily="34" charset="0"/>
              </a:rPr>
              <a:t>      Участвовал в боевых действиях с    октября 1941 г. по февраль 1945 г.  на  фронтах  Великой Отечественной войны.</a:t>
            </a:r>
            <a:r>
              <a:rPr lang="ru-RU" sz="7200" b="1" i="1" dirty="0" smtClean="0">
                <a:ea typeface="Calibri"/>
                <a:cs typeface="Arial" pitchFamily="34" charset="0"/>
              </a:rPr>
              <a:t>  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7200" b="1" i="1" dirty="0" smtClean="0">
                <a:solidFill>
                  <a:srgbClr val="C00000"/>
                </a:solidFill>
                <a:effectLst/>
                <a:ea typeface="Calibri"/>
                <a:cs typeface="Arial" pitchFamily="34" charset="0"/>
              </a:rPr>
              <a:t>Награжден:  орден Отечественной </a:t>
            </a:r>
            <a:r>
              <a:rPr lang="ru-RU" sz="7200" b="1" i="1" dirty="0" smtClean="0">
                <a:solidFill>
                  <a:srgbClr val="C00000"/>
                </a:solidFill>
                <a:ea typeface="Calibri"/>
                <a:cs typeface="Arial" pitchFamily="34" charset="0"/>
              </a:rPr>
              <a:t>                        </a:t>
            </a:r>
            <a:r>
              <a:rPr lang="ru-RU" sz="7200" b="1" i="1" dirty="0" smtClean="0">
                <a:solidFill>
                  <a:srgbClr val="C00000"/>
                </a:solidFill>
                <a:effectLst/>
                <a:ea typeface="Calibri"/>
                <a:cs typeface="Arial" pitchFamily="34" charset="0"/>
              </a:rPr>
              <a:t>войны II степени,  медаль «За победу над Германией в</a:t>
            </a:r>
            <a:r>
              <a:rPr lang="ru-RU" sz="7200" b="1" i="1" dirty="0" smtClean="0">
                <a:solidFill>
                  <a:srgbClr val="C00000"/>
                </a:solidFill>
                <a:ea typeface="Calibri"/>
                <a:cs typeface="Arial" pitchFamily="34" charset="0"/>
              </a:rPr>
              <a:t> </a:t>
            </a:r>
            <a:r>
              <a:rPr lang="ru-RU" sz="7200" b="1" i="1" dirty="0" smtClean="0">
                <a:solidFill>
                  <a:srgbClr val="C00000"/>
                </a:solidFill>
                <a:effectLst/>
                <a:ea typeface="Calibri"/>
                <a:cs typeface="Arial" pitchFamily="34" charset="0"/>
              </a:rPr>
              <a:t>Великой Отечественной войне 1941 – 1945г.г.»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sz="8000" b="1" i="1" dirty="0" smtClean="0">
              <a:solidFill>
                <a:srgbClr val="333333"/>
              </a:solidFill>
              <a:effectLst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8000" b="1" i="1" dirty="0" smtClean="0">
                <a:solidFill>
                  <a:srgbClr val="333333"/>
                </a:solidFill>
                <a:effectLst/>
                <a:ea typeface="Calibri"/>
                <a:cs typeface="Times New Roman"/>
              </a:rPr>
              <a:t>  </a:t>
            </a:r>
            <a:endParaRPr lang="ru-RU" sz="80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40768"/>
            <a:ext cx="3600400" cy="46910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9985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6632"/>
            <a:ext cx="4824536" cy="5544616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2800" b="1" i="1" dirty="0" smtClean="0">
                <a:solidFill>
                  <a:srgbClr val="333333"/>
                </a:solidFill>
                <a:effectLst/>
                <a:latin typeface="Arial"/>
                <a:ea typeface="Calibri"/>
                <a:cs typeface="Times New Roman"/>
              </a:rPr>
              <a:t>           </a:t>
            </a:r>
            <a:r>
              <a:rPr lang="ru-RU" sz="11200" b="1" i="1" dirty="0" smtClean="0">
                <a:solidFill>
                  <a:srgbClr val="333333"/>
                </a:solidFill>
                <a:effectLst/>
                <a:latin typeface="Arial"/>
                <a:ea typeface="Calibri"/>
                <a:cs typeface="Times New Roman"/>
              </a:rPr>
              <a:t>Андреев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1200" b="1" i="1" dirty="0" smtClean="0">
                <a:solidFill>
                  <a:srgbClr val="333333"/>
                </a:solidFill>
                <a:effectLst/>
                <a:latin typeface="Arial"/>
                <a:ea typeface="Calibri"/>
                <a:cs typeface="Times New Roman"/>
              </a:rPr>
              <a:t>      Георгий Васильевич</a:t>
            </a:r>
            <a:endParaRPr lang="ru-RU" sz="112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 smtClean="0">
                <a:solidFill>
                  <a:srgbClr val="333333"/>
                </a:solidFill>
                <a:effectLst/>
                <a:latin typeface="Arial"/>
                <a:ea typeface="Calibri"/>
                <a:cs typeface="Times New Roman"/>
              </a:rPr>
              <a:t>            </a:t>
            </a:r>
            <a:r>
              <a:rPr lang="ru-RU" sz="7200" b="1" i="1" dirty="0" smtClean="0">
                <a:solidFill>
                  <a:srgbClr val="333333"/>
                </a:solidFill>
                <a:effectLst/>
                <a:ea typeface="Calibri"/>
                <a:cs typeface="Times New Roman"/>
              </a:rPr>
              <a:t>Родился 22 июля1924 в Челябинской области.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7200" b="1" i="1" dirty="0" smtClean="0">
                <a:solidFill>
                  <a:srgbClr val="333333"/>
                </a:solidFill>
                <a:effectLst/>
                <a:ea typeface="Calibri"/>
                <a:cs typeface="Times New Roman"/>
              </a:rPr>
              <a:t>Участвовал в боевых действиях на фронтах Великой Отечествен-ной войны с 1943г. по май 1945г. в составе 12 гвардейского Стрелкового полка,</a:t>
            </a:r>
            <a:r>
              <a:rPr lang="ru-RU" sz="7200" b="1" i="1" dirty="0">
                <a:ea typeface="Calibri"/>
                <a:cs typeface="Times New Roman"/>
              </a:rPr>
              <a:t> </a:t>
            </a:r>
            <a:r>
              <a:rPr lang="ru-RU" sz="7200" b="1" i="1" dirty="0" smtClean="0">
                <a:ea typeface="Calibri"/>
                <a:cs typeface="Times New Roman"/>
              </a:rPr>
              <a:t> </a:t>
            </a:r>
            <a:r>
              <a:rPr lang="ru-RU" sz="7200" b="1" i="1" dirty="0" smtClean="0">
                <a:solidFill>
                  <a:srgbClr val="333333"/>
                </a:solidFill>
                <a:effectLst/>
                <a:ea typeface="Calibri"/>
                <a:cs typeface="Times New Roman"/>
              </a:rPr>
              <a:t>274 отделения  Стрелкового полка.</a:t>
            </a:r>
            <a:endParaRPr lang="ru-RU" sz="7200" b="1" i="1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7200" b="1" i="1" dirty="0" smtClean="0">
                <a:solidFill>
                  <a:srgbClr val="333333"/>
                </a:solidFill>
                <a:effectLst/>
                <a:ea typeface="Calibri"/>
                <a:cs typeface="Times New Roman"/>
              </a:rPr>
              <a:t>Санинструктор, старшина. 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7200" b="1" i="1" dirty="0" smtClean="0">
                <a:solidFill>
                  <a:srgbClr val="333333"/>
                </a:solidFill>
                <a:effectLst/>
                <a:ea typeface="Calibri"/>
                <a:cs typeface="Times New Roman"/>
              </a:rPr>
              <a:t>Имел ранение.</a:t>
            </a:r>
          </a:p>
          <a:p>
            <a:pPr marL="0" lvl="0" indent="0">
              <a:lnSpc>
                <a:spcPct val="115000"/>
              </a:lnSpc>
              <a:buNone/>
            </a:pPr>
            <a:r>
              <a:rPr lang="ru-RU" sz="7200" b="1" i="1" dirty="0" smtClean="0">
                <a:effectLst/>
                <a:ea typeface="Calibri"/>
                <a:cs typeface="Times New Roman"/>
              </a:rPr>
              <a:t> </a:t>
            </a:r>
            <a:r>
              <a:rPr lang="ru-RU" sz="7200" b="1" i="1" dirty="0" smtClean="0">
                <a:solidFill>
                  <a:srgbClr val="C00000"/>
                </a:solidFill>
                <a:effectLst/>
                <a:ea typeface="Calibri"/>
                <a:cs typeface="Times New Roman"/>
              </a:rPr>
              <a:t>Награжден: медаль «За боевые заслуги», медаль «За победу над Германией в Великой Отечественной </a:t>
            </a:r>
            <a:r>
              <a:rPr lang="ru-RU" sz="7200" b="1" i="1" dirty="0" smtClean="0">
                <a:solidFill>
                  <a:srgbClr val="C00000"/>
                </a:solidFill>
                <a:ea typeface="Calibri"/>
                <a:cs typeface="Times New Roman"/>
              </a:rPr>
              <a:t>войне </a:t>
            </a:r>
            <a:r>
              <a:rPr lang="ru-RU" sz="7200" b="1" i="1" dirty="0">
                <a:solidFill>
                  <a:srgbClr val="C00000"/>
                </a:solidFill>
                <a:ea typeface="Calibri"/>
                <a:cs typeface="Times New Roman"/>
              </a:rPr>
              <a:t>1941-1945 гг.».</a:t>
            </a:r>
            <a:endParaRPr lang="ru-RU" sz="7200" b="1" i="1" dirty="0">
              <a:solidFill>
                <a:srgbClr val="C00000"/>
              </a:solidFill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8000" b="1" i="1" dirty="0" smtClean="0">
                <a:solidFill>
                  <a:srgbClr val="333333"/>
                </a:solidFill>
                <a:effectLst/>
                <a:latin typeface="Arial"/>
                <a:ea typeface="Calibri"/>
                <a:cs typeface="Times New Roman"/>
              </a:rPr>
              <a:t> </a:t>
            </a:r>
            <a:endParaRPr lang="ru-RU" sz="8000" b="1" i="1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8000" b="1" i="1" dirty="0" smtClean="0">
                <a:solidFill>
                  <a:srgbClr val="333333"/>
                </a:solidFill>
                <a:effectLst/>
                <a:latin typeface="Arial"/>
                <a:ea typeface="Calibri"/>
                <a:cs typeface="Times New Roman"/>
              </a:rPr>
              <a:t>                                                              </a:t>
            </a:r>
            <a:r>
              <a:rPr lang="ru-RU" sz="8000" b="1" dirty="0" smtClean="0">
                <a:solidFill>
                  <a:srgbClr val="333333"/>
                </a:solidFill>
                <a:effectLst/>
                <a:latin typeface="Arial"/>
                <a:ea typeface="Calibri"/>
                <a:cs typeface="Times New Roman"/>
              </a:rPr>
              <a:t>                             </a:t>
            </a:r>
            <a:endParaRPr lang="ru-RU" sz="8000" b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92696"/>
            <a:ext cx="3834087" cy="5112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432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51520" y="116632"/>
            <a:ext cx="4680520" cy="6009531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1200" b="1" i="1" dirty="0" smtClean="0">
                <a:solidFill>
                  <a:srgbClr val="333333"/>
                </a:solidFill>
                <a:effectLst/>
                <a:latin typeface="Arial"/>
                <a:ea typeface="Calibri"/>
                <a:cs typeface="Times New Roman"/>
              </a:rPr>
              <a:t>Одинцов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1200" b="1" i="1" dirty="0" smtClean="0">
                <a:solidFill>
                  <a:srgbClr val="333333"/>
                </a:solidFill>
                <a:effectLst/>
                <a:latin typeface="Arial"/>
                <a:ea typeface="Calibri"/>
                <a:cs typeface="Times New Roman"/>
              </a:rPr>
              <a:t> Стефан Логвинович</a:t>
            </a:r>
            <a:endParaRPr lang="ru-RU" sz="112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600"/>
              </a:spcAft>
              <a:buNone/>
            </a:pPr>
            <a:r>
              <a:rPr lang="ru-RU" sz="7200" b="1" i="1" dirty="0" smtClean="0">
                <a:solidFill>
                  <a:srgbClr val="333333"/>
                </a:solidFill>
                <a:effectLst/>
                <a:ea typeface="Calibri"/>
                <a:cs typeface="Arial" pitchFamily="34" charset="0"/>
              </a:rPr>
              <a:t>Родился   16 февраля  1923 в Белоруссии. </a:t>
            </a:r>
            <a:endParaRPr lang="ru-RU" sz="7200" b="1" i="1" dirty="0">
              <a:ea typeface="Calibri"/>
              <a:cs typeface="Arial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7200" b="1" i="1" dirty="0" smtClean="0">
                <a:solidFill>
                  <a:srgbClr val="333333"/>
                </a:solidFill>
                <a:effectLst/>
                <a:ea typeface="Calibri"/>
                <a:cs typeface="Arial" pitchFamily="34" charset="0"/>
              </a:rPr>
              <a:t>Участвовал в боевых действиях с октября 1943 г. по  май 1945 г.</a:t>
            </a:r>
            <a:endParaRPr lang="ru-RU" sz="7200" b="1" i="1" dirty="0">
              <a:ea typeface="Calibri"/>
              <a:cs typeface="Arial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7200" b="1" i="1" dirty="0" smtClean="0">
                <a:solidFill>
                  <a:srgbClr val="333333"/>
                </a:solidFill>
                <a:effectLst/>
                <a:ea typeface="Calibri"/>
                <a:cs typeface="Arial" pitchFamily="34" charset="0"/>
              </a:rPr>
              <a:t>1-й Белорусский фронт,  3-й Украинский фронт,  5-я ударная армия 185 гвардейского стрелкового полка 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7200" b="1" i="1" dirty="0" smtClean="0">
                <a:solidFill>
                  <a:srgbClr val="333333"/>
                </a:solidFill>
                <a:effectLst/>
                <a:ea typeface="Calibri"/>
                <a:cs typeface="Arial" pitchFamily="34" charset="0"/>
              </a:rPr>
              <a:t>60 гвардейской  стрелковой дивизии.  </a:t>
            </a:r>
            <a:endParaRPr lang="ru-RU" sz="7200" b="1" i="1" dirty="0">
              <a:ea typeface="Calibri"/>
              <a:cs typeface="Arial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7200" b="1" i="1" dirty="0" smtClean="0">
                <a:solidFill>
                  <a:srgbClr val="333333"/>
                </a:solidFill>
                <a:effectLst/>
                <a:ea typeface="Calibri"/>
                <a:cs typeface="Arial" pitchFamily="34" charset="0"/>
              </a:rPr>
              <a:t>Заместитель командира взвода, старший сержант. </a:t>
            </a:r>
            <a:endParaRPr lang="ru-RU" sz="7200" b="1" i="1" dirty="0">
              <a:ea typeface="Calibri"/>
              <a:cs typeface="Arial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7200" b="1" i="1" dirty="0" smtClean="0">
                <a:solidFill>
                  <a:srgbClr val="C00000"/>
                </a:solidFill>
                <a:effectLst/>
                <a:ea typeface="Calibri"/>
                <a:cs typeface="Arial" pitchFamily="34" charset="0"/>
              </a:rPr>
              <a:t>Награжден: орден Славы III степени, </a:t>
            </a:r>
            <a:endParaRPr lang="ru-RU" sz="7200" b="1" i="1" dirty="0">
              <a:solidFill>
                <a:srgbClr val="C00000"/>
              </a:solidFill>
              <a:ea typeface="Calibri"/>
              <a:cs typeface="Arial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7200" b="1" i="1" dirty="0" smtClean="0">
                <a:solidFill>
                  <a:srgbClr val="C00000"/>
                </a:solidFill>
                <a:effectLst/>
                <a:ea typeface="Calibri"/>
                <a:cs typeface="Arial" pitchFamily="34" charset="0"/>
              </a:rPr>
              <a:t>орден Отечественной войны I степени, </a:t>
            </a:r>
            <a:r>
              <a:rPr lang="ru-RU" sz="7200" b="1" i="1" dirty="0">
                <a:solidFill>
                  <a:srgbClr val="C00000"/>
                </a:solidFill>
                <a:ea typeface="Calibri"/>
                <a:cs typeface="Arial" pitchFamily="34" charset="0"/>
              </a:rPr>
              <a:t> </a:t>
            </a:r>
            <a:r>
              <a:rPr lang="ru-RU" sz="7200" b="1" i="1" dirty="0" smtClean="0">
                <a:solidFill>
                  <a:srgbClr val="C00000"/>
                </a:solidFill>
                <a:effectLst/>
                <a:ea typeface="Calibri"/>
                <a:cs typeface="Arial" pitchFamily="34" charset="0"/>
              </a:rPr>
              <a:t>медали «За отвагу», </a:t>
            </a:r>
            <a:r>
              <a:rPr lang="ru-RU" sz="7200" b="1" i="1" dirty="0" smtClean="0">
                <a:solidFill>
                  <a:srgbClr val="C00000"/>
                </a:solidFill>
                <a:ea typeface="Calibri"/>
                <a:cs typeface="Arial" pitchFamily="34" charset="0"/>
              </a:rPr>
              <a:t>«</a:t>
            </a:r>
            <a:r>
              <a:rPr lang="ru-RU" sz="7200" b="1" i="1" dirty="0" smtClean="0">
                <a:solidFill>
                  <a:srgbClr val="C00000"/>
                </a:solidFill>
                <a:effectLst/>
                <a:ea typeface="Calibri"/>
                <a:cs typeface="Arial" pitchFamily="34" charset="0"/>
              </a:rPr>
              <a:t>За победу над Германией в Великой Отечественной войне 1941— 1945г.г</a:t>
            </a:r>
            <a:r>
              <a:rPr lang="ru-RU" sz="7200" dirty="0" smtClean="0">
                <a:solidFill>
                  <a:srgbClr val="C00000"/>
                </a:solidFill>
                <a:effectLst/>
                <a:ea typeface="Calibri"/>
                <a:cs typeface="Arial" pitchFamily="34" charset="0"/>
              </a:rPr>
              <a:t>.»</a:t>
            </a:r>
            <a:endParaRPr lang="ru-RU" sz="7200" dirty="0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040" y="764704"/>
            <a:ext cx="3675795" cy="48965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4888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04664"/>
            <a:ext cx="8424936" cy="6453336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1200" b="1" i="1" dirty="0" smtClean="0">
                <a:latin typeface="Arial"/>
                <a:ea typeface="Calibri"/>
                <a:cs typeface="Times New Roman"/>
              </a:rPr>
              <a:t>                Бугрик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1200" b="1" i="1" dirty="0" smtClean="0">
                <a:latin typeface="Arial"/>
                <a:ea typeface="Calibri"/>
                <a:cs typeface="Times New Roman"/>
              </a:rPr>
              <a:t>      </a:t>
            </a:r>
            <a:r>
              <a:rPr lang="ru-RU" sz="11200" b="1" i="1" dirty="0">
                <a:latin typeface="Arial"/>
                <a:ea typeface="Calibri"/>
                <a:cs typeface="Times New Roman"/>
              </a:rPr>
              <a:t>Петр  </a:t>
            </a:r>
            <a:r>
              <a:rPr lang="ru-RU" sz="11200" b="1" i="1" dirty="0" smtClean="0">
                <a:latin typeface="Arial"/>
                <a:ea typeface="Calibri"/>
                <a:cs typeface="Times New Roman"/>
              </a:rPr>
              <a:t>Федосеевич</a:t>
            </a:r>
            <a:endParaRPr lang="ru-RU" sz="2800" dirty="0">
              <a:ea typeface="Calibri"/>
              <a:cs typeface="Times New Roman"/>
            </a:endParaRP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7200" b="1" i="1" dirty="0">
                <a:ea typeface="Calibri"/>
                <a:cs typeface="Times New Roman"/>
              </a:rPr>
              <a:t>Родился  16 июня 1923 г. в деревне Орловка </a:t>
            </a:r>
            <a:endParaRPr lang="ru-RU" sz="7200" b="1" i="1" dirty="0" smtClean="0">
              <a:ea typeface="Calibri"/>
              <a:cs typeface="Times New Roman"/>
            </a:endParaRP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7200" b="1" i="1" dirty="0" smtClean="0">
                <a:ea typeface="Calibri"/>
                <a:cs typeface="Times New Roman"/>
              </a:rPr>
              <a:t> </a:t>
            </a:r>
            <a:r>
              <a:rPr lang="ru-RU" sz="7200" b="1" i="1" dirty="0">
                <a:ea typeface="Calibri"/>
                <a:cs typeface="Times New Roman"/>
              </a:rPr>
              <a:t>Новосибирской  </a:t>
            </a:r>
            <a:r>
              <a:rPr lang="ru-RU" sz="7200" b="1" i="1" dirty="0" smtClean="0">
                <a:ea typeface="Calibri"/>
                <a:cs typeface="Times New Roman"/>
              </a:rPr>
              <a:t>области.</a:t>
            </a:r>
            <a:endParaRPr lang="ru-RU" sz="7200" b="1" i="1" dirty="0">
              <a:ea typeface="Calibri"/>
              <a:cs typeface="Times New Roman"/>
            </a:endParaRP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ru-RU" sz="7200" b="1" i="1" dirty="0">
                <a:ea typeface="Calibri"/>
                <a:cs typeface="Times New Roman"/>
              </a:rPr>
              <a:t>Боевой путь начал на  Орловско – Курской  </a:t>
            </a:r>
            <a:r>
              <a:rPr lang="ru-RU" sz="7200" b="1" i="1" dirty="0" smtClean="0">
                <a:ea typeface="Calibri"/>
                <a:cs typeface="Times New Roman"/>
              </a:rPr>
              <a:t>.</a:t>
            </a: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ru-RU" sz="7200" b="1" i="1" dirty="0" smtClean="0">
                <a:ea typeface="Calibri"/>
                <a:cs typeface="Times New Roman"/>
              </a:rPr>
              <a:t>дуге  </a:t>
            </a:r>
            <a:r>
              <a:rPr lang="ru-RU" sz="7200" b="1" i="1" dirty="0">
                <a:ea typeface="Calibri"/>
                <a:cs typeface="Times New Roman"/>
              </a:rPr>
              <a:t>в 1942 г. в составе Центрального  </a:t>
            </a: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ru-RU" sz="7200" b="1" i="1" dirty="0">
                <a:ea typeface="Calibri"/>
                <a:cs typeface="Times New Roman"/>
              </a:rPr>
              <a:t>фронта, позднее служил  в первом  </a:t>
            </a:r>
            <a:endParaRPr lang="ru-RU" sz="7200" b="1" i="1" dirty="0" smtClean="0">
              <a:ea typeface="Calibri"/>
              <a:cs typeface="Times New Roman"/>
            </a:endParaRP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ru-RU" sz="7200" b="1" i="1" dirty="0" smtClean="0">
                <a:ea typeface="Calibri"/>
                <a:cs typeface="Times New Roman"/>
              </a:rPr>
              <a:t>Украинском  </a:t>
            </a:r>
            <a:r>
              <a:rPr lang="ru-RU" sz="7200" b="1" i="1" dirty="0">
                <a:ea typeface="Calibri"/>
                <a:cs typeface="Times New Roman"/>
              </a:rPr>
              <a:t>в составе которого принимал </a:t>
            </a:r>
            <a:endParaRPr lang="ru-RU" sz="7200" b="1" i="1" dirty="0" smtClean="0">
              <a:ea typeface="Calibri"/>
              <a:cs typeface="Times New Roman"/>
            </a:endParaRP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ru-RU" sz="7200" b="1" i="1" dirty="0" smtClean="0">
                <a:ea typeface="Calibri"/>
                <a:cs typeface="Times New Roman"/>
              </a:rPr>
              <a:t> участие   в  </a:t>
            </a:r>
            <a:r>
              <a:rPr lang="ru-RU" sz="7200" b="1" i="1" dirty="0">
                <a:ea typeface="Calibri"/>
                <a:cs typeface="Times New Roman"/>
              </a:rPr>
              <a:t>боях  за  освобождение  городов </a:t>
            </a:r>
            <a:endParaRPr lang="ru-RU" sz="7200" b="1" i="1" dirty="0" smtClean="0">
              <a:ea typeface="Calibri"/>
              <a:cs typeface="Times New Roman"/>
            </a:endParaRP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ru-RU" sz="7200" b="1" i="1" dirty="0" smtClean="0">
                <a:ea typeface="Calibri"/>
                <a:cs typeface="Times New Roman"/>
              </a:rPr>
              <a:t>Конотоп</a:t>
            </a:r>
            <a:r>
              <a:rPr lang="ru-RU" sz="7200" b="1" i="1" dirty="0">
                <a:ea typeface="Calibri"/>
                <a:cs typeface="Times New Roman"/>
              </a:rPr>
              <a:t>,  Житомир,  Кролевец.</a:t>
            </a: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ru-RU" sz="7200" b="1" i="1" dirty="0">
                <a:ea typeface="Calibri"/>
                <a:cs typeface="Times New Roman"/>
              </a:rPr>
              <a:t> С боями прошел в составе  Северо – </a:t>
            </a:r>
            <a:r>
              <a:rPr lang="ru-RU" sz="7200" b="1" i="1" dirty="0" smtClean="0">
                <a:ea typeface="Calibri"/>
                <a:cs typeface="Times New Roman"/>
              </a:rPr>
              <a:t>За-</a:t>
            </a: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ru-RU" sz="7200" b="1" i="1" dirty="0" smtClean="0">
                <a:ea typeface="Calibri"/>
                <a:cs typeface="Times New Roman"/>
              </a:rPr>
              <a:t>падного </a:t>
            </a:r>
            <a:r>
              <a:rPr lang="ru-RU" sz="7200" b="1" i="1" dirty="0">
                <a:ea typeface="Calibri"/>
                <a:cs typeface="Times New Roman"/>
              </a:rPr>
              <a:t>фронта, а </a:t>
            </a:r>
            <a:r>
              <a:rPr lang="ru-RU" sz="7200" b="1" i="1" dirty="0" smtClean="0">
                <a:ea typeface="Calibri"/>
                <a:cs typeface="Times New Roman"/>
              </a:rPr>
              <a:t>затем Прибалтийского  фронта</a:t>
            </a:r>
            <a:r>
              <a:rPr lang="ru-RU" sz="7200" b="1" i="1" dirty="0">
                <a:ea typeface="Calibri"/>
                <a:cs typeface="Times New Roman"/>
              </a:rPr>
              <a:t>, под командованием  маршала Баграмяна,  участвовал в боях под г. </a:t>
            </a:r>
            <a:r>
              <a:rPr lang="ru-RU" sz="7200" b="1" i="1" dirty="0" smtClean="0">
                <a:ea typeface="Calibri"/>
                <a:cs typeface="Times New Roman"/>
              </a:rPr>
              <a:t>Каунасом.  В </a:t>
            </a:r>
            <a:r>
              <a:rPr lang="ru-RU" sz="7200" b="1" i="1" dirty="0">
                <a:ea typeface="Calibri"/>
                <a:cs typeface="Times New Roman"/>
              </a:rPr>
              <a:t>период </a:t>
            </a:r>
            <a:r>
              <a:rPr lang="ru-RU" sz="7200" b="1" i="1" dirty="0" smtClean="0">
                <a:ea typeface="Calibri"/>
                <a:cs typeface="Times New Roman"/>
              </a:rPr>
              <a:t>ВеликойОтечественной </a:t>
            </a:r>
            <a:r>
              <a:rPr lang="ru-RU" sz="7200" b="1" i="1" dirty="0">
                <a:ea typeface="Calibri"/>
                <a:cs typeface="Times New Roman"/>
              </a:rPr>
              <a:t>Войны  был  трижды ранен</a:t>
            </a:r>
            <a:r>
              <a:rPr lang="ru-RU" sz="7200" b="1" i="1" dirty="0" smtClean="0">
                <a:ea typeface="Calibri"/>
                <a:cs typeface="Times New Roman"/>
              </a:rPr>
              <a:t>.</a:t>
            </a:r>
            <a:endParaRPr lang="ru-RU" sz="7200" b="1" i="1" dirty="0">
              <a:ea typeface="Calibri"/>
              <a:cs typeface="Times New Roman"/>
            </a:endParaRP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7200" b="1" i="1" dirty="0">
                <a:solidFill>
                  <a:srgbClr val="C00000"/>
                </a:solidFill>
                <a:ea typeface="Calibri"/>
                <a:cs typeface="Times New Roman"/>
              </a:rPr>
              <a:t>Награжден:  медаль  «За  отвагу», </a:t>
            </a:r>
            <a:r>
              <a:rPr lang="ru-RU" sz="7200" b="1" i="1" dirty="0" smtClean="0">
                <a:solidFill>
                  <a:srgbClr val="C00000"/>
                </a:solidFill>
                <a:ea typeface="Calibri"/>
                <a:cs typeface="Times New Roman"/>
              </a:rPr>
              <a:t>  </a:t>
            </a:r>
            <a:r>
              <a:rPr lang="ru-RU" sz="7200" b="1" i="1" dirty="0">
                <a:solidFill>
                  <a:srgbClr val="C00000"/>
                </a:solidFill>
                <a:ea typeface="Calibri"/>
                <a:cs typeface="Times New Roman"/>
              </a:rPr>
              <a:t>медаль «За победу  над  </a:t>
            </a:r>
            <a:r>
              <a:rPr lang="ru-RU" sz="7200" b="1" i="1" dirty="0" smtClean="0">
                <a:solidFill>
                  <a:srgbClr val="C00000"/>
                </a:solidFill>
                <a:ea typeface="Calibri"/>
                <a:cs typeface="Times New Roman"/>
              </a:rPr>
              <a:t>Германией»,  </a:t>
            </a: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7200" b="1" i="1" dirty="0" smtClean="0">
                <a:solidFill>
                  <a:srgbClr val="C00000"/>
                </a:solidFill>
                <a:ea typeface="Calibri"/>
                <a:cs typeface="Times New Roman"/>
              </a:rPr>
              <a:t>            орден  Отечественной  войны.                    </a:t>
            </a:r>
            <a:endParaRPr lang="ru-RU" sz="7200" b="1" i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407" y="260648"/>
            <a:ext cx="3566958" cy="45534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3593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964488" cy="6009531"/>
          </a:xfrm>
        </p:spPr>
        <p:txBody>
          <a:bodyPr>
            <a:noAutofit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i="1" dirty="0" smtClean="0">
                <a:solidFill>
                  <a:srgbClr val="333333"/>
                </a:solidFill>
                <a:effectLst/>
                <a:ea typeface="Calibri"/>
                <a:cs typeface="Times New Roman"/>
              </a:rPr>
              <a:t>                                               Кечинов 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i="1" dirty="0">
                <a:solidFill>
                  <a:srgbClr val="333333"/>
                </a:solidFill>
                <a:ea typeface="Calibri"/>
                <a:cs typeface="Times New Roman"/>
              </a:rPr>
              <a:t> </a:t>
            </a:r>
            <a:r>
              <a:rPr lang="ru-RU" b="1" i="1" dirty="0" smtClean="0">
                <a:solidFill>
                  <a:srgbClr val="333333"/>
                </a:solidFill>
                <a:ea typeface="Calibri"/>
                <a:cs typeface="Times New Roman"/>
              </a:rPr>
              <a:t>                                                 </a:t>
            </a:r>
            <a:r>
              <a:rPr lang="ru-RU" b="1" i="1" dirty="0" smtClean="0">
                <a:solidFill>
                  <a:srgbClr val="333333"/>
                </a:solidFill>
                <a:effectLst/>
                <a:ea typeface="Calibri"/>
                <a:cs typeface="Times New Roman"/>
              </a:rPr>
              <a:t>Михаил   Федорович</a:t>
            </a:r>
            <a:endParaRPr lang="ru-RU" dirty="0">
              <a:ea typeface="Calibri"/>
              <a:cs typeface="Times New Roman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ru-RU" sz="1800" b="1" dirty="0" smtClean="0">
                <a:solidFill>
                  <a:srgbClr val="333333"/>
                </a:solidFill>
                <a:effectLst/>
                <a:ea typeface="Calibri"/>
                <a:cs typeface="Times New Roman"/>
              </a:rPr>
              <a:t>                                                                 </a:t>
            </a:r>
            <a:r>
              <a:rPr lang="ru-RU" sz="1800" b="1" i="1" dirty="0" smtClean="0">
                <a:solidFill>
                  <a:srgbClr val="333333"/>
                </a:solidFill>
                <a:effectLst/>
                <a:ea typeface="Calibri"/>
                <a:cs typeface="Times New Roman"/>
              </a:rPr>
              <a:t>                        Родился 25.11.1925 в поселке   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ru-RU" sz="1800" b="1" i="1" dirty="0">
                <a:solidFill>
                  <a:srgbClr val="333333"/>
                </a:solidFill>
                <a:ea typeface="Calibri"/>
                <a:cs typeface="Times New Roman"/>
              </a:rPr>
              <a:t> </a:t>
            </a:r>
            <a:r>
              <a:rPr lang="ru-RU" sz="1800" b="1" i="1" dirty="0" smtClean="0">
                <a:solidFill>
                  <a:srgbClr val="333333"/>
                </a:solidFill>
                <a:ea typeface="Calibri"/>
                <a:cs typeface="Times New Roman"/>
              </a:rPr>
              <a:t>                                                                   </a:t>
            </a:r>
            <a:r>
              <a:rPr lang="ru-RU" sz="1800" b="1" i="1" dirty="0" smtClean="0">
                <a:solidFill>
                  <a:srgbClr val="333333"/>
                </a:solidFill>
                <a:effectLst/>
                <a:ea typeface="Calibri"/>
                <a:cs typeface="Times New Roman"/>
              </a:rPr>
              <a:t>                      Бира  Еврейской автономной 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ru-RU" sz="1800" b="1" i="1" dirty="0">
                <a:solidFill>
                  <a:srgbClr val="333333"/>
                </a:solidFill>
                <a:ea typeface="Calibri"/>
                <a:cs typeface="Times New Roman"/>
              </a:rPr>
              <a:t> </a:t>
            </a:r>
            <a:r>
              <a:rPr lang="ru-RU" sz="1800" b="1" i="1" dirty="0" smtClean="0">
                <a:solidFill>
                  <a:srgbClr val="333333"/>
                </a:solidFill>
                <a:ea typeface="Calibri"/>
                <a:cs typeface="Times New Roman"/>
              </a:rPr>
              <a:t>                                                      </a:t>
            </a:r>
            <a:r>
              <a:rPr lang="ru-RU" sz="1800" b="1" i="1" dirty="0" smtClean="0">
                <a:solidFill>
                  <a:srgbClr val="333333"/>
                </a:solidFill>
                <a:effectLst/>
                <a:ea typeface="Calibri"/>
                <a:cs typeface="Times New Roman"/>
              </a:rPr>
              <a:t>                                   области.</a:t>
            </a:r>
            <a:endParaRPr lang="ru-RU" sz="1800" b="1" i="1" dirty="0">
              <a:ea typeface="Calibri"/>
              <a:cs typeface="Times New Roman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ru-RU" sz="1800" b="1" i="1" dirty="0" smtClean="0">
                <a:solidFill>
                  <a:srgbClr val="333333"/>
                </a:solidFill>
                <a:effectLst/>
                <a:ea typeface="Calibri"/>
                <a:cs typeface="Times New Roman"/>
              </a:rPr>
              <a:t>                                                                                 В разгар войны, в июне  1942г., припи</a:t>
            </a:r>
            <a:r>
              <a:rPr lang="ru-RU" sz="1800" b="1" i="1" dirty="0" smtClean="0">
                <a:solidFill>
                  <a:srgbClr val="333333"/>
                </a:solidFill>
                <a:ea typeface="Calibri"/>
                <a:cs typeface="Times New Roman"/>
              </a:rPr>
              <a:t>сав</a:t>
            </a:r>
            <a:r>
              <a:rPr lang="ru-RU" sz="1800" b="1" i="1" dirty="0" smtClean="0">
                <a:solidFill>
                  <a:srgbClr val="333333"/>
                </a:solidFill>
                <a:effectLst/>
                <a:ea typeface="Calibri"/>
                <a:cs typeface="Times New Roman"/>
              </a:rPr>
              <a:t>                            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ru-RU" sz="1800" b="1" i="1" dirty="0" smtClean="0">
                <a:solidFill>
                  <a:srgbClr val="333333"/>
                </a:solidFill>
                <a:effectLst/>
                <a:ea typeface="Calibri"/>
                <a:cs typeface="Times New Roman"/>
              </a:rPr>
              <a:t>                                                                                себе  один год, был  направлен на фронт  в </a:t>
            </a:r>
            <a:endParaRPr lang="ru-RU" sz="1800" b="1" i="1" dirty="0">
              <a:solidFill>
                <a:srgbClr val="333333"/>
              </a:solidFill>
              <a:ea typeface="Calibri"/>
              <a:cs typeface="Times New Roman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ru-RU" sz="1800" b="1" i="1" dirty="0" smtClean="0">
                <a:solidFill>
                  <a:srgbClr val="333333"/>
                </a:solidFill>
                <a:effectLst/>
                <a:ea typeface="Calibri"/>
                <a:cs typeface="Times New Roman"/>
              </a:rPr>
              <a:t> блокадный  Ленинград.</a:t>
            </a:r>
            <a:r>
              <a:rPr lang="ru-RU" sz="1800" b="1" i="1" dirty="0">
                <a:ea typeface="Calibri"/>
                <a:cs typeface="Times New Roman"/>
              </a:rPr>
              <a:t> </a:t>
            </a:r>
            <a:r>
              <a:rPr lang="ru-RU" sz="1800" b="1" i="1" dirty="0" smtClean="0">
                <a:ea typeface="Calibri"/>
                <a:cs typeface="Times New Roman"/>
              </a:rPr>
              <a:t>  </a:t>
            </a:r>
            <a:r>
              <a:rPr lang="ru-RU" sz="1800" b="1" i="1" dirty="0" smtClean="0">
                <a:solidFill>
                  <a:srgbClr val="333333"/>
                </a:solidFill>
                <a:effectLst/>
                <a:ea typeface="Calibri"/>
                <a:cs typeface="Times New Roman"/>
              </a:rPr>
              <a:t>После снятия блокады  в январе 1944 г. прошел с боями  от</a:t>
            </a:r>
            <a:r>
              <a:rPr lang="ru-RU" sz="1800" b="1" i="1" dirty="0">
                <a:solidFill>
                  <a:srgbClr val="333333"/>
                </a:solidFill>
                <a:ea typeface="Calibri"/>
                <a:cs typeface="Times New Roman"/>
              </a:rPr>
              <a:t> Ленинграда до Нарвы..</a:t>
            </a:r>
            <a:r>
              <a:rPr lang="ru-RU" sz="1800" b="1" i="1" dirty="0" smtClean="0">
                <a:solidFill>
                  <a:srgbClr val="333333"/>
                </a:solidFill>
                <a:effectLst/>
                <a:ea typeface="Calibri"/>
                <a:cs typeface="Times New Roman"/>
              </a:rPr>
              <a:t>  В составе Белорусского фронта воевал в полковой разведке, освобождая  Восточную  Европу.     27 апреля 1945 г. был тяжело ранен.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ru-RU" sz="1800" b="1" i="1" dirty="0" smtClean="0">
                <a:solidFill>
                  <a:srgbClr val="C00000"/>
                </a:solidFill>
                <a:effectLst/>
                <a:ea typeface="Calibri"/>
                <a:cs typeface="Times New Roman"/>
              </a:rPr>
              <a:t>Награжден:  орденом Отечественной войны II степени, орденом Отечественной войны I степени,    медаль  «За отвагу», медаль  «За оборону Ленинграда», медаль  «За Победу над Германией», медаль  Жукова.</a:t>
            </a:r>
            <a:endParaRPr lang="ru-RU" sz="1800" b="1" i="1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032448" cy="33370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4647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08720"/>
            <a:ext cx="3630254" cy="4525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119889"/>
            <a:ext cx="4608512" cy="5657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>
                <a:solidFill>
                  <a:srgbClr val="333333"/>
                </a:solidFill>
                <a:latin typeface="Arial"/>
                <a:ea typeface="Calibri"/>
                <a:cs typeface="Times New Roman"/>
              </a:rPr>
              <a:t> </a:t>
            </a:r>
            <a:r>
              <a:rPr lang="ru-RU" sz="3200" b="1" i="1" dirty="0" smtClean="0">
                <a:solidFill>
                  <a:srgbClr val="333333"/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ru-RU" sz="2800" b="1" i="1" dirty="0">
                <a:solidFill>
                  <a:srgbClr val="333333"/>
                </a:solidFill>
                <a:ea typeface="Calibri"/>
                <a:cs typeface="Times New Roman"/>
              </a:rPr>
              <a:t>Сорокин  </a:t>
            </a:r>
            <a:endParaRPr lang="ru-RU" sz="2800" b="1" i="1" dirty="0" smtClean="0">
              <a:solidFill>
                <a:srgbClr val="333333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i="1" dirty="0" smtClean="0">
                <a:solidFill>
                  <a:srgbClr val="333333"/>
                </a:solidFill>
                <a:ea typeface="Calibri"/>
                <a:cs typeface="Times New Roman"/>
              </a:rPr>
              <a:t>Филипп  </a:t>
            </a:r>
            <a:r>
              <a:rPr lang="ru-RU" sz="2800" b="1" i="1" dirty="0">
                <a:solidFill>
                  <a:srgbClr val="333333"/>
                </a:solidFill>
                <a:ea typeface="Calibri"/>
                <a:cs typeface="Times New Roman"/>
              </a:rPr>
              <a:t>Матвеевич</a:t>
            </a:r>
            <a:endParaRPr lang="ru-RU" sz="2800" dirty="0"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333333"/>
                </a:solidFill>
                <a:ea typeface="Calibri"/>
                <a:cs typeface="Times New Roman"/>
              </a:rPr>
              <a:t>          </a:t>
            </a:r>
            <a:r>
              <a:rPr lang="ru-RU" b="1" i="1" dirty="0">
                <a:solidFill>
                  <a:srgbClr val="333333"/>
                </a:solidFill>
                <a:ea typeface="Calibri"/>
                <a:cs typeface="Times New Roman"/>
              </a:rPr>
              <a:t>Родился </a:t>
            </a:r>
            <a:r>
              <a:rPr lang="ru-RU" b="1" i="1" dirty="0">
                <a:solidFill>
                  <a:srgbClr val="333333"/>
                </a:solidFill>
                <a:ea typeface="Times New Roman"/>
                <a:cs typeface="Times New Roman"/>
              </a:rPr>
              <a:t> в 1907году  в селе Терса  Волгоградской  области.</a:t>
            </a:r>
            <a:br>
              <a:rPr lang="ru-RU" b="1" i="1" dirty="0">
                <a:solidFill>
                  <a:srgbClr val="333333"/>
                </a:solidFill>
                <a:ea typeface="Times New Roman"/>
                <a:cs typeface="Times New Roman"/>
              </a:rPr>
            </a:br>
            <a:r>
              <a:rPr lang="ru-RU" b="1" i="1" dirty="0">
                <a:solidFill>
                  <a:srgbClr val="333333"/>
                </a:solidFill>
                <a:ea typeface="Times New Roman"/>
                <a:cs typeface="Times New Roman"/>
              </a:rPr>
              <a:t>          Пропал без вести в 1942г. </a:t>
            </a:r>
            <a:endParaRPr lang="ru-RU" b="1" i="1" dirty="0"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i="1" dirty="0">
                <a:solidFill>
                  <a:srgbClr val="333333"/>
                </a:solidFill>
                <a:ea typeface="Times New Roman"/>
                <a:cs typeface="Times New Roman"/>
              </a:rPr>
              <a:t>          Звание-младший комсостав. </a:t>
            </a:r>
            <a:br>
              <a:rPr lang="ru-RU" b="1" i="1" dirty="0">
                <a:solidFill>
                  <a:srgbClr val="333333"/>
                </a:solidFill>
                <a:ea typeface="Times New Roman"/>
                <a:cs typeface="Times New Roman"/>
              </a:rPr>
            </a:br>
            <a:r>
              <a:rPr lang="ru-RU" b="1" i="1" dirty="0">
                <a:solidFill>
                  <a:srgbClr val="333333"/>
                </a:solidFill>
                <a:ea typeface="Times New Roman"/>
                <a:cs typeface="Times New Roman"/>
              </a:rPr>
              <a:t>          Точных данных больше никаких нет, но вернувшиеся с войны однополчане  </a:t>
            </a:r>
            <a:r>
              <a:rPr lang="ru-RU" b="1" i="1" dirty="0" smtClean="0">
                <a:solidFill>
                  <a:srgbClr val="333333"/>
                </a:solidFill>
                <a:ea typeface="Times New Roman"/>
                <a:cs typeface="Times New Roman"/>
              </a:rPr>
              <a:t>рассказывали </a:t>
            </a:r>
            <a:r>
              <a:rPr lang="ru-RU" b="1" i="1" dirty="0">
                <a:solidFill>
                  <a:srgbClr val="333333"/>
                </a:solidFill>
                <a:ea typeface="Times New Roman"/>
                <a:cs typeface="Times New Roman"/>
              </a:rPr>
              <a:t>близким,  что он попал в плен </a:t>
            </a:r>
            <a:r>
              <a:rPr lang="ru-RU" b="1" i="1" dirty="0" smtClean="0">
                <a:solidFill>
                  <a:srgbClr val="333333"/>
                </a:solidFill>
                <a:ea typeface="Times New Roman"/>
                <a:cs typeface="Times New Roman"/>
              </a:rPr>
              <a:t>и </a:t>
            </a:r>
            <a:r>
              <a:rPr lang="ru-RU" b="1" i="1" dirty="0">
                <a:solidFill>
                  <a:srgbClr val="333333"/>
                </a:solidFill>
                <a:ea typeface="Times New Roman"/>
                <a:cs typeface="Times New Roman"/>
              </a:rPr>
              <a:t>был сожжен </a:t>
            </a:r>
            <a:r>
              <a:rPr lang="ru-RU" b="1" i="1" dirty="0" smtClean="0">
                <a:solidFill>
                  <a:srgbClr val="333333"/>
                </a:solidFill>
                <a:ea typeface="Times New Roman"/>
              </a:rPr>
              <a:t> </a:t>
            </a:r>
            <a:r>
              <a:rPr lang="ru-RU" b="1" i="1" dirty="0">
                <a:solidFill>
                  <a:srgbClr val="333333"/>
                </a:solidFill>
                <a:ea typeface="Times New Roman"/>
              </a:rPr>
              <a:t>заживо </a:t>
            </a:r>
            <a:r>
              <a:rPr lang="ru-RU" b="1" i="1" dirty="0" smtClean="0">
                <a:solidFill>
                  <a:srgbClr val="333333"/>
                </a:solidFill>
                <a:ea typeface="Times New Roman"/>
              </a:rPr>
              <a:t>вместе </a:t>
            </a:r>
            <a:r>
              <a:rPr lang="ru-RU" b="1" i="1" dirty="0">
                <a:solidFill>
                  <a:srgbClr val="333333"/>
                </a:solidFill>
                <a:ea typeface="Times New Roman"/>
              </a:rPr>
              <a:t>с другими пленными</a:t>
            </a:r>
            <a:r>
              <a:rPr lang="ru-RU" sz="2000" b="1" i="1" dirty="0">
                <a:solidFill>
                  <a:srgbClr val="333333"/>
                </a:solidFill>
                <a:ea typeface="Times New Roman"/>
              </a:rPr>
              <a:t>.</a:t>
            </a:r>
            <a:r>
              <a:rPr lang="ru-RU" dirty="0">
                <a:solidFill>
                  <a:srgbClr val="333333"/>
                </a:solidFill>
                <a:latin typeface="Arial"/>
                <a:ea typeface="Times New Roman"/>
              </a:rPr>
              <a:t/>
            </a:r>
            <a:br>
              <a:rPr lang="ru-RU" dirty="0">
                <a:solidFill>
                  <a:srgbClr val="333333"/>
                </a:solidFill>
                <a:latin typeface="Arial"/>
                <a:ea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0003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4664"/>
            <a:ext cx="4608512" cy="5721499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100" b="1" i="1" dirty="0" smtClean="0">
                <a:latin typeface="Arial"/>
                <a:ea typeface="Calibri"/>
                <a:cs typeface="Times New Roman"/>
              </a:rPr>
              <a:t>    </a:t>
            </a:r>
            <a:r>
              <a:rPr lang="ru-RU" b="1" i="1" dirty="0" smtClean="0">
                <a:latin typeface="Arial"/>
                <a:ea typeface="Calibri"/>
                <a:cs typeface="Times New Roman"/>
              </a:rPr>
              <a:t>         </a:t>
            </a:r>
            <a:r>
              <a:rPr lang="ru-RU" sz="2800" b="1" i="1" dirty="0" smtClean="0">
                <a:latin typeface="Arial"/>
                <a:ea typeface="Calibri"/>
                <a:cs typeface="Times New Roman"/>
              </a:rPr>
              <a:t>Хубаев 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b="1" i="1" dirty="0">
                <a:latin typeface="Arial"/>
                <a:ea typeface="Calibri"/>
                <a:cs typeface="Times New Roman"/>
              </a:rPr>
              <a:t> </a:t>
            </a:r>
            <a:r>
              <a:rPr lang="ru-RU" sz="2800" b="1" i="1" dirty="0" smtClean="0">
                <a:latin typeface="Arial"/>
                <a:ea typeface="Calibri"/>
                <a:cs typeface="Times New Roman"/>
              </a:rPr>
              <a:t>  Маркоз Караманович</a:t>
            </a:r>
            <a:endParaRPr lang="ru-RU" sz="28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i="1" dirty="0" smtClean="0">
                <a:ea typeface="Calibri"/>
                <a:cs typeface="Times New Roman"/>
              </a:rPr>
              <a:t>               Родился </a:t>
            </a:r>
            <a:r>
              <a:rPr lang="ru-RU" sz="1800" b="1" i="1" dirty="0">
                <a:ea typeface="Calibri"/>
                <a:cs typeface="Times New Roman"/>
              </a:rPr>
              <a:t>в 1916г.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i="1" dirty="0" smtClean="0">
                <a:ea typeface="Calibri"/>
                <a:cs typeface="Times New Roman"/>
              </a:rPr>
              <a:t>       Участвовал </a:t>
            </a:r>
            <a:r>
              <a:rPr lang="ru-RU" sz="1800" b="1" i="1" dirty="0">
                <a:ea typeface="Calibri"/>
                <a:cs typeface="Times New Roman"/>
              </a:rPr>
              <a:t>в </a:t>
            </a:r>
            <a:r>
              <a:rPr lang="ru-RU" sz="1800" b="1" i="1" dirty="0" smtClean="0">
                <a:ea typeface="Calibri"/>
                <a:cs typeface="Times New Roman"/>
              </a:rPr>
              <a:t>боевых действиях на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фронтах  Великой  </a:t>
            </a:r>
            <a:r>
              <a:rPr lang="ru-RU" sz="1800" b="1" i="1" dirty="0">
                <a:ea typeface="Calibri"/>
                <a:cs typeface="Times New Roman"/>
              </a:rPr>
              <a:t>Отечественной  войны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i="1" dirty="0" smtClean="0">
                <a:solidFill>
                  <a:srgbClr val="C00000"/>
                </a:solidFill>
                <a:ea typeface="Calibri"/>
                <a:cs typeface="Times New Roman"/>
              </a:rPr>
              <a:t>Награжден</a:t>
            </a:r>
            <a:r>
              <a:rPr lang="ru-RU" sz="1800" b="1" i="1" dirty="0">
                <a:solidFill>
                  <a:srgbClr val="C00000"/>
                </a:solidFill>
                <a:ea typeface="Calibri"/>
                <a:cs typeface="Times New Roman"/>
              </a:rPr>
              <a:t>:  медаль за Отвагу</a:t>
            </a:r>
            <a:r>
              <a:rPr lang="ru-RU" sz="1800" b="1" i="1" dirty="0" smtClean="0">
                <a:solidFill>
                  <a:srgbClr val="C00000"/>
                </a:solidFill>
                <a:ea typeface="Calibri"/>
                <a:cs typeface="Times New Roman"/>
              </a:rPr>
              <a:t>,                       </a:t>
            </a:r>
            <a:r>
              <a:rPr lang="ru-RU" sz="1800" b="1" i="1" dirty="0">
                <a:solidFill>
                  <a:srgbClr val="C00000"/>
                </a:solidFill>
                <a:ea typeface="Calibri"/>
                <a:cs typeface="Times New Roman"/>
              </a:rPr>
              <a:t>Орден Красной </a:t>
            </a:r>
            <a:r>
              <a:rPr lang="ru-RU" sz="1800" b="1" i="1" dirty="0" smtClean="0">
                <a:solidFill>
                  <a:srgbClr val="C00000"/>
                </a:solidFill>
                <a:ea typeface="Calibri"/>
                <a:cs typeface="Times New Roman"/>
              </a:rPr>
              <a:t>звезды.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i="1" dirty="0">
                <a:ea typeface="Calibri"/>
                <a:cs typeface="Times New Roman"/>
              </a:rPr>
              <a:t>В</a:t>
            </a:r>
            <a:r>
              <a:rPr lang="ru-RU" sz="1800" b="1" i="1" dirty="0" smtClean="0">
                <a:ea typeface="Calibri"/>
                <a:cs typeface="Times New Roman"/>
              </a:rPr>
              <a:t>сего </a:t>
            </a:r>
            <a:r>
              <a:rPr lang="ru-RU" sz="1800" b="1" i="1" dirty="0">
                <a:ea typeface="Calibri"/>
                <a:cs typeface="Times New Roman"/>
              </a:rPr>
              <a:t>имел  5 наград.</a:t>
            </a:r>
            <a:endParaRPr lang="ru-RU" sz="1800" b="1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775" y="692696"/>
            <a:ext cx="3593082" cy="47915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81892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497</Words>
  <Application>Microsoft Office PowerPoint</Application>
  <PresentationFormat>Экран (4:3)</PresentationFormat>
  <Paragraphs>90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«Мой прадед –   им я  горжусь!»</vt:lpstr>
      <vt:lpstr>Презентация PowerPoint</vt:lpstr>
      <vt:lpstr>Наши  прадеды –   вечная  память героям!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Мы - помним!                                    Мы -  гордимся!</vt:lpstr>
      <vt:lpstr>                   Победа – это праздник, который объединяет и молодежь, и стариков,      и взрослых, и совсем еще юных граждан нашей Родины. В каждой семье – судьба и история дедов и прадедов, отстоявших свободу не только России, но и Европы. Мы заплатили высокую цену за эту Победу, и никому не позволим ни сегодня, ни впредь забывать о миллионах погибших. Поэтому создание  уголка памяти было общим решением  воспитателя и родителей.  Взрослым  пришлось  «поднять» не только свои  семейные  фотоархивы, но и обратиться к воспоминаниям  своих близких, тем самым потревожив их память  о том  страшном  времени… И ребята с гордостью  рассказывают  о  своих  прадедах и прапрадедах… Об учителе  прабабушки, бабушки и дедушки  Полины А., который  прошёл всю войну, был  тяжело ранен, вернулся в родной поселок  и более  40  лет  учил и воспитывал мальчишек и девчонок. Алина Ш.  открывает книгу  памяти Ульчского  района Хабаровского края и с гордостью  показывает фотографию  своего прадеда и рассказывает о нем. Всегда приятно слышать слова благодарности, но  когда  взрослые говорят спасибо  за то,  что  им дали  возможность   узнать   и вспомнить о героическом  прошлом  своих дедов и рассказать об этом своим  малышам – это говорит о том, что ты не зря  вкладываешь  душу  в своих малышей   - помнить  и не забывать подвиг  прадедов! Война была трагедией, но именно она позволила проявить все лучшее, что есть и будет в нашем народе – стойкость и мужество, единство и сплоченность перед лицом врага, трудолюбие и самоотверженность, талант инженеров и полководцев, воинскую доблесть и                                                     любовь к Родине. Именно эти качества позволили победить врага.                                                      МЫ ДОЛЖНЫ ПОМНИТЬ О ВОЙНЕ!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Мама</dc:creator>
  <cp:lastModifiedBy>Мама</cp:lastModifiedBy>
  <cp:revision>37</cp:revision>
  <dcterms:created xsi:type="dcterms:W3CDTF">2020-06-06T08:44:56Z</dcterms:created>
  <dcterms:modified xsi:type="dcterms:W3CDTF">2020-06-12T10:19:47Z</dcterms:modified>
</cp:coreProperties>
</file>