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301" r:id="rId8"/>
    <p:sldId id="302" r:id="rId9"/>
    <p:sldId id="303" r:id="rId10"/>
    <p:sldId id="304" r:id="rId11"/>
    <p:sldId id="270" r:id="rId12"/>
    <p:sldId id="264" r:id="rId13"/>
    <p:sldId id="265" r:id="rId14"/>
    <p:sldId id="266" r:id="rId15"/>
    <p:sldId id="267" r:id="rId16"/>
    <p:sldId id="269" r:id="rId17"/>
    <p:sldId id="271" r:id="rId18"/>
    <p:sldId id="272" r:id="rId19"/>
    <p:sldId id="273" r:id="rId20"/>
    <p:sldId id="274" r:id="rId21"/>
    <p:sldId id="293" r:id="rId22"/>
    <p:sldId id="297" r:id="rId23"/>
    <p:sldId id="294" r:id="rId24"/>
    <p:sldId id="298" r:id="rId25"/>
    <p:sldId id="30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CC"/>
    <a:srgbClr val="FF99CC"/>
    <a:srgbClr val="E1435A"/>
    <a:srgbClr val="FF9966"/>
    <a:srgbClr val="FF99FF"/>
    <a:srgbClr val="FF5050"/>
    <a:srgbClr val="660066"/>
    <a:srgbClr val="CCFFCC"/>
    <a:srgbClr val="D99D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643050"/>
            <a:ext cx="8458200" cy="13573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Анемии. Основные группы.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Причины и механизм возникновения. Железодефицитная анемия, картина крови.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142976" y="214290"/>
            <a:ext cx="67866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 БЮДЖЕТНОЕ ПРОФЕССИОНАЛЬНОЕ ОБРАЗОВАТЕЛЬНОЕ УЧРЕЖДЕНИЕ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«КРАСНОДАРСКИЙ КРАЕВОЙ БАЗОВЫЙ МЕДИЦИНСКИЙ КОЛЛЕДЖ»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КРАСНОДАРСКОГО КРАЯ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C:\Users\Margo\Pictures\gustaya-krov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4214842" cy="2782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8" y="5429264"/>
            <a:ext cx="320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преподаватель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ЦК Лабораторная диагностика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Базелюк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М.А., первая квалификационная категория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785794"/>
            <a:ext cx="1913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Лекция 1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Проведение комплекса лабораторных методов исследования, устанавливающих наличие и характер анемии.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1785926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ОАК,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ретикулоциты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сывороточное железо,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ОЖСС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необходимости – дополнительные исследования: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ферритин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трансферрин,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кал на скрытую кровь.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1142984"/>
            <a:ext cx="58246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Острая постгеморрагическая анемия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643050"/>
            <a:ext cx="85011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Причины  острой кровопотери:</a:t>
            </a:r>
          </a:p>
          <a:p>
            <a:pPr marL="457200" indent="-457200"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внешние факторы (механические, физические, химические, биологические), в результате их повреждающего действия →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первичная кровопотеря;</a:t>
            </a:r>
          </a:p>
          <a:p>
            <a:pPr marL="457200" indent="-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  другие болезни, осложнением которых является острая кровопотеря (аневризма сердца, крупных сосудов, язвенная болезнь, опухоли и т.д.) →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вторичная кровопотеря.</a:t>
            </a:r>
          </a:p>
        </p:txBody>
      </p:sp>
      <p:pic>
        <p:nvPicPr>
          <p:cNvPr id="7" name="Рисунок 6" descr="C:\Users\Margo\Pictures\По питанию\1440088251_anevrizma-aorty-serd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14818"/>
            <a:ext cx="2928958" cy="250033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3" name="Picture 3" descr="C:\Users\Margo\Pictures\По питанию\postgemorragicheskaya_ane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14817"/>
            <a:ext cx="3714776" cy="247651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Постгеморрагическая анемия: причины, клинические проявления,  картина крови.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736"/>
            <a:ext cx="5357850" cy="500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Признаки и степень острой постгеморрагической анемии зависят от объема потерянной крови. Прежде всего появляются признаки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коллапса: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бледность кожи и слизистых, сердцебиение, головокружение, обморочное состояние, одышка, тошнота, падение артериального и венозного давления, заостренные черты лица, холодный пот, холодные и бледные кисти и стопы, синева под ногтями. Пульс слабый, частый (при больших кровопотерях нитевидный).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5473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Клинические проявления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острой геморрагической анемии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rgo\Pictures\По питанию\cherepno-mozgovaya-travma-aspekt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643446"/>
            <a:ext cx="3292473" cy="2073535"/>
          </a:xfrm>
          <a:prstGeom prst="rect">
            <a:avLst/>
          </a:prstGeom>
          <a:noFill/>
        </p:spPr>
      </p:pic>
      <p:pic>
        <p:nvPicPr>
          <p:cNvPr id="1029" name="Picture 5" descr="C:\Users\Margo\Pictures\По питанию\ortostaticheskiy_kollaps_0.jpg.crop_disp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28"/>
            <a:ext cx="2857520" cy="206257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30" name="Picture 6" descr="C:\Users\Margo\Pictures\По питанию\davlenie-u-patsientov-s-kollapsom-mozhet-opuskat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00306"/>
            <a:ext cx="2857520" cy="200026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Margo\Pictures\По питанию\slide_11.jpg"/>
          <p:cNvPicPr/>
          <p:nvPr/>
        </p:nvPicPr>
        <p:blipFill>
          <a:blip r:embed="rId2"/>
          <a:srcRect l="49626" t="35840" b="21804"/>
          <a:stretch>
            <a:fillRect/>
          </a:stretch>
        </p:blipFill>
        <p:spPr bwMode="auto">
          <a:xfrm>
            <a:off x="5500694" y="1357298"/>
            <a:ext cx="3429024" cy="228601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7214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Хроническая постгеморрагическая анемия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3857628"/>
            <a:ext cx="3571932" cy="227754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Кровотечение из желудка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Множественные мелкие очаги кровотечения  слизистой желудка.  Стрелкой указано место перехода пищевода в желудок.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52149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Причины: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длительные повторные кровопотери у больных с язвенной болезнью желудка и двенадцатиперстной кишки, эрозивным гастритом, раком желудка, геморроем, гемофилией, у женщин с маточными кровотечениями.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380125"/>
            <a:ext cx="5143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Клиническая картина: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резкая бледность  с восковидным оттенком кожи,  бескровные слизистые губ, конъюнктив,  лицо одутловато,  нижние конечности пастозны,  иногда в связи с гидремией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гипопротеинемией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развиваются общие отеки (анасарка),  отмечаются анемические сердечные шумы.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go\Pictures\По питанию\Postgemorragicheskie-anemii-e1500284719505.jpg"/>
          <p:cNvPicPr>
            <a:picLocks noChangeAspect="1" noChangeArrowheads="1"/>
          </p:cNvPicPr>
          <p:nvPr/>
        </p:nvPicPr>
        <p:blipFill>
          <a:blip r:embed="rId2"/>
          <a:srcRect l="1420" t="36347" r="1420" b="3580"/>
          <a:stretch>
            <a:fillRect/>
          </a:stretch>
        </p:blipFill>
        <p:spPr bwMode="auto">
          <a:xfrm>
            <a:off x="571472" y="1428736"/>
            <a:ext cx="8215370" cy="31708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8261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Картина крови при постгеморрагической анемии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1000108"/>
            <a:ext cx="318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 острой форме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Margo\Pictures\По питанию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786322"/>
            <a:ext cx="2643206" cy="183832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pic>
        <p:nvPicPr>
          <p:cNvPr id="2054" name="Picture 6" descr="C:\Users\Margo\Pictures\По питанию\images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786322"/>
            <a:ext cx="2762251" cy="181451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pic>
        <p:nvPicPr>
          <p:cNvPr id="2055" name="Picture 7" descr="C:\Users\Margo\Pictures\По питанию\Reticulocyt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86322"/>
            <a:ext cx="2790760" cy="185738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736"/>
            <a:ext cx="8643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Характеризуется железодефицитной анемией с резким снижением ЦП (0,6—0,4);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гипохромия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микроцитоз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пойкилоцитоз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шизоцитоз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эритроцитов; лейкопения; сдвиг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нейтрофильного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ряда влево и относительный лимфоцитоз; количество тромбоцитов нормально или несколько понижено.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Следующая фаза болезни характеризуется упадком кроветворной  деятельности костного мозга — анемия принимает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гипорегенераторный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характер. Наряду с прогрессирующим развитием малокровия наблюдается повышение ЦП (ближе к 1,0); в крови отмечаются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анизоцитоз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анизохромия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наряду с бледными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микроцитами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встречаются более интенсивно окрашенные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макроциты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Особенностью хронической постгеморрагической анемии является резкое снижение уровня сывороточного железа.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000108"/>
            <a:ext cx="3466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 хронической форме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04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Картина крови при постгеморрагической анемии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2786058"/>
            <a:ext cx="4000528" cy="2207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Анемии вследствие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нарушенного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кровообразования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357166"/>
            <a:ext cx="3500462" cy="1384935"/>
          </a:xfrm>
          <a:prstGeom prst="ellipse">
            <a:avLst/>
          </a:prstGeom>
          <a:solidFill>
            <a:srgbClr val="FF33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Железодефицитные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анемии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86446" y="1714488"/>
            <a:ext cx="3067269" cy="129837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Анемии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хронических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заболеваний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285720" y="1785926"/>
            <a:ext cx="3143272" cy="129837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фолиево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дефицитные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анемии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6000760" y="5000636"/>
            <a:ext cx="2571768" cy="129837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Сидеробластные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анемии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714348" y="5072074"/>
            <a:ext cx="2428892" cy="1298377"/>
          </a:xfrm>
          <a:prstGeom prst="ellipse">
            <a:avLst/>
          </a:prstGeom>
          <a:solidFill>
            <a:srgbClr val="FF3300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Апластические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анемии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715140" y="3143248"/>
            <a:ext cx="1214446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572264" y="4214818"/>
            <a:ext cx="1428760" cy="785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1071538" y="4214818"/>
            <a:ext cx="1428760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1285852" y="3214686"/>
            <a:ext cx="1143008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4286248" y="228599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go\Pictures\По питанию\1503725681_1zh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06506" cy="5429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Железодефицитная  анемия,  причины и механизм возникновения, картина  крови.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0"/>
            <a:ext cx="54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Клинические проявления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железодефицитной анемии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00108"/>
            <a:ext cx="86001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Анемический синдром  (или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циркуляторно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гипоксический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общая слабость;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снижение работоспособности;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головокружение;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обморочные состояния (помрачение сознания);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шум в ушах;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мелькание « мушек» перед глазами;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одышка (учащенное дыхание) и ускоренное сердцебиение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незначительной физической нагрузке.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Margo\Pictures\По питанию\87a2db3e-de5a-407d-8daa-de7f1fd03f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719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argo\Pictures\По питанию\ced4f86d-189d-40f5-a2ed-434225af95bb_350x0_f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500570"/>
            <a:ext cx="1908173" cy="2051049"/>
          </a:xfrm>
          <a:prstGeom prst="rect">
            <a:avLst/>
          </a:prstGeom>
          <a:noFill/>
        </p:spPr>
      </p:pic>
      <p:pic>
        <p:nvPicPr>
          <p:cNvPr id="1028" name="Picture 4" descr="C:\Users\Margo\Pictures\По питанию\724370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4692" y="4500570"/>
            <a:ext cx="300039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0"/>
            <a:ext cx="56787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Клинические проявления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железодефицитной анемии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87154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Сидеропенический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синдром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Поражение эпителия любой локализации.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Поражение эпителия ЖКТ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гастро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энтерологический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синдром):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трещины в углах рта;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затруднения при глотании сухой и твердой пищи;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жжение и боли в языке (глоссит);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зубы теряют блеск, быстро разрушаются;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тупые ноющие боли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эпигастральной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области.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2.Поражение кожи и ее придатков (волосы, ногти).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3.Извращение вкуса (в виде желания есть мел, известь, уголь, глину, сырую крупу) и извращение обоняния (пристрастие к необычным запахам – ацетона, керосина, красок, фекалий).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4.Нарушение деятельности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сфинктеров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(круговых мышц,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замыкающих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какое-либо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отверствие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Margo\Pictures\По питанию\img18.jpg"/>
          <p:cNvPicPr>
            <a:picLocks noChangeAspect="1" noChangeArrowheads="1"/>
          </p:cNvPicPr>
          <p:nvPr/>
        </p:nvPicPr>
        <p:blipFill>
          <a:blip r:embed="rId2"/>
          <a:srcRect t="48438" r="8593"/>
          <a:stretch>
            <a:fillRect/>
          </a:stretch>
        </p:blipFill>
        <p:spPr bwMode="auto">
          <a:xfrm>
            <a:off x="3428992" y="4714884"/>
            <a:ext cx="5429288" cy="1928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1" name="Рисунок 10" descr="C:\Users\Margo\Pictures\По питанию\img18.jpg"/>
          <p:cNvPicPr/>
          <p:nvPr/>
        </p:nvPicPr>
        <p:blipFill>
          <a:blip r:embed="rId2"/>
          <a:srcRect l="60025" t="21805" r="11151" b="52631"/>
          <a:stretch>
            <a:fillRect/>
          </a:stretch>
        </p:blipFill>
        <p:spPr bwMode="auto">
          <a:xfrm>
            <a:off x="6643702" y="2214554"/>
            <a:ext cx="2069832" cy="14946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285860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Определение понятия анемии.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Классификация анемий.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Лабораторно-диагностические признаки анемий.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Морфологические особенности эритроцитов при анемиях.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Проведение комплекса лабораторных методов исследования, устанавливающих наличие и характер анемии.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Постгеморрагическая анемия: причины, клинические проявления,  картина крови.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Железодефицитная  анемия,  причины и механизм возникновения, картина  крови.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71480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лекции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0"/>
            <a:ext cx="5678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Клинические проявления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железодефицитной анемии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87154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Гематологический синдром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Снижение гемоглобина – у мужчин &lt; 135 г/л, у женщин &lt; 120 г/л.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Снижение гематокрита – у мужчин &lt; 40%, у женщин &lt; 36%.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Количество эритроцитов может оставаться нормальным  на первых стадиях анемии, затем оно снижается.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Снижение цветового показателя &lt; 0,86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гипохромия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Снижение среднего объёма эритроцитов 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MCV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&lt; 80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микроцитоз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6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сывороточного железа у мужчин &lt; 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/л, для женщин &lt; 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/л.  Скрытый дефицит железа - уменьшение  содержания железа в запасах и сыворотке крови при нормальных показателях гемоглобина. 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ОЖСС – лабораторный тест, показывающий способность специфического белка крови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связывать свободное железо. Повышение ОЖСС говорит о низком уровне железа в крови.</a:t>
            </a:r>
          </a:p>
          <a:p>
            <a:pPr marL="342900" indent="-34290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go\Pictures\По питанию\15-101513-anemiy-gelez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786322"/>
            <a:ext cx="1785950" cy="1785950"/>
          </a:xfrm>
          <a:prstGeom prst="rect">
            <a:avLst/>
          </a:prstGeom>
          <a:noFill/>
        </p:spPr>
      </p:pic>
      <p:pic>
        <p:nvPicPr>
          <p:cNvPr id="2051" name="Picture 3" descr="C:\Users\Margo\Pictures\По питанию\d45dd552c190t.jpg"/>
          <p:cNvPicPr>
            <a:picLocks noChangeAspect="1" noChangeArrowheads="1"/>
          </p:cNvPicPr>
          <p:nvPr/>
        </p:nvPicPr>
        <p:blipFill>
          <a:blip r:embed="rId3"/>
          <a:srcRect l="3540" t="7366" r="4429" b="22659"/>
          <a:stretch>
            <a:fillRect/>
          </a:stretch>
        </p:blipFill>
        <p:spPr bwMode="auto">
          <a:xfrm>
            <a:off x="3019163" y="4786322"/>
            <a:ext cx="2052903" cy="1500198"/>
          </a:xfrm>
          <a:prstGeom prst="rect">
            <a:avLst/>
          </a:prstGeom>
          <a:noFill/>
        </p:spPr>
      </p:pic>
      <p:pic>
        <p:nvPicPr>
          <p:cNvPr id="2052" name="Picture 4" descr="C:\Users\Margo\Pictures\По питанию\img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572008"/>
            <a:ext cx="3214710" cy="20895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6429396"/>
            <a:ext cx="24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Анизоцитоз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шизоциты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2607455" y="5965049"/>
            <a:ext cx="642942" cy="5715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214678" y="6357958"/>
            <a:ext cx="642942" cy="214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500042"/>
            <a:ext cx="432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Ситуационная задача №1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8643998" cy="16312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Пациентка в первые часы после острого кровотечения: больная бледна, испытывает сильное головокружение, пульс 120 уд/мин, слабого наполнения, дыхание поверхностное, АД – 100/50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Гемограмма: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RBC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4,5х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/л;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140г/л;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L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8,0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/л;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MCV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90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Л-ф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пал.нейтр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1%;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сегм.нейтр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58%; лимф – 30%;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-8%; эозин – 3%.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357562"/>
            <a:ext cx="5535370" cy="25545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Прокомментируйте показатели «красной крови».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Прокомментируйте показатели «белой крови».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Для какой патологии характерна данная картина?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Какие дополнительные исследования необходимы?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go\Pictures\По питанию\rev5c_fm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389952"/>
            <a:ext cx="3000396" cy="234204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500042"/>
            <a:ext cx="4328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Ситуационная задача №1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714488"/>
            <a:ext cx="8572560" cy="23083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Показатели «красной крови» в пределах нормы: эритроциты и гемоглобин,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MCV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Показатели «белой крови» в пределах нормы: лейкоциты и Л- формула.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3.Учитывая анамнез, можно говорить об острой постгеморрагической анемии, первой, или рефлекторной, стадии, первые часы после кровопотери, когда изменений в крови не наблюдается, так как идет компенсация из депо крови. У пациентки обморочное состояние, возможно,  коллапс.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ОАК в динамике,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ретикулоциты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500042"/>
            <a:ext cx="432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Ситуационная задача №2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501122" cy="22467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Пациентка в течение длительного времени  страдает язвенной болезнью  желудка.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Гемограмма: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RBC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3,0х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/л;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62 г/л;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L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4,9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/л;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MCV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60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анизоцитоз, пойкилоцитоз,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гипохромия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Л-ф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пал.нейтр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2 %;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сегм.нейтр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56 %; лимф – 34%;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-6%; эозин – 2%.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Сывороточное железо –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86190"/>
            <a:ext cx="5715040" cy="28623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Прокомментируйте показатели «красной крови».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Прокомментируйте показатели «белой крови».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Прокомментируйте показатель железа.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Для какой патологии характерна данная картина?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Какие дополнительные исследования необходимы?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go\Pictures\По питанию\331802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71942"/>
            <a:ext cx="2714612" cy="22622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500042"/>
            <a:ext cx="4328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Ситуационная задача №2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8501122" cy="31393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Показатели «красной крови» снижены: эритроциты и гемоглобин,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MCV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Показатели «белой крови» в пределах нормы: лейкоциты и Л- формула.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Уровень сывороточного железа снижен (в норме 11 – 35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/л).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Учитывая анамнез, можно говорить, что у больного  хроническая гипохромная постгеморрагическая анемия, связанная с длительно существующей язвой желудка, возможно, кровоточащей. Снижение уровня сывороточного железа  указывает  на недостаток железа в организме.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у пациента: Хроническая постгеморрагическая гипохромная железодефицитная анемия.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ОЖСС,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ферритин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ретикулоциты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кал на скрытую кровь.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428604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Кишкун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А. Клиническая лабораторная диагностика: учебное пособие для медицинских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сестёр.-М:ГЭОТАР-Медиа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2010,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161-168. 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Ронин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В.С.,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Старобинец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Г.М.,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Утевский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Н.Л. Руководство  к практическим занятиям по методам клинических  лабораторных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исследований.-М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Альянс, 2011, с.178-183.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Конспект лекции №1, повторить конспект лекции №4 из курса 1 семестра МДК 02.01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00174"/>
            <a:ext cx="86440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анемия является распространенным заболеванием среди различных групп населения. Железодефицитная анемия (ЖДА) является одним из самых распространенных заболеваний на планете, с  которым  связанно поражение многих органов и систем. При этом  состоянии  развиваются морфофункциональные нарушения: дистрофия внутренних органов, вторичная иммунная недостаточность, осложнения во время беременности и в родах, задержка роста и развития детей, изменения интеллекта и поведенческих реакций.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C:\Users\Margo\Pictures\По питанию\1424746428_426085.jpg"/>
          <p:cNvPicPr>
            <a:picLocks noChangeAspect="1" noChangeArrowheads="1"/>
          </p:cNvPicPr>
          <p:nvPr/>
        </p:nvPicPr>
        <p:blipFill>
          <a:blip r:embed="rId2"/>
          <a:srcRect t="51758" b="9570"/>
          <a:stretch>
            <a:fillRect/>
          </a:stretch>
        </p:blipFill>
        <p:spPr bwMode="auto">
          <a:xfrm>
            <a:off x="785786" y="5500702"/>
            <a:ext cx="7683500" cy="1214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87154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занятия: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термину «анемия», ознакомить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основными группами анемий, причинами, клиническими проявлениями, лабораторной диагностикой.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Анемия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патологическое состояние, характеризующееся уменьшением количества эритроцитов и гемоглобина в крови.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норме: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Эритроциты: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4,5-5,5 х10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(муж);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3,5-4,5х10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(жен)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Гемоглобин: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130-160 г/л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(муж);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120-140г/л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(жен)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2"/>
            <a:ext cx="558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Определение понятия анемии.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go\Pictures\По питанию\anemiya-2.png"/>
          <p:cNvPicPr>
            <a:picLocks noChangeAspect="1" noChangeArrowheads="1"/>
          </p:cNvPicPr>
          <p:nvPr/>
        </p:nvPicPr>
        <p:blipFill>
          <a:blip r:embed="rId2"/>
          <a:srcRect l="6550" t="2130"/>
          <a:stretch>
            <a:fillRect/>
          </a:stretch>
        </p:blipFill>
        <p:spPr bwMode="auto">
          <a:xfrm>
            <a:off x="2000232" y="3429000"/>
            <a:ext cx="5310190" cy="328174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go\Pictures\По питанию\vidy-anem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603038" cy="53578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Прямоугольник 2"/>
          <p:cNvSpPr/>
          <p:nvPr/>
        </p:nvSpPr>
        <p:spPr>
          <a:xfrm>
            <a:off x="1857356" y="357166"/>
            <a:ext cx="4625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Классификация анемий.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92922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Анемии при кровопотерях (постгеморрагические):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острая,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хроническая.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Анемии вследствие нарушенного кровообразования: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железодефицитные анемии,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В</a:t>
            </a:r>
            <a:r>
              <a:rPr 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фолиево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дефицитные анемии,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анемии хронических заболеваний, 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апластические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(гипопластические) анемии,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сидеробластные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анемии.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Анемии  вследствие повышенного кроверазрушения (гемолитические).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571480"/>
            <a:ext cx="6620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Классификация анемий (по патогенезу)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Лабораторно-диагностические признаки анемий.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клиническим проявлениям выделяют 3 степени тяжести анемий.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Легкая степень анемии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без клинических проявлений.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Умеренная степень анемии: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быстрая утомляемость,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слабость,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недомогание;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пониженная концентрация внимания;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бледность видимых слизистых и ногтевых лож.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Тяжелая степень анемии: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одышка при умеренной или незначительной нагрузке;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головная боль, головокружение;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учащенное сердцебиение (аритмия);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шум в ушах;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нарушение сна;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снижение аппетита, извращение аппетита (поедание мела) и обоняния (нравятся резкие запахи бензина, красок, лаков);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бледность видимых слизистых и кожных покровов;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повышенная чувствительность к холоду — пациент постоянно мерзнет;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развиваются воспаления языка (глосситы), губ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хейлит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истонченные, исчерченные, ломкие ногти;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частые простудные заболевания.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Margo7\Desktop\технокарты  по  биохимии\Картинки  к  биохимии\r10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12500"/>
          <a:stretch>
            <a:fillRect/>
          </a:stretch>
        </p:blipFill>
        <p:spPr bwMode="auto">
          <a:xfrm>
            <a:off x="285720" y="714356"/>
            <a:ext cx="8572560" cy="542928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2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разделения анемий по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эритроцитарным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индексам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211669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ЖДА – железодефицитная анемия;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АХЗ – анемия хронических заболеваний;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АИГА – аутоиммунные гемолитические анемии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Морфологические особенности эритроцитов при анемиях.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214422"/>
            <a:ext cx="3000396" cy="91940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размера (анизоцитоз)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500306"/>
            <a:ext cx="3000396" cy="91940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формы (пойкилоцитоз)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929066"/>
            <a:ext cx="3000396" cy="91940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окраски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анизохромия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5286388"/>
            <a:ext cx="3000396" cy="91940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Включения в эритроцитах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7620" y="2500306"/>
            <a:ext cx="5072098" cy="91940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Мишеневидные, серповидные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Акантоциты, стоматоциты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7620" y="5286388"/>
            <a:ext cx="5072098" cy="9194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Тельца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Жолли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кольца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Кебота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базофильная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пунктация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0" y="3929066"/>
            <a:ext cx="5072098" cy="9194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Гипохромия, нормохромия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Гиперхромия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0" y="1214422"/>
            <a:ext cx="4929222" cy="9194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Микроцитоз,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нормоцитоз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Макро- и мегалоцитоз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214678" y="1571612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14678" y="2857496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14678" y="4286256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214678" y="5572140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2264</TotalTime>
  <Words>1724</Words>
  <PresentationFormat>Экран (4:3)</PresentationFormat>
  <Paragraphs>192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Анемии. Основные группы.  Причины и механизм возникновения. Железодефицитная анемия, картина крови.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Анемии. Основные группы.  Причины и механизм возникновения. Железодефицитная  анемия,   картина  крови.</dc:title>
  <dc:creator>Margo</dc:creator>
  <cp:lastModifiedBy>Margo</cp:lastModifiedBy>
  <cp:revision>247</cp:revision>
  <dcterms:created xsi:type="dcterms:W3CDTF">2018-12-17T17:40:41Z</dcterms:created>
  <dcterms:modified xsi:type="dcterms:W3CDTF">2020-05-17T16:57:13Z</dcterms:modified>
</cp:coreProperties>
</file>