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4"/>
  </p:notesMasterIdLst>
  <p:sldIdLst>
    <p:sldId id="256" r:id="rId2"/>
    <p:sldId id="288" r:id="rId3"/>
    <p:sldId id="257" r:id="rId4"/>
    <p:sldId id="259" r:id="rId5"/>
    <p:sldId id="261" r:id="rId6"/>
    <p:sldId id="258" r:id="rId7"/>
    <p:sldId id="272" r:id="rId8"/>
    <p:sldId id="267" r:id="rId9"/>
    <p:sldId id="269" r:id="rId10"/>
    <p:sldId id="285" r:id="rId11"/>
    <p:sldId id="277" r:id="rId12"/>
    <p:sldId id="268" r:id="rId13"/>
    <p:sldId id="279" r:id="rId14"/>
    <p:sldId id="281" r:id="rId15"/>
    <p:sldId id="262" r:id="rId16"/>
    <p:sldId id="287" r:id="rId17"/>
    <p:sldId id="264" r:id="rId18"/>
    <p:sldId id="265" r:id="rId19"/>
    <p:sldId id="278" r:id="rId20"/>
    <p:sldId id="274" r:id="rId21"/>
    <p:sldId id="263" r:id="rId22"/>
    <p:sldId id="273" r:id="rId23"/>
    <p:sldId id="283" r:id="rId24"/>
    <p:sldId id="275" r:id="rId25"/>
    <p:sldId id="260" r:id="rId26"/>
    <p:sldId id="266" r:id="rId27"/>
    <p:sldId id="282" r:id="rId28"/>
    <p:sldId id="276" r:id="rId29"/>
    <p:sldId id="270" r:id="rId30"/>
    <p:sldId id="271" r:id="rId31"/>
    <p:sldId id="286" r:id="rId32"/>
    <p:sldId id="284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3" autoAdjust="0"/>
    <p:restoredTop sz="94660"/>
  </p:normalViewPr>
  <p:slideViewPr>
    <p:cSldViewPr>
      <p:cViewPr>
        <p:scale>
          <a:sx n="75" d="100"/>
          <a:sy n="75" d="100"/>
        </p:scale>
        <p:origin x="-1272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A154A7-93AB-4706-B762-6C17FA748CB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C6507-A710-474A-8334-7A80D0C55B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15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908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064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639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74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097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348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495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1908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802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611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32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623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871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556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158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228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363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6660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5196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171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1906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06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454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44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973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644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96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954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37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999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433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C6507-A710-474A-8334-7A80D0C55B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04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08A6E24-ECBA-42AD-8514-FDD6E17E40CB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05B7FC6-01D9-4AAB-9727-6F58CDE3D398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87624" y="3861048"/>
            <a:ext cx="7200800" cy="1512168"/>
          </a:xfrm>
        </p:spPr>
        <p:txBody>
          <a:bodyPr>
            <a:noAutofit/>
          </a:bodyPr>
          <a:lstStyle/>
          <a:p>
            <a:r>
              <a:rPr lang="ru-RU" sz="2000" i="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Лекция-концерт для учащихся младших классов ДШИ</a:t>
            </a:r>
          </a:p>
          <a:p>
            <a:r>
              <a:rPr lang="ru-RU" sz="2000" i="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презентацию подготовила преподаватель Ясинская Т. В.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400" b="1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Клавирная музыка</a:t>
            </a:r>
            <a:br>
              <a:rPr lang="ru-RU" sz="4400" b="1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И. С. Баха</a:t>
            </a:r>
            <a:endParaRPr lang="ru-RU" sz="4400" b="1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4901" y="447055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Муниципальное бюджетное учреждение</a:t>
            </a:r>
          </a:p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 дополнительного образования</a:t>
            </a:r>
          </a:p>
          <a:p>
            <a:pPr lvl="0"/>
            <a:r>
              <a:rPr lang="ru-RU" dirty="0">
                <a:solidFill>
                  <a:srgbClr val="000000"/>
                </a:solidFill>
                <a:latin typeface="Times New Roman"/>
              </a:rPr>
              <a:t> «Детская школа искусств имени С.С. Прокофьева» г. Азова</a:t>
            </a:r>
          </a:p>
        </p:txBody>
      </p:sp>
    </p:spTree>
    <p:extLst>
      <p:ext uri="{BB962C8B-B14F-4D97-AF65-F5344CB8AC3E}">
        <p14:creationId xmlns:p14="http://schemas.microsoft.com/office/powerpoint/2010/main" val="250368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726">
        <p14:wheelReverse spokes="1"/>
      </p:transition>
    </mc:Choice>
    <mc:Fallback xmlns="">
      <p:transition spd="slow" advTm="77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3417168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Наиболее распространёнными музыкальными инструментами этой эпохи были:</a:t>
            </a:r>
          </a:p>
          <a:p>
            <a:pPr indent="0" algn="just">
              <a:buNone/>
            </a:pP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/>
            <a:r>
              <a:rPr lang="ru-RU" sz="36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Клавикорд</a:t>
            </a:r>
            <a:r>
              <a:rPr lang="ru-RU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 algn="ctr"/>
            <a:r>
              <a:rPr lang="ru-RU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Клавесин;</a:t>
            </a:r>
          </a:p>
          <a:p>
            <a:pPr marL="285750" indent="-285750" algn="ctr"/>
            <a:r>
              <a:rPr lang="ru-RU" sz="36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</a:t>
            </a:r>
            <a:endParaRPr lang="ru-RU" sz="24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768752" cy="6858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</a:rPr>
              <a:t>Музыкальные инструменты эпохи барокко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0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73">
        <p14:wheelReverse spokes="1"/>
      </p:transition>
    </mc:Choice>
    <mc:Fallback xmlns="">
      <p:transition spd="slow" advClick="0" advTm="80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340768"/>
            <a:ext cx="6889571" cy="2160240"/>
          </a:xfrm>
        </p:spPr>
        <p:txBody>
          <a:bodyPr>
            <a:noAutofit/>
          </a:bodyPr>
          <a:lstStyle/>
          <a:p>
            <a:pPr marL="342900" indent="-342900" algn="just"/>
            <a:r>
              <a:rPr lang="ru-RU" sz="2400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Клавикорд</a:t>
            </a:r>
            <a:r>
              <a:rPr lang="ru-RU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—струнный клавишный ударный инструмент, считающийся родоначальником всех инструментов данного рода. Обладал мягким, тихим звучанием. </a:t>
            </a:r>
            <a:endParaRPr lang="ru-RU" sz="2400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лавикорд</a:t>
            </a:r>
            <a:endParaRPr lang="ru-RU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015" l="0" r="98198">
                        <a14:foregroundMark x1="25676" y1="18337" x2="15766" y2="34328"/>
                        <a14:foregroundMark x1="34009" y1="13859" x2="26126" y2="33475"/>
                        <a14:foregroundMark x1="33333" y1="12793" x2="16441" y2="11940"/>
                        <a14:foregroundMark x1="71622" y1="42004" x2="56982" y2="82516"/>
                        <a14:foregroundMark x1="78604" y1="27932" x2="75000" y2="67591"/>
                        <a14:foregroundMark x1="74550" y1="8529" x2="77027" y2="23667"/>
                        <a14:foregroundMark x1="95721" y1="31983" x2="95721" y2="62473"/>
                        <a14:foregroundMark x1="78829" y1="69296" x2="60586" y2="92324"/>
                        <a14:foregroundMark x1="57207" y1="53945" x2="40541" y2="83156"/>
                        <a14:foregroundMark x1="38063" y1="77825" x2="64189" y2="92751"/>
                        <a14:foregroundMark x1="50450" y1="97228" x2="56532" y2="95736"/>
                        <a14:foregroundMark x1="98198" y1="86994" x2="96171" y2="75267"/>
                        <a14:backgroundMark x1="38063" y1="58209" x2="37387" y2="65885"/>
                        <a14:backgroundMark x1="94595" y1="62687" x2="94595" y2="64606"/>
                        <a14:backgroundMark x1="95270" y1="72921" x2="93243" y2="84435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238" y="3315207"/>
            <a:ext cx="3353945" cy="354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898" l="3646" r="100000">
                        <a14:foregroundMark x1="28125" y1="58272" x2="39974" y2="50512"/>
                        <a14:foregroundMark x1="69401" y1="40849" x2="34245" y2="57394"/>
                        <a14:foregroundMark x1="73568" y1="47291" x2="45703" y2="48609"/>
                        <a14:backgroundMark x1="61719" y1="62811" x2="33464" y2="79356"/>
                      </a14:backgroundRemoval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980345" cy="35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751">
        <p14:wheelReverse spokes="1"/>
      </p:transition>
    </mc:Choice>
    <mc:Fallback xmlns="">
      <p:transition spd="slow" advClick="0" advTm="7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2348880"/>
            <a:ext cx="5176664" cy="3672408"/>
          </a:xfrm>
        </p:spPr>
        <p:txBody>
          <a:bodyPr/>
          <a:lstStyle/>
          <a:p>
            <a:endParaRPr lang="ru-RU" dirty="0" smtClean="0">
              <a:effectLst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815" y="116632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Клавесин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661" l="3418" r="89893">
                        <a14:foregroundMark x1="28418" y1="47982" x2="35352" y2="57747"/>
                        <a14:foregroundMark x1="25146" y1="16732" x2="23828" y2="26953"/>
                        <a14:foregroundMark x1="25342" y1="8724" x2="23242" y2="41602"/>
                        <a14:foregroundMark x1="84424" y1="54948" x2="83838" y2="65430"/>
                        <a14:foregroundMark x1="24951" y1="60026" x2="25342" y2="72396"/>
                        <a14:foregroundMark x1="25537" y1="73633" x2="25732" y2="80599"/>
                        <a14:foregroundMark x1="45166" y1="6185" x2="28418" y2="4883"/>
                        <a14:foregroundMark x1="28223" y1="4883" x2="24609" y2="7227"/>
                        <a14:foregroundMark x1="25342" y1="4883" x2="27490" y2="3841"/>
                        <a14:foregroundMark x1="47119" y1="5664" x2="48047" y2="4883"/>
                        <a14:foregroundMark x1="49805" y1="7227" x2="55176" y2="13086"/>
                        <a14:foregroundMark x1="56152" y1="15169" x2="60547" y2="17448"/>
                        <a14:foregroundMark x1="57471" y1="16211" x2="54199" y2="12109"/>
                        <a14:foregroundMark x1="60156" y1="18229" x2="81152" y2="31055"/>
                        <a14:foregroundMark x1="33252" y1="72396" x2="34570" y2="90560"/>
                        <a14:foregroundMark x1="83643" y1="68294" x2="84619" y2="72852"/>
                        <a14:foregroundMark x1="45361" y1="70573" x2="45557" y2="75195"/>
                        <a14:foregroundMark x1="45361" y1="74674" x2="44580" y2="77474"/>
                        <a14:backgroundMark x1="40771" y1="84961" x2="43848" y2="89323"/>
                        <a14:backgroundMark x1="67285" y1="74674" x2="66162" y2="84180"/>
                        <a14:backgroundMark x1="60547" y1="71875" x2="62109" y2="85482"/>
                        <a14:backgroundMark x1="28027" y1="65951" x2="29785" y2="79036"/>
                        <a14:backgroundMark x1="55957" y1="71354" x2="50537" y2="75716"/>
                        <a14:backgroundMark x1="62695" y1="69792" x2="69043" y2="72656"/>
                        <a14:backgroundMark x1="75586" y1="65690" x2="76514" y2="73372"/>
                        <a14:backgroundMark x1="49609" y1="67773" x2="49609" y2="67773"/>
                        <a14:backgroundMark x1="48633" y1="69010" x2="48633" y2="69010"/>
                        <a14:backgroundMark x1="43262" y1="68750" x2="43262" y2="68750"/>
                        <a14:backgroundMark x1="41699" y1="77018" x2="41504" y2="84961"/>
                        <a14:backgroundMark x1="40576" y1="72135" x2="40576" y2="78776"/>
                        <a14:backgroundMark x1="82861" y1="72135" x2="86328" y2="71615"/>
                        <a14:backgroundMark x1="86328" y1="71354" x2="79248" y2="73372"/>
                        <a14:backgroundMark x1="27686" y1="63932" x2="27490" y2="67773"/>
                        <a14:backgroundMark x1="26514" y1="63151" x2="26514" y2="65430"/>
                        <a14:backgroundMark x1="34033" y1="3125" x2="39795" y2="2604"/>
                        <a14:backgroundMark x1="84814" y1="10026" x2="80176" y2="23372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1214754"/>
            <a:ext cx="5904656" cy="44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1156" y="980728"/>
            <a:ext cx="50405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Клавесин—это струнный щипковый клавишный инструмент. Был необычайно популярен в эпоху барокко. Звук металлический, неменяющийся одинаковой силы.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Как правило, его клавиатуры располагались в несколько рядов-мануалов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foregroundMark x1="28125" y1="92833" x2="29250" y2="84167"/>
                        <a14:foregroundMark x1="40875" y1="72167" x2="41375" y2="77333"/>
                        <a14:foregroundMark x1="71750" y1="51500" x2="71875" y2="62500"/>
                        <a14:foregroundMark x1="71125" y1="64667" x2="70750" y2="69500"/>
                        <a14:foregroundMark x1="71750" y1="60833" x2="70250" y2="65000"/>
                        <a14:foregroundMark x1="70625" y1="67833" x2="70375" y2="71500"/>
                        <a14:foregroundMark x1="46125" y1="68333" x2="47250" y2="79000"/>
                        <a14:foregroundMark x1="60750" y1="95500" x2="60875" y2="99833"/>
                        <a14:backgroundMark x1="20375" y1="77333" x2="19000" y2="90000"/>
                        <a14:backgroundMark x1="34750" y1="71000" x2="36375" y2="70833"/>
                        <a14:backgroundMark x1="42625" y1="68333" x2="42750" y2="71333"/>
                        <a14:backgroundMark x1="42375" y1="70833" x2="42375" y2="74500"/>
                        <a14:backgroundMark x1="39375" y1="66500" x2="39625" y2="67667"/>
                        <a14:backgroundMark x1="42125" y1="66667" x2="42625" y2="66667"/>
                        <a14:backgroundMark x1="44875" y1="71833" x2="44750" y2="74500"/>
                        <a14:backgroundMark x1="32000" y1="74000" x2="34000" y2="93000"/>
                        <a14:backgroundMark x1="33875" y1="95833" x2="40250" y2="99000"/>
                        <a14:backgroundMark x1="41125" y1="97667" x2="50000" y2="98000"/>
                        <a14:backgroundMark x1="55000" y1="82833" x2="54875" y2="95833"/>
                        <a14:backgroundMark x1="44625" y1="80833" x2="43625" y2="86333"/>
                        <a14:backgroundMark x1="54125" y1="72667" x2="55125" y2="95667"/>
                        <a14:backgroundMark x1="67875" y1="70833" x2="69250" y2="94167"/>
                        <a14:backgroundMark x1="79125" y1="74667" x2="64125" y2="89000"/>
                        <a14:backgroundMark x1="83250" y1="80833" x2="66250" y2="95000"/>
                        <a14:backgroundMark x1="16000" y1="87333" x2="17625" y2="98167"/>
                        <a14:backgroundMark x1="68875" y1="63333" x2="66250" y2="72833"/>
                        <a14:backgroundMark x1="70000" y1="60000" x2="67375" y2="63833"/>
                        <a14:backgroundMark x1="76000" y1="57500" x2="74875" y2="81000"/>
                        <a14:backgroundMark x1="72375" y1="58833" x2="72750" y2="62833"/>
                        <a14:backgroundMark x1="72875" y1="58833" x2="72625" y2="70000"/>
                        <a14:backgroundMark x1="72375" y1="58833" x2="72000" y2="66000"/>
                        <a14:backgroundMark x1="70000" y1="58500" x2="69625" y2="64667"/>
                        <a14:backgroundMark x1="48250" y1="69333" x2="48000" y2="76167"/>
                        <a14:backgroundMark x1="48375" y1="76833" x2="48000" y2="81167"/>
                        <a14:backgroundMark x1="42375" y1="75667" x2="42125" y2="79833"/>
                        <a14:backgroundMark x1="43750" y1="67667" x2="43750" y2="67667"/>
                        <a14:backgroundMark x1="43750" y1="67667" x2="44875" y2="71000"/>
                        <a14:backgroundMark x1="45000" y1="67500" x2="44625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933056"/>
            <a:ext cx="3960439" cy="297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23">
        <p14:wheelReverse spokes="1"/>
      </p:transition>
    </mc:Choice>
    <mc:Fallback xmlns="">
      <p:transition spd="slow" advClick="0" advTm="82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052736"/>
            <a:ext cx="4320480" cy="4815162"/>
          </a:xfrm>
        </p:spPr>
        <p:txBody>
          <a:bodyPr>
            <a:noAutofit/>
          </a:bodyPr>
          <a:lstStyle/>
          <a:p>
            <a:pPr marL="285750" indent="-285750" algn="just"/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 - это древнейший духовой клавишный музыкальный инструмент, состоящий из набора труб разных размеров, воздухонагнетательного механизма и кафедры управления. Орган является самым сложным и большим музыкальным инструментом из когда-либо существовавших. Поражают его гигантские размеры.</a:t>
            </a:r>
          </a:p>
          <a:p>
            <a:pPr marL="0" indent="0" algn="just">
              <a:buNone/>
            </a:pPr>
            <a:endParaRPr lang="ru-RU" sz="19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И. С. Бах сочинял для органа в основном церковную музыку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320480" cy="473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3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958">
        <p14:wheelReverse spokes="1"/>
      </p:transition>
    </mc:Choice>
    <mc:Fallback xmlns="">
      <p:transition spd="slow" advClick="0" advTm="79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628800"/>
            <a:ext cx="8280920" cy="3480049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1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Сюита—это одно большое произведение, состоящее из нескольких самостоятельных пьес. В переводе слово сюита означает «последовательность».</a:t>
            </a:r>
          </a:p>
          <a:p>
            <a:pPr algn="just"/>
            <a:endParaRPr lang="ru-RU" sz="112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Танцевальная сюита—это набор  наиболее распространённых танцев</a:t>
            </a:r>
            <a:r>
              <a:rPr lang="ru-RU" sz="1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Например:</a:t>
            </a:r>
          </a:p>
          <a:p>
            <a:pPr algn="just"/>
            <a:endParaRPr lang="ru-RU" sz="8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8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0" algn="ctr">
              <a:buNone/>
            </a:pPr>
            <a:r>
              <a:rPr lang="ru-RU" sz="160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Аллеманда</a:t>
            </a:r>
            <a:r>
              <a:rPr lang="ru-RU" sz="160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-куранта- сарабанда-жига</a:t>
            </a:r>
            <a:r>
              <a:rPr lang="ru-RU" sz="12800" b="1" i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Сюита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8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720">
        <p14:wheelReverse spokes="1"/>
      </p:transition>
    </mc:Choice>
    <mc:Fallback xmlns="">
      <p:transition spd="slow" advClick="0" advTm="77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412776"/>
            <a:ext cx="3960440" cy="5184576"/>
          </a:xfrm>
        </p:spPr>
        <p:txBody>
          <a:bodyPr>
            <a:noAutofit/>
          </a:bodyPr>
          <a:lstStyle/>
          <a:p>
            <a:pPr algn="just"/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Английский композитор, органист, </a:t>
            </a:r>
            <a:r>
              <a:rPr lang="ru-RU" sz="2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клавесинист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Некоторые из его камерно-инструментальных сочинений  бесспорно оказали влияние на творческий почерк И.С. Баха. Среди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всех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английских композиторов считается самым  лучшим.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Генри </a:t>
            </a:r>
            <a:r>
              <a:rPr lang="ru-RU" dirty="0" err="1" smtClean="0">
                <a:solidFill>
                  <a:srgbClr val="000000"/>
                </a:solidFill>
              </a:rPr>
              <a:t>Пёрселл</a:t>
            </a:r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1659-1695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6" t="13204" r="19338" b="14243"/>
          <a:stretch/>
        </p:blipFill>
        <p:spPr bwMode="auto">
          <a:xfrm>
            <a:off x="683568" y="1412776"/>
            <a:ext cx="3500583" cy="483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81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562">
        <p14:wheelReverse spokes="1"/>
      </p:transition>
    </mc:Choice>
    <mc:Fallback xmlns="">
      <p:transition spd="slow" advClick="0" advTm="85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844824"/>
            <a:ext cx="3600400" cy="4176464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Первоначально это слово обозначало небольшое вокальное произведение.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</a:rPr>
              <a:t>В творчестве Баха и </a:t>
            </a:r>
            <a:r>
              <a:rPr lang="ru-RU" sz="2000" dirty="0" err="1" smtClean="0">
                <a:solidFill>
                  <a:srgbClr val="000000"/>
                </a:solidFill>
              </a:rPr>
              <a:t>Пёрселла</a:t>
            </a:r>
            <a:r>
              <a:rPr lang="ru-RU" sz="2000" dirty="0" smtClean="0">
                <a:solidFill>
                  <a:srgbClr val="000000"/>
                </a:solidFill>
              </a:rPr>
              <a:t> так называется и инструментальная пьеса мягкого певучего характера.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0688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Ария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19"/>
          <a:stretch/>
        </p:blipFill>
        <p:spPr bwMode="auto">
          <a:xfrm>
            <a:off x="251520" y="1988840"/>
            <a:ext cx="4536504" cy="354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670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18">
        <p14:wheelReverse spokes="1"/>
      </p:transition>
    </mc:Choice>
    <mc:Fallback xmlns="">
      <p:transition spd="slow" advClick="0" advTm="82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1" y="1196752"/>
            <a:ext cx="5143334" cy="2520280"/>
          </a:xfrm>
        </p:spPr>
        <p:txBody>
          <a:bodyPr>
            <a:noAutofit/>
          </a:bodyPr>
          <a:lstStyle/>
          <a:p>
            <a:pPr marL="285750" indent="-285750" algn="just"/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старинный  рыцарский танец немецкого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происхождения. Как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бытовой и придворный танец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аллеманда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появилась в Англии,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Франции. Имеет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плавную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мелодику,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исполняется в умеренном, спокойном темпе.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Является массовым.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0000"/>
                </a:solidFill>
              </a:rPr>
              <a:t>Аллеманда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15122"/>
            <a:ext cx="4032448" cy="26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1937"/>
            <a:ext cx="3600400" cy="509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8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188">
        <p14:wheelReverse spokes="1"/>
      </p:transition>
    </mc:Choice>
    <mc:Fallback xmlns="">
      <p:transition spd="slow" advClick="0" advTm="81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268760"/>
            <a:ext cx="4907260" cy="2376264"/>
          </a:xfrm>
          <a:noFill/>
        </p:spPr>
        <p:txBody>
          <a:bodyPr>
            <a:normAutofit/>
          </a:bodyPr>
          <a:lstStyle/>
          <a:p>
            <a:pPr marL="342900" indent="-342900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Придворный танец итальянского происхождения . В переводе означает «бегущая». Это светский танец  в размере ¾ , довольно подвижный. Исполняется парами.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Куранта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06" y="3503486"/>
            <a:ext cx="4244550" cy="319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5" b="100000" l="0" r="90000">
                        <a14:foregroundMark x1="37966" y1="23077" x2="35424" y2="37385"/>
                        <a14:foregroundMark x1="34068" y1="28000" x2="32542" y2="32462"/>
                        <a14:foregroundMark x1="32542" y1="28462" x2="35424" y2="29692"/>
                        <a14:foregroundMark x1="49831" y1="82923" x2="52034" y2="87077"/>
                        <a14:foregroundMark x1="53559" y1="86923" x2="50508" y2="85077"/>
                        <a14:foregroundMark x1="64407" y1="8462" x2="64068" y2="21231"/>
                        <a14:foregroundMark x1="77966" y1="35077" x2="69492" y2="37538"/>
                        <a14:foregroundMark x1="31864" y1="28308" x2="33898" y2="28769"/>
                        <a14:foregroundMark x1="32034" y1="27385" x2="33051" y2="28769"/>
                        <a14:foregroundMark x1="40847" y1="28923" x2="38136" y2="28923"/>
                        <a14:foregroundMark x1="24068" y1="86923" x2="28814" y2="89231"/>
                        <a14:foregroundMark x1="45085" y1="82308" x2="43898" y2="83385"/>
                        <a14:backgroundMark x1="46102" y1="42154" x2="43559" y2="58462"/>
                        <a14:backgroundMark x1="81017" y1="88462" x2="29831" y2="94615"/>
                        <a14:backgroundMark x1="6102" y1="85077" x2="18983" y2="92923"/>
                        <a14:backgroundMark x1="7458" y1="52154" x2="3390" y2="64615"/>
                        <a14:backgroundMark x1="25932" y1="39846" x2="24915" y2="41692"/>
                        <a14:backgroundMark x1="22373" y1="45231" x2="21017" y2="47077"/>
                        <a14:backgroundMark x1="11356" y1="52154" x2="8475" y2="58000"/>
                        <a14:backgroundMark x1="41864" y1="61231" x2="41017" y2="66462"/>
                        <a14:backgroundMark x1="69492" y1="57846" x2="67627" y2="69385"/>
                        <a14:backgroundMark x1="40847" y1="30308" x2="41864" y2="30154"/>
                        <a14:backgroundMark x1="31017" y1="29385" x2="31017" y2="29385"/>
                        <a14:backgroundMark x1="39831" y1="30308" x2="40847" y2="30769"/>
                        <a14:backgroundMark x1="46610" y1="81692" x2="46610" y2="86462"/>
                        <a14:backgroundMark x1="18475" y1="84154" x2="23051" y2="86462"/>
                        <a14:backgroundMark x1="22373" y1="88462" x2="26102" y2="88308"/>
                        <a14:backgroundMark x1="21525" y1="87077" x2="25932" y2="86923"/>
                        <a14:backgroundMark x1="41864" y1="83846" x2="40000" y2="86154"/>
                        <a14:backgroundMark x1="3559" y1="64769" x2="1525" y2="7200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13" r="14840" b="10155"/>
          <a:stretch/>
        </p:blipFill>
        <p:spPr bwMode="auto">
          <a:xfrm rot="20945133">
            <a:off x="-416441" y="1332960"/>
            <a:ext cx="4339530" cy="476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4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387">
        <p14:wheelReverse spokes="1"/>
      </p:transition>
    </mc:Choice>
    <mc:Fallback xmlns="">
      <p:transition spd="slow" advClick="0" advTm="83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9" y="1196753"/>
            <a:ext cx="5422530" cy="3079872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Старинный танец итальянского происхождения.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Характерный ритмический рисунок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        </a:t>
            </a: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just"/>
            <a:endParaRPr lang="ru-RU" sz="20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Обычно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исполнялся в умеренном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темпе. Большинство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сицилиан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написано в минорном ладу.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0000"/>
                </a:solidFill>
              </a:rPr>
              <a:t>Сицилиана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foregroundMark x1="38000" y1="14286" x2="38000" y2="14286"/>
                        <a14:foregroundMark x1="88000" y1="71429" x2="88000" y2="71429"/>
                        <a14:foregroundMark x1="62000" y1="46429" x2="62000" y2="46429"/>
                        <a14:foregroundMark x1="54000" y1="75000" x2="54000" y2="75000"/>
                        <a14:foregroundMark x1="28000" y1="78571" x2="28000" y2="78571"/>
                        <a14:foregroundMark x1="14000" y1="78571" x2="14000" y2="78571"/>
                        <a14:foregroundMark x1="16000" y1="28571" x2="16000" y2="28571"/>
                        <a14:foregroundMark x1="18000" y1="60714" x2="18000" y2="60714"/>
                        <a14:foregroundMark x1="18000" y1="17857" x2="20000" y2="71429"/>
                        <a14:foregroundMark x1="74000" y1="25000" x2="74000" y2="89286"/>
                        <a14:foregroundMark x1="84000" y1="3571" x2="30000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824"/>
            <a:ext cx="864096" cy="48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единительная линия 4"/>
          <p:cNvCxnSpPr>
            <a:endCxn id="2050" idx="1"/>
          </p:cNvCxnSpPr>
          <p:nvPr/>
        </p:nvCxnSpPr>
        <p:spPr>
          <a:xfrm flipH="1">
            <a:off x="5364088" y="2062937"/>
            <a:ext cx="2" cy="2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>
            <a:endCxn id="2050" idx="1"/>
          </p:cNvCxnSpPr>
          <p:nvPr/>
        </p:nvCxnSpPr>
        <p:spPr>
          <a:xfrm flipH="1">
            <a:off x="5364088" y="2062937"/>
            <a:ext cx="2" cy="23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56" b="6682"/>
          <a:stretch/>
        </p:blipFill>
        <p:spPr bwMode="auto">
          <a:xfrm>
            <a:off x="4716016" y="4005064"/>
            <a:ext cx="3816424" cy="26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5" b="98346" l="3333" r="90000">
                        <a14:foregroundMark x1="7778" y1="48120" x2="7778" y2="48120"/>
                        <a14:foregroundMark x1="15556" y1="85414" x2="24444" y2="91579"/>
                        <a14:foregroundMark x1="13778" y1="86767" x2="26222" y2="92632"/>
                        <a14:foregroundMark x1="68444" y1="87519" x2="75111" y2="90827"/>
                        <a14:foregroundMark x1="72000" y1="88120" x2="74889" y2="91729"/>
                        <a14:foregroundMark x1="72667" y1="87820" x2="75333" y2="90526"/>
                        <a14:foregroundMark x1="65778" y1="86015" x2="67111" y2="89023"/>
                        <a14:foregroundMark x1="72667" y1="90526" x2="76667" y2="92331"/>
                        <a14:foregroundMark x1="66667" y1="88872" x2="73778" y2="90827"/>
                        <a14:foregroundMark x1="71111" y1="90827" x2="75111" y2="92030"/>
                        <a14:foregroundMark x1="75111" y1="92481" x2="75111" y2="92932"/>
                        <a14:foregroundMark x1="67778" y1="89925" x2="72000" y2="90677"/>
                        <a14:foregroundMark x1="72000" y1="91729" x2="72889" y2="92481"/>
                        <a14:foregroundMark x1="75556" y1="92632" x2="75556" y2="92632"/>
                        <a14:foregroundMark x1="76000" y1="91880" x2="76000" y2="91880"/>
                        <a14:foregroundMark x1="76000" y1="91880" x2="76000" y2="91880"/>
                        <a14:foregroundMark x1="75556" y1="91278" x2="75556" y2="91278"/>
                        <a14:foregroundMark x1="72667" y1="90376" x2="72667" y2="90376"/>
                        <a14:foregroundMark x1="72000" y1="90827" x2="72000" y2="90827"/>
                        <a14:foregroundMark x1="65556" y1="87068" x2="65556" y2="87669"/>
                        <a14:foregroundMark x1="66444" y1="89323" x2="66444" y2="89323"/>
                        <a14:foregroundMark x1="14444" y1="69173" x2="15556" y2="80602"/>
                        <a14:foregroundMark x1="14444" y1="70827" x2="14667" y2="77293"/>
                        <a14:backgroundMark x1="78889" y1="95940" x2="56000" y2="97293"/>
                        <a14:backgroundMark x1="61333" y1="77293" x2="66222" y2="90677"/>
                        <a14:backgroundMark x1="21778" y1="42556" x2="21778" y2="42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" t="27176" r="18890" b="3209"/>
          <a:stretch/>
        </p:blipFill>
        <p:spPr bwMode="auto">
          <a:xfrm>
            <a:off x="539552" y="1268760"/>
            <a:ext cx="3601591" cy="496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8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446">
        <p14:wheelReverse spokes="1"/>
      </p:transition>
    </mc:Choice>
    <mc:Fallback xmlns="">
      <p:transition spd="slow" advClick="0" advTm="74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908720"/>
            <a:ext cx="8424936" cy="547260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4100" b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—пробуждение интереса к изучению полифонической музыки И. С. Баха.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4100" b="1" dirty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100" b="1" dirty="0" smtClean="0">
                <a:solidFill>
                  <a:schemeClr val="accent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100" b="1" dirty="0">
              <a:solidFill>
                <a:schemeClr val="accent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 учащихся с характерными чертами эпохи барокко </a:t>
            </a:r>
            <a:r>
              <a:rPr lang="ru-RU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биографическими фактами И. С. Баха;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 </a:t>
            </a:r>
            <a:r>
              <a:rPr lang="ru-RU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 : барокко, сюита, партита, знакомство с  такими  жанрами  танцевальной музыки как менуэт, полонез, куранта, сарабанда, фантазия и т. д) 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Ознакомить </a:t>
            </a:r>
            <a:r>
              <a:rPr lang="ru-RU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младших классов со звучанием   клавишных инструментов (орган, </a:t>
            </a:r>
            <a:r>
              <a:rPr lang="ru-RU" dirty="0" err="1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клавикорд</a:t>
            </a:r>
            <a:r>
              <a:rPr lang="ru-RU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клавесин);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</a:t>
            </a:r>
            <a:r>
              <a:rPr lang="ru-RU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совершенствованию исполнительских навыков публичного выступления у учеников младших классов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Активизировать </a:t>
            </a:r>
            <a:r>
              <a:rPr lang="ru-RU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творческий потенциал младших учеников.</a:t>
            </a:r>
          </a:p>
          <a:p>
            <a:pPr marL="0" indent="0"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1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heelReverse spokes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58432" y="1124744"/>
            <a:ext cx="4885568" cy="3048001"/>
          </a:xfrm>
        </p:spPr>
        <p:txBody>
          <a:bodyPr>
            <a:noAutofit/>
          </a:bodyPr>
          <a:lstStyle/>
          <a:p>
            <a:pPr marL="285750" indent="-285750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Старинный танец французского происхождения, первоначально возникший в крестьянской среде. В переводе это слово значит «неожиданные скачки». Исполняется в быстром темпе с затактом.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err="1" smtClean="0">
                <a:solidFill>
                  <a:srgbClr val="000000"/>
                </a:solidFill>
              </a:rPr>
              <a:t>Буррэ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340768"/>
            <a:ext cx="3574865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1" t="8326" b="10541"/>
          <a:stretch/>
        </p:blipFill>
        <p:spPr bwMode="auto">
          <a:xfrm>
            <a:off x="4860032" y="4191000"/>
            <a:ext cx="3780715" cy="251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30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08">
        <p14:wheelReverse spokes="1"/>
      </p:transition>
    </mc:Choice>
    <mc:Fallback xmlns="">
      <p:transition spd="slow" advClick="0" advTm="82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866318"/>
            <a:ext cx="4248472" cy="4263989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Известный французский </a:t>
            </a:r>
            <a:r>
              <a:rPr lang="ru-RU" sz="8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композитор, </a:t>
            </a:r>
            <a:r>
              <a:rPr lang="ru-RU" sz="80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клавесинист</a:t>
            </a:r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органист.  Его </a:t>
            </a:r>
            <a:r>
              <a:rPr lang="ru-RU" sz="8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стилю присущи </a:t>
            </a:r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изящество в отделке деталей, мелодическое богатство, изобилие орнаментики, отточенность формы.</a:t>
            </a:r>
          </a:p>
          <a:p>
            <a:pPr algn="just"/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Наивысшие достижения  </a:t>
            </a:r>
            <a:r>
              <a:rPr lang="ru-RU" sz="8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Куперена</a:t>
            </a:r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связаны </a:t>
            </a:r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музыкой для </a:t>
            </a:r>
            <a:r>
              <a:rPr lang="ru-RU" sz="8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клавесина. Современники </a:t>
            </a:r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называли </a:t>
            </a:r>
            <a:r>
              <a:rPr lang="ru-RU" sz="8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его </a:t>
            </a:r>
            <a:r>
              <a:rPr lang="ru-RU" sz="8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Куперен</a:t>
            </a:r>
            <a:r>
              <a:rPr lang="ru-RU" sz="8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-великий..</a:t>
            </a:r>
          </a:p>
          <a:p>
            <a:pPr algn="just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120680" cy="108012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Франсуа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Куперен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1668-1733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11" y="1866318"/>
            <a:ext cx="3476554" cy="445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58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99">
        <p14:wheelReverse spokes="1"/>
      </p:transition>
    </mc:Choice>
    <mc:Fallback xmlns="">
      <p:transition spd="slow" advClick="0" advTm="82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268760"/>
            <a:ext cx="4680520" cy="2664296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Менуэт- это старинный народный  танец французского происхождения. При Людовике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XIV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стал придворным танцем.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Менуэт танцевали с большой торжественностью, двигаясь  плавно с поклонами и приседаниями.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Менуэт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138" y="4077072"/>
            <a:ext cx="3579465" cy="2642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4" b="98316" l="1000" r="98500">
                        <a14:foregroundMark x1="70667" y1="67579" x2="64833" y2="76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196752"/>
            <a:ext cx="4752527" cy="376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03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185">
        <p14:wheelReverse spokes="1"/>
      </p:transition>
    </mc:Choice>
    <mc:Fallback xmlns="">
      <p:transition spd="slow" advClick="0" advTm="81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партита—это разновидность танцевальной сюиты. Этот термин в переводе с итальянского языка означает «разделённый на части». </a:t>
            </a:r>
          </a:p>
          <a:p>
            <a:pPr algn="just"/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И. С. Бах в своих партитах вводит и другие свободные формы не являющиеся танцами, такие как прелюдия,  каприччио, фантазия, скерцо, увертюра и др. 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517632" cy="84951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партита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5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502">
        <p14:wheelReverse spokes="1"/>
      </p:transition>
    </mc:Choice>
    <mc:Fallback xmlns="">
      <p:transition spd="slow" advClick="0" advTm="75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175180"/>
            <a:ext cx="4536503" cy="3408041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Это старинный танец испанского происхождения, с начала  17века  в Испании приобрёл торжественный, величественный характер, а во Франции сарабанда уподобилась менуэту.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0931" y="188640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Сарабанда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2" b="90000" l="3425" r="99087">
                        <a14:foregroundMark x1="35616" y1="74773" x2="33790" y2="80000"/>
                        <a14:foregroundMark x1="35845" y1="78409" x2="35845" y2="79545"/>
                        <a14:foregroundMark x1="72374" y1="59545" x2="69863" y2="69091"/>
                        <a14:foregroundMark x1="65525" y1="55682" x2="66210" y2="71818"/>
                        <a14:foregroundMark x1="71918" y1="36818" x2="73744" y2="57727"/>
                        <a14:foregroundMark x1="70320" y1="14318" x2="70776" y2="29091"/>
                        <a14:foregroundMark x1="71918" y1="10682" x2="71689" y2="23864"/>
                        <a14:foregroundMark x1="69178" y1="9545" x2="71918" y2="12273"/>
                        <a14:foregroundMark x1="68721" y1="8636" x2="64840" y2="12273"/>
                        <a14:foregroundMark x1="87900" y1="31136" x2="93836" y2="35682"/>
                        <a14:foregroundMark x1="95890" y1="36818" x2="99315" y2="37727"/>
                        <a14:foregroundMark x1="64840" y1="75455" x2="62329" y2="78409"/>
                        <a14:foregroundMark x1="68493" y1="76591" x2="71461" y2="79773"/>
                        <a14:foregroundMark x1="71461" y1="79545" x2="71461" y2="79545"/>
                        <a14:foregroundMark x1="68037" y1="78636" x2="68721" y2="78636"/>
                        <a14:foregroundMark x1="72146" y1="81136" x2="72146" y2="81136"/>
                        <a14:foregroundMark x1="73744" y1="81136" x2="73744" y2="81136"/>
                        <a14:foregroundMark x1="62557" y1="75682" x2="62557" y2="75682"/>
                        <a14:foregroundMark x1="62557" y1="76136" x2="61416" y2="78409"/>
                        <a14:foregroundMark x1="63014" y1="75682" x2="61644" y2="78182"/>
                        <a14:foregroundMark x1="60959" y1="25000" x2="59589" y2="27727"/>
                        <a14:foregroundMark x1="68493" y1="20909" x2="68493" y2="20909"/>
                        <a14:foregroundMark x1="67123" y1="19091" x2="66210" y2="22045"/>
                        <a14:foregroundMark x1="37900" y1="14091" x2="38813" y2="17500"/>
                        <a14:foregroundMark x1="38813" y1="16364" x2="38128" y2="19091"/>
                        <a14:foregroundMark x1="39498" y1="22955" x2="41781" y2="24773"/>
                        <a14:foregroundMark x1="22146" y1="57273" x2="22146" y2="68636"/>
                        <a14:foregroundMark x1="12557" y1="36818" x2="17580" y2="35000"/>
                        <a14:foregroundMark x1="65297" y1="12727" x2="65982" y2="20000"/>
                        <a14:foregroundMark x1="17808" y1="33182" x2="10731" y2="36818"/>
                        <a14:foregroundMark x1="17808" y1="33636" x2="11644" y2="37955"/>
                        <a14:foregroundMark x1="15982" y1="34318" x2="9817" y2="37045"/>
                        <a14:foregroundMark x1="18493" y1="33636" x2="16895" y2="33636"/>
                        <a14:foregroundMark x1="16438" y1="35000" x2="10274" y2="41136"/>
                        <a14:foregroundMark x1="10274" y1="41136" x2="10274" y2="37727"/>
                        <a14:foregroundMark x1="15753" y1="36591" x2="12557" y2="38864"/>
                        <a14:foregroundMark x1="13927" y1="35227" x2="15982" y2="38864"/>
                        <a14:foregroundMark x1="13927" y1="37273" x2="12557" y2="37500"/>
                        <a14:foregroundMark x1="12557" y1="37500" x2="12557" y2="37500"/>
                        <a14:foregroundMark x1="12329" y1="36364" x2="12329" y2="36364"/>
                        <a14:foregroundMark x1="41096" y1="26136" x2="45890" y2="29545"/>
                        <a14:foregroundMark x1="42009" y1="26591" x2="44064" y2="30227"/>
                        <a14:foregroundMark x1="32648" y1="72955" x2="35388" y2="72045"/>
                        <a14:foregroundMark x1="26712" y1="75000" x2="26712" y2="75000"/>
                        <a14:foregroundMark x1="20091" y1="72045" x2="20091" y2="72045"/>
                        <a14:foregroundMark x1="20776" y1="56136" x2="21233" y2="57045"/>
                        <a14:foregroundMark x1="65525" y1="77045" x2="65525" y2="77045"/>
                        <a14:foregroundMark x1="71461" y1="81818" x2="71461" y2="81818"/>
                        <a14:foregroundMark x1="70320" y1="81591" x2="70320" y2="81591"/>
                        <a14:backgroundMark x1="19406" y1="12955" x2="13014" y2="38182"/>
                        <a14:backgroundMark x1="26712" y1="32500" x2="26712" y2="34091"/>
                        <a14:backgroundMark x1="26941" y1="34318" x2="26712" y2="36818"/>
                        <a14:backgroundMark x1="77169" y1="6364" x2="76941" y2="15000"/>
                        <a14:backgroundMark x1="65297" y1="79545" x2="63242" y2="79545"/>
                        <a14:backgroundMark x1="15068" y1="12273" x2="5708" y2="22273"/>
                        <a14:backgroundMark x1="13927" y1="16364" x2="8676" y2="25682"/>
                        <a14:backgroundMark x1="12557" y1="23636" x2="7991" y2="32500"/>
                        <a14:backgroundMark x1="62785" y1="15909" x2="62785" y2="19773"/>
                        <a14:backgroundMark x1="74886" y1="12273" x2="74886" y2="16136"/>
                        <a14:backgroundMark x1="75114" y1="17727" x2="75114" y2="19773"/>
                        <a14:backgroundMark x1="74201" y1="17500" x2="74201" y2="17500"/>
                        <a14:backgroundMark x1="97260" y1="34545" x2="97260" y2="46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14" t="6611" r="3044" b="18844"/>
          <a:stretch/>
        </p:blipFill>
        <p:spPr bwMode="auto">
          <a:xfrm rot="229820" flipH="1">
            <a:off x="-178809" y="1346219"/>
            <a:ext cx="4626050" cy="4517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" t="43636" r="47056" b="-914"/>
          <a:stretch/>
        </p:blipFill>
        <p:spPr bwMode="auto">
          <a:xfrm>
            <a:off x="4592977" y="4005064"/>
            <a:ext cx="3773077" cy="2727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501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126">
        <p14:wheelReverse spokes="1"/>
      </p:transition>
    </mc:Choice>
    <mc:Fallback xmlns="">
      <p:transition spd="slow" advClick="0" advTm="8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472808" cy="97383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Музыкальные вечера в семье И.С. Баха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1"/>
            <a:ext cx="8208912" cy="548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645">
        <p14:wheelReverse spokes="1"/>
      </p:transition>
    </mc:Choice>
    <mc:Fallback xmlns="">
      <p:transition spd="slow" advClick="0" advTm="76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3848" y="1484784"/>
            <a:ext cx="5544616" cy="3960440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А.М. Бах была второй женой композитора. Она родилась в музыкальной семье. Имела привлекательную внешность, весёлый открытый характер, очень хорошо пела.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Была замечательной матерью, любящей женой. Помогала И. С. Баху переписывать ноты .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  композитор посвятил  знаменитые «Нотные тетради».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403648" y="260648"/>
            <a:ext cx="640080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Анна Магдалена Бах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(1701-1760)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6" y="1772816"/>
            <a:ext cx="2491730" cy="356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2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25">
        <p14:wheelReverse spokes="1"/>
      </p:transition>
    </mc:Choice>
    <mc:Fallback xmlns="">
      <p:transition spd="slow" advClick="0" advTm="82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1196752"/>
            <a:ext cx="3960440" cy="3339097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Во времена И. С. Баха менуэт был так популярен, что его называли танцем королей и королём танцев. Танцевали его и в домашней обстановке и на весёлых вечеринках, и во время торжественных дворцовых церемоний. Менуэту обучали с детства, так как он был довольно сложным танцем. В переводе  он значит «маленькие шажки».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Менуэт—король танцев </a:t>
            </a:r>
            <a:endParaRPr lang="ru-RU" sz="31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21144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465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42">
        <p14:wheelReverse spokes="1"/>
      </p:transition>
    </mc:Choice>
    <mc:Fallback xmlns="">
      <p:transition spd="slow" advClick="0" advTm="8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8288" y="980728"/>
            <a:ext cx="4770787" cy="3594364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Полонез—это танец-шествие  польского происхождения. Получил распространение как придворный танец во Франции и других европейских странах. Танцующие двигались парами мягкими изящными шагами с лёгкими приседаниями.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296744" cy="864096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Полонез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t="44956" r="7009"/>
          <a:stretch/>
        </p:blipFill>
        <p:spPr bwMode="auto">
          <a:xfrm>
            <a:off x="4778559" y="4184983"/>
            <a:ext cx="3772682" cy="258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100000" l="0" r="100000">
                        <a14:foregroundMark x1="19200" y1="52222" x2="52200" y2="77778"/>
                        <a14:foregroundMark x1="52200" y1="77778" x2="52200" y2="77778"/>
                        <a14:foregroundMark x1="16600" y1="65926" x2="23800" y2="72222"/>
                        <a14:foregroundMark x1="27200" y1="76296" x2="40200" y2="83148"/>
                        <a14:foregroundMark x1="45800" y1="87407" x2="85800" y2="79259"/>
                        <a14:foregroundMark x1="25400" y1="31111" x2="22200" y2="32778"/>
                        <a14:foregroundMark x1="81400" y1="2778" x2="78200" y2="2778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5046">
            <a:off x="-458966" y="1460065"/>
            <a:ext cx="4275228" cy="461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2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752">
        <p14:wheelReverse spokes="1"/>
      </p:transition>
    </mc:Choice>
    <mc:Fallback xmlns="">
      <p:transition spd="slow" advClick="0" advTm="77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7200" y="1583211"/>
            <a:ext cx="5472608" cy="3672407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Немецкий композитор и органист, старший сын И. С. Баха. Его современники называли «галльским Бахом». При жизни был известен как композитор более своего отца.</a:t>
            </a: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Долгое время работал органистом в Дрездене и Галле,  давая концерты в других городах Германии.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8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Вильгельм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Фридеман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Бах 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( 1710-1784)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49" y="1556792"/>
            <a:ext cx="3060472" cy="372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3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79">
        <p14:wheelReverse spokes="1"/>
      </p:transition>
    </mc:Choice>
    <mc:Fallback xmlns="">
      <p:transition spd="slow" advClick="0" advTm="8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38942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6781800" cy="1600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Иоганн Себастьян Бах</a:t>
            </a:r>
            <a:b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(1685-1750)</a:t>
            </a:r>
            <a:endParaRPr lang="ru-RU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8944" y="1700808"/>
            <a:ext cx="40096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Великий немецкий композитор, органист </a:t>
            </a:r>
            <a:r>
              <a:rPr lang="ru-RU" sz="2600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клавесинист</a:t>
            </a:r>
            <a:r>
              <a:rPr lang="ru-RU" sz="26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скрипач.</a:t>
            </a:r>
          </a:p>
          <a:p>
            <a:pPr algn="just"/>
            <a:r>
              <a:rPr lang="ru-RU" sz="26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Исполнитель-виртуоз один из крупнейших  знатоков клавишных инструментов.</a:t>
            </a:r>
          </a:p>
          <a:p>
            <a:pPr algn="just"/>
            <a:r>
              <a:rPr lang="ru-RU" sz="26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Автор более тысячи произведений для разных инструментов. При жизни не получил признания современниками  как композитор.</a:t>
            </a:r>
            <a:endParaRPr lang="ru-RU" sz="2600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20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958">
        <p14:wheelReverse spokes="1"/>
      </p:transition>
    </mc:Choice>
    <mc:Fallback xmlns="">
      <p:transition spd="slow" advTm="79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818995"/>
            <a:ext cx="4608512" cy="3742793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Немецкий композитор, второй сын И.С. Баха. Служил придворным композитором у короля Пруссии. </a:t>
            </a: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жизни был очень известным композитором и оказал влияние на Гайдна, Моцарта и Бетховена. В первых сочинениях однако ещё сильно влияние произведений отца–И. С. Баха.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368752" cy="10724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Филипп </a:t>
            </a:r>
            <a:r>
              <a:rPr lang="ru-RU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Эмануэль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Бах</a:t>
            </a:r>
            <a:b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(1714-1788)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5" y="1700808"/>
            <a:ext cx="3505591" cy="4174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295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30">
        <p14:wheelReverse spokes="1"/>
      </p:transition>
    </mc:Choice>
    <mc:Fallback xmlns="">
      <p:transition spd="slow" advClick="0" advTm="82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71600" y="836712"/>
            <a:ext cx="6481762" cy="4248150"/>
          </a:xfrm>
        </p:spPr>
        <p:txBody>
          <a:bodyPr>
            <a:normAutofit fontScale="70000" lnSpcReduction="20000"/>
          </a:bodyPr>
          <a:lstStyle/>
          <a:p>
            <a:pPr indent="0" algn="just">
              <a:buNone/>
            </a:pPr>
            <a:r>
              <a:rPr lang="ru-RU" sz="5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Великий Бах, </a:t>
            </a:r>
            <a:r>
              <a:rPr lang="ru-RU" sz="51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ты—музыка </a:t>
            </a:r>
            <a:r>
              <a:rPr lang="ru-RU" sz="5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Вселенной,</a:t>
            </a:r>
          </a:p>
          <a:p>
            <a:pPr indent="0" algn="just">
              <a:buNone/>
            </a:pPr>
            <a:r>
              <a:rPr lang="ru-RU" sz="5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Дыхание органа обуздав, </a:t>
            </a:r>
          </a:p>
          <a:p>
            <a:pPr indent="0" algn="just">
              <a:buNone/>
            </a:pPr>
            <a:r>
              <a:rPr lang="ru-RU" sz="5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 XXI веке современном</a:t>
            </a:r>
          </a:p>
          <a:p>
            <a:pPr indent="0" algn="just">
              <a:buNone/>
            </a:pPr>
            <a:r>
              <a:rPr lang="ru-RU" sz="51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Ты будешь в человеческих сердцах…</a:t>
            </a:r>
          </a:p>
          <a:p>
            <a:pPr indent="0">
              <a:buNone/>
            </a:pPr>
            <a:r>
              <a:rPr lang="ru-RU" sz="33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</a:t>
            </a:r>
          </a:p>
          <a:p>
            <a:pPr indent="0" algn="r">
              <a:buNone/>
            </a:pPr>
            <a:r>
              <a:rPr lang="ru-RU" sz="33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3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Б. Дубровин</a:t>
            </a:r>
            <a:endParaRPr lang="ru-RU" sz="33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5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602">
        <p14:wheelReverse spokes="1"/>
      </p:transition>
    </mc:Choice>
    <mc:Fallback xmlns="">
      <p:transition spd="slow" advClick="0" advTm="76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0000"/>
                </a:solidFill>
              </a:rPr>
              <a:t>Спасибо за Внимание!!!</a:t>
            </a:r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2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301">
        <p14:wheelReverse spokes="1"/>
      </p:transition>
    </mc:Choice>
    <mc:Fallback xmlns="">
      <p:transition spd="slow" advClick="0" advTm="83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781800" cy="7920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Иоганн </a:t>
            </a:r>
            <a:r>
              <a:rPr lang="ru-RU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Амброзиус</a:t>
            </a: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Бах</a:t>
            </a:r>
            <a:b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(1645—1695)</a:t>
            </a:r>
            <a:endParaRPr lang="ru-RU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78694"/>
            <a:ext cx="3312368" cy="3626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39952" y="1484784"/>
            <a:ext cx="46805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Отец Иоганна Себастьяна  Баха был известным </a:t>
            </a:r>
            <a:r>
              <a:rPr lang="ru-RU" sz="2800" dirty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городским музыкантом </a:t>
            </a:r>
            <a:r>
              <a:rPr lang="ru-RU" sz="28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придворным скрипачом в городе </a:t>
            </a:r>
            <a:r>
              <a:rPr lang="ru-RU" sz="2800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Эйзенах</a:t>
            </a:r>
            <a:r>
              <a:rPr lang="ru-RU" sz="28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ru-RU" sz="28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его руководством И. С. Бах получил начальное музыкальное образование и освоил игру на скрипке.  </a:t>
            </a:r>
            <a:endParaRPr lang="ru-RU" sz="2800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0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153">
        <p14:wheelReverse spokes="1"/>
      </p:transition>
    </mc:Choice>
    <mc:Fallback xmlns="">
      <p:transition spd="slow" advClick="0" advTm="81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501351"/>
            <a:ext cx="4968552" cy="5056091"/>
          </a:xfrm>
        </p:spPr>
        <p:txBody>
          <a:bodyPr>
            <a:normAutofit/>
          </a:bodyPr>
          <a:lstStyle/>
          <a:p>
            <a:pPr marL="457200" indent="-457200" algn="just"/>
            <a:r>
              <a:rPr lang="ru-RU" sz="28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Старший брат И. С. Баха, служивший органистом и учителем в школе в г. </a:t>
            </a:r>
            <a:r>
              <a:rPr lang="ru-RU" sz="2800" dirty="0" err="1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Ордруфе</a:t>
            </a:r>
            <a:r>
              <a:rPr lang="ru-RU" sz="28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Именно у него юный Себастьян получил первые уроки игры на клавире. </a:t>
            </a:r>
            <a:endParaRPr lang="ru-RU" sz="2800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6781800" cy="9075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Иоганн Кристоф Бах</a:t>
            </a:r>
            <a:b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(1671—1721)</a:t>
            </a:r>
            <a:endParaRPr lang="ru-RU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240360" cy="466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37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762">
        <p14:wheelReverse spokes="1"/>
      </p:transition>
    </mc:Choice>
    <mc:Fallback xmlns="">
      <p:transition spd="slow" advClick="0" advTm="77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268760"/>
            <a:ext cx="3816424" cy="4392488"/>
          </a:xfrm>
        </p:spPr>
        <p:txBody>
          <a:bodyPr>
            <a:noAutofit/>
          </a:bodyPr>
          <a:lstStyle/>
          <a:p>
            <a:pPr marL="342900" indent="-342900" algn="just"/>
            <a:r>
              <a:rPr lang="ru-RU" sz="2400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Этот протестантский храм, расположенный в Лейпциге, долгие годы был рабочим местом и мастерской Иоганна Себастьяна Баха. Именно здесь он и написал многие из своих наиболее известных произведений.</a:t>
            </a:r>
            <a:endParaRPr lang="ru-RU" sz="2400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Церковь Святого Фомы</a:t>
            </a:r>
            <a:endParaRPr lang="ru-RU" dirty="0">
              <a:solidFill>
                <a:schemeClr val="accent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8"/>
          <a:stretch/>
        </p:blipFill>
        <p:spPr bwMode="auto">
          <a:xfrm>
            <a:off x="323528" y="1498822"/>
            <a:ext cx="3800265" cy="4711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3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78">
        <p14:wheelReverse spokes="1"/>
      </p:transition>
    </mc:Choice>
    <mc:Fallback xmlns="">
      <p:transition spd="slow" advClick="0" advTm="82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2348880"/>
            <a:ext cx="6544816" cy="3048001"/>
          </a:xfrm>
        </p:spPr>
        <p:txBody>
          <a:bodyPr>
            <a:noAutofit/>
          </a:bodyPr>
          <a:lstStyle/>
          <a:p>
            <a:pPr indent="0" algn="just"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—художественный стиль в искусстве, утвердившийся во времена Иоганна Себастьяна Баха. Этому направлению были свойственны пышность, величественность, степенность во всём.(В переводе значит «причудливый», «странный», «вычурный»).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Барокко</a:t>
            </a:r>
            <a:endParaRPr lang="ru-RU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26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130">
        <p14:wheelReverse spokes="1"/>
      </p:transition>
    </mc:Choice>
    <mc:Fallback xmlns="">
      <p:transition spd="slow" advClick="0" advTm="81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3" y="1325689"/>
            <a:ext cx="6935079" cy="1167207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Согласно тогдашней моды, знатные женщины носили очень пышные и громоздкие причёски, необъятно широкие юбки и тяжёлые украшения, туфли на каблучках.</a:t>
            </a: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6552728" cy="12241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Женский костюмы эпохи барокко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29474"/>
            <a:ext cx="762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4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7631">
        <p14:wheelReverse spokes="1"/>
      </p:transition>
    </mc:Choice>
    <mc:Fallback xmlns="">
      <p:transition spd="slow" advClick="0" advTm="76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17913" y="1412776"/>
            <a:ext cx="6016420" cy="4462134"/>
          </a:xfrm>
        </p:spPr>
        <p:txBody>
          <a:bodyPr>
            <a:normAutofit/>
          </a:bodyPr>
          <a:lstStyle/>
          <a:p>
            <a:pPr lvl="4" algn="just">
              <a:buFont typeface="Wingdings" pitchFamily="2" charset="2"/>
              <a:buChar char="v"/>
            </a:pPr>
            <a:r>
              <a:rPr lang="ru-RU" sz="2200" dirty="0" smtClean="0">
                <a:solidFill>
                  <a:srgbClr val="000000"/>
                </a:solidFill>
              </a:rPr>
              <a:t>Мужчины в то время носили парики,  обтягивающие гольфы с красивыми подвязками у колен, изящные туфли, </a:t>
            </a:r>
            <a:r>
              <a:rPr lang="ru-RU" sz="2200" dirty="0">
                <a:solidFill>
                  <a:srgbClr val="000000"/>
                </a:solidFill>
              </a:rPr>
              <a:t>б</a:t>
            </a:r>
            <a:r>
              <a:rPr lang="ru-RU" sz="2200" dirty="0" smtClean="0">
                <a:solidFill>
                  <a:srgbClr val="000000"/>
                </a:solidFill>
              </a:rPr>
              <a:t>ыли без бороды, они пудрились и душились духами.</a:t>
            </a:r>
            <a:endParaRPr lang="ru-RU" sz="2200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6400800" cy="685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Мужские  костюмы эпохи барокко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t="3368" r="2000" b="6809"/>
          <a:stretch/>
        </p:blipFill>
        <p:spPr bwMode="auto">
          <a:xfrm>
            <a:off x="4202562" y="4005064"/>
            <a:ext cx="4561114" cy="255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3024336" cy="380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" b="99333" l="7212" r="86298">
                        <a14:foregroundMark x1="44712" y1="91167" x2="41827" y2="93000"/>
                        <a14:foregroundMark x1="65385" y1="91500" x2="64663" y2="95167"/>
                        <a14:foregroundMark x1="64904" y1="92167" x2="67548" y2="94167"/>
                        <a14:foregroundMark x1="40865" y1="93667" x2="39663" y2="92500"/>
                        <a14:foregroundMark x1="52163" y1="89500" x2="49519" y2="91833"/>
                        <a14:foregroundMark x1="52885" y1="90000" x2="49038" y2="92667"/>
                        <a14:foregroundMark x1="52404" y1="91000" x2="50240" y2="93000"/>
                        <a14:backgroundMark x1="55048" y1="77000" x2="55048" y2="82833"/>
                        <a14:backgroundMark x1="53846" y1="73000" x2="52885" y2="76333"/>
                        <a14:backgroundMark x1="56010" y1="91167" x2="54327" y2="96000"/>
                        <a14:backgroundMark x1="46875" y1="95667" x2="44231" y2="9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772"/>
          <a:stretch/>
        </p:blipFill>
        <p:spPr bwMode="auto">
          <a:xfrm>
            <a:off x="2483768" y="3204153"/>
            <a:ext cx="1852938" cy="36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1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262">
        <p14:wheelReverse spokes="1"/>
      </p:transition>
    </mc:Choice>
    <mc:Fallback xmlns="">
      <p:transition spd="slow" advClick="0" advTm="826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Другая 9">
      <a:dk1>
        <a:srgbClr val="FF9933"/>
      </a:dk1>
      <a:lt1>
        <a:srgbClr val="FF6600"/>
      </a:lt1>
      <a:dk2>
        <a:srgbClr val="FFC000"/>
      </a:dk2>
      <a:lt2>
        <a:srgbClr val="FFEFBF"/>
      </a:lt2>
      <a:accent1>
        <a:srgbClr val="FFE599"/>
      </a:accent1>
      <a:accent2>
        <a:srgbClr val="FFF2CB"/>
      </a:accent2>
      <a:accent3>
        <a:srgbClr val="FFC965"/>
      </a:accent3>
      <a:accent4>
        <a:srgbClr val="FFA600"/>
      </a:accent4>
      <a:accent5>
        <a:srgbClr val="FFC000"/>
      </a:accent5>
      <a:accent6>
        <a:srgbClr val="BF9000"/>
      </a:accent6>
      <a:hlink>
        <a:srgbClr val="FFDB99"/>
      </a:hlink>
      <a:folHlink>
        <a:srgbClr val="FFDB99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1072</TotalTime>
  <Words>1147</Words>
  <Application>Microsoft Office PowerPoint</Application>
  <PresentationFormat>Экран (4:3)</PresentationFormat>
  <Paragraphs>134</Paragraphs>
  <Slides>32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Клавирная музыка  И. С. Баха</vt:lpstr>
      <vt:lpstr>Презентация PowerPoint</vt:lpstr>
      <vt:lpstr>Иоганн Себастьян Бах (1685-1750)</vt:lpstr>
      <vt:lpstr>Иоганн Амброзиус Бах (1645—1695)</vt:lpstr>
      <vt:lpstr>Иоганн Кристоф Бах (1671—1721)</vt:lpstr>
      <vt:lpstr>Церковь Святого Фомы</vt:lpstr>
      <vt:lpstr>Барокко</vt:lpstr>
      <vt:lpstr>Женский костюмы эпохи барокко</vt:lpstr>
      <vt:lpstr>Мужские  костюмы эпохи барокко</vt:lpstr>
      <vt:lpstr>Музыкальные инструменты эпохи барокко</vt:lpstr>
      <vt:lpstr>Клавикорд</vt:lpstr>
      <vt:lpstr>Клавесин</vt:lpstr>
      <vt:lpstr>орган</vt:lpstr>
      <vt:lpstr>Сюита</vt:lpstr>
      <vt:lpstr>Генри Пёрселл 1659-1695</vt:lpstr>
      <vt:lpstr>Ария</vt:lpstr>
      <vt:lpstr>Аллеманда</vt:lpstr>
      <vt:lpstr>Куранта</vt:lpstr>
      <vt:lpstr>Сицилиана</vt:lpstr>
      <vt:lpstr>Буррэ</vt:lpstr>
      <vt:lpstr>Франсуа Куперен 1668-1733</vt:lpstr>
      <vt:lpstr>Менуэт</vt:lpstr>
      <vt:lpstr>партита</vt:lpstr>
      <vt:lpstr>Сарабанда</vt:lpstr>
      <vt:lpstr>Музыкальные вечера в семье И.С. Баха</vt:lpstr>
      <vt:lpstr>Анна Магдалена Бах (1701-1760)</vt:lpstr>
      <vt:lpstr> Менуэт—король танцев </vt:lpstr>
      <vt:lpstr>Полонез</vt:lpstr>
      <vt:lpstr>Вильгельм Фридеман Бах  ( 1710-1784)</vt:lpstr>
      <vt:lpstr>Филипп Эмануэль Бах (1714-1788)</vt:lpstr>
      <vt:lpstr>Презентация PowerPoint</vt:lpstr>
      <vt:lpstr>Спасибо за Внимание!!!</vt:lpstr>
    </vt:vector>
  </TitlesOfParts>
  <Company>CtrlSoft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 дима</dc:creator>
  <cp:lastModifiedBy>Анна Ясинская</cp:lastModifiedBy>
  <cp:revision>81</cp:revision>
  <dcterms:created xsi:type="dcterms:W3CDTF">2013-07-08T12:00:46Z</dcterms:created>
  <dcterms:modified xsi:type="dcterms:W3CDTF">2016-02-17T19:35:25Z</dcterms:modified>
</cp:coreProperties>
</file>