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8" r:id="rId4"/>
    <p:sldMasterId id="2147483702" r:id="rId5"/>
    <p:sldMasterId id="2147483716" r:id="rId6"/>
    <p:sldMasterId id="2147483730" r:id="rId7"/>
    <p:sldMasterId id="2147483744" r:id="rId8"/>
  </p:sldMasterIdLst>
  <p:sldIdLst>
    <p:sldId id="256" r:id="rId9"/>
    <p:sldId id="257" r:id="rId10"/>
    <p:sldId id="266" r:id="rId11"/>
    <p:sldId id="267" r:id="rId12"/>
    <p:sldId id="258" r:id="rId13"/>
    <p:sldId id="259" r:id="rId14"/>
    <p:sldId id="260" r:id="rId15"/>
    <p:sldId id="264" r:id="rId16"/>
    <p:sldId id="261" r:id="rId17"/>
    <p:sldId id="265" r:id="rId18"/>
    <p:sldId id="262" r:id="rId19"/>
    <p:sldId id="26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FF"/>
    <a:srgbClr val="CC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A1A57E-2D3F-4F8E-8C47-5D1DF9B0663F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F94EB7FB-A3D7-4DF0-8306-D1AFD88DDCBE}" type="pres">
      <dgm:prSet presAssocID="{05A1A57E-2D3F-4F8E-8C47-5D1DF9B0663F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698F47DC-BA6F-49BF-BF54-9F5606432B13}" type="presOf" srcId="{05A1A57E-2D3F-4F8E-8C47-5D1DF9B0663F}" destId="{F94EB7FB-A3D7-4DF0-8306-D1AFD88DDCB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37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7812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7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966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78D9C-8DCE-476F-B4F3-CB67F8EE442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8B205-47EA-48CD-8306-85B0C27815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39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56F-36BE-45B3-9639-855F501BC42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477C5-4804-443A-BB6F-5741CE5739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188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535D-63A2-4399-BF88-DAA12E4BD30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5890-0E48-48AA-90FC-64D58741124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62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35686-1AE7-4397-96C4-A422D50D09E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D759B-076C-4FF4-A077-6618996DF7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37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58200-4737-4DAD-81E3-498E09C58FA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1B2A8-2547-4A8C-9C40-BBD3F82806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923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44A1-A959-4501-BC55-BBEEC8E006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B58A9-3074-4E34-94D9-6468A7BB430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13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CFB1-A909-4ECB-A238-136BDA7F81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A7E69-7F43-4B07-B63C-8A538C55F7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80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77DE-CC2F-4967-89D5-5A25A7E0811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6E27E-C306-41C7-9939-E50857108A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2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845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2AE80-DFD5-4FFE-B5F8-2406E73DB6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B4A43-6670-4112-BA45-1EAA6E0107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675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8C26-8D1C-42A7-9991-868B2B14AC2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38CA5-8BF7-4D14-AC3A-6FFAEFDD7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375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A5B1D-6265-4ED3-B150-C3BAA8223F0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BEC8-0FAF-404A-B755-E9830936FE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653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1D369-FA79-40BD-8360-83A9FA453B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373398"/>
      </p:ext>
    </p:extLst>
  </p:cSld>
  <p:clrMapOvr>
    <a:masterClrMapping/>
  </p:clrMapOvr>
  <p:transition spd="slow">
    <p:cover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80342-447F-4E65-AC2E-2A454A44E1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73209"/>
      </p:ext>
    </p:extLst>
  </p:cSld>
  <p:clrMapOvr>
    <a:masterClrMapping/>
  </p:clrMapOvr>
  <p:transition spd="slow">
    <p:cover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78D9C-8DCE-476F-B4F3-CB67F8EE442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8B205-47EA-48CD-8306-85B0C27815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5635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56F-36BE-45B3-9639-855F501BC42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477C5-4804-443A-BB6F-5741CE5739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6120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535D-63A2-4399-BF88-DAA12E4BD30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5890-0E48-48AA-90FC-64D58741124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35686-1AE7-4397-96C4-A422D50D09E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D759B-076C-4FF4-A077-6618996DF7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30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58200-4737-4DAD-81E3-498E09C58FA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1B2A8-2547-4A8C-9C40-BBD3F82806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23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2711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44A1-A959-4501-BC55-BBEEC8E006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B58A9-3074-4E34-94D9-6468A7BB430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1724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CFB1-A909-4ECB-A238-136BDA7F81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A7E69-7F43-4B07-B63C-8A538C55F7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42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77DE-CC2F-4967-89D5-5A25A7E0811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6E27E-C306-41C7-9939-E50857108A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1126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2AE80-DFD5-4FFE-B5F8-2406E73DB6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B4A43-6670-4112-BA45-1EAA6E0107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6583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8C26-8D1C-42A7-9991-868B2B14AC2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38CA5-8BF7-4D14-AC3A-6FFAEFDD7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2557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A5B1D-6265-4ED3-B150-C3BAA8223F0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BEC8-0FAF-404A-B755-E9830936FE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6024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1D369-FA79-40BD-8360-83A9FA453B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497695"/>
      </p:ext>
    </p:extLst>
  </p:cSld>
  <p:clrMapOvr>
    <a:masterClrMapping/>
  </p:clrMapOvr>
  <p:transition spd="slow">
    <p:cover dir="r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80342-447F-4E65-AC2E-2A454A44E1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263455"/>
      </p:ext>
    </p:extLst>
  </p:cSld>
  <p:clrMapOvr>
    <a:masterClrMapping/>
  </p:clrMapOvr>
  <p:transition spd="slow">
    <p:cover dir="r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78D9C-8DCE-476F-B4F3-CB67F8EE442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8B205-47EA-48CD-8306-85B0C27815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852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56F-36BE-45B3-9639-855F501BC42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477C5-4804-443A-BB6F-5741CE5739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5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/>
              <a:t>16.03.2011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8286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535D-63A2-4399-BF88-DAA12E4BD30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5890-0E48-48AA-90FC-64D58741124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575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35686-1AE7-4397-96C4-A422D50D09E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D759B-076C-4FF4-A077-6618996DF7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779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58200-4737-4DAD-81E3-498E09C58FA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1B2A8-2547-4A8C-9C40-BBD3F82806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16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44A1-A959-4501-BC55-BBEEC8E006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B58A9-3074-4E34-94D9-6468A7BB430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3087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CFB1-A909-4ECB-A238-136BDA7F81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A7E69-7F43-4B07-B63C-8A538C55F7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893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77DE-CC2F-4967-89D5-5A25A7E0811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6E27E-C306-41C7-9939-E50857108A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9756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2AE80-DFD5-4FFE-B5F8-2406E73DB6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B4A43-6670-4112-BA45-1EAA6E0107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927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8C26-8D1C-42A7-9991-868B2B14AC2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38CA5-8BF7-4D14-AC3A-6FFAEFDD7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9587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A5B1D-6265-4ED3-B150-C3BAA8223F0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BEC8-0FAF-404A-B755-E9830936FE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185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1D369-FA79-40BD-8360-83A9FA453B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722006"/>
      </p:ext>
    </p:extLst>
  </p:cSld>
  <p:clrMapOvr>
    <a:masterClrMapping/>
  </p:clrMapOvr>
  <p:transition spd="slow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/>
              <a:t>16.03.2011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5749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80342-447F-4E65-AC2E-2A454A44E1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747806"/>
      </p:ext>
    </p:extLst>
  </p:cSld>
  <p:clrMapOvr>
    <a:masterClrMapping/>
  </p:clrMapOvr>
  <p:transition spd="slow">
    <p:cover dir="r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78D9C-8DCE-476F-B4F3-CB67F8EE442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8B205-47EA-48CD-8306-85B0C27815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1744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56F-36BE-45B3-9639-855F501BC42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477C5-4804-443A-BB6F-5741CE5739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4714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535D-63A2-4399-BF88-DAA12E4BD30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5890-0E48-48AA-90FC-64D58741124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222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35686-1AE7-4397-96C4-A422D50D09E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D759B-076C-4FF4-A077-6618996DF7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5634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58200-4737-4DAD-81E3-498E09C58FA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1B2A8-2547-4A8C-9C40-BBD3F82806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10203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44A1-A959-4501-BC55-BBEEC8E006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B58A9-3074-4E34-94D9-6468A7BB430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1891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CFB1-A909-4ECB-A238-136BDA7F81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A7E69-7F43-4B07-B63C-8A538C55F7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2380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77DE-CC2F-4967-89D5-5A25A7E0811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6E27E-C306-41C7-9939-E50857108A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67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2AE80-DFD5-4FFE-B5F8-2406E73DB6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B4A43-6670-4112-BA45-1EAA6E0107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1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/>
              <a:t>16.03.2011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3639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8C26-8D1C-42A7-9991-868B2B14AC2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38CA5-8BF7-4D14-AC3A-6FFAEFDD7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3802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A5B1D-6265-4ED3-B150-C3BAA8223F0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BEC8-0FAF-404A-B755-E9830936FE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2664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1D369-FA79-40BD-8360-83A9FA453B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799861"/>
      </p:ext>
    </p:extLst>
  </p:cSld>
  <p:clrMapOvr>
    <a:masterClrMapping/>
  </p:clrMapOvr>
  <p:transition spd="slow">
    <p:cover dir="rd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80342-447F-4E65-AC2E-2A454A44E1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360269"/>
      </p:ext>
    </p:extLst>
  </p:cSld>
  <p:clrMapOvr>
    <a:masterClrMapping/>
  </p:clrMapOvr>
  <p:transition spd="slow">
    <p:cover dir="rd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78D9C-8DCE-476F-B4F3-CB67F8EE442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8B205-47EA-48CD-8306-85B0C27815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4064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56F-36BE-45B3-9639-855F501BC42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477C5-4804-443A-BB6F-5741CE5739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2508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535D-63A2-4399-BF88-DAA12E4BD30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5890-0E48-48AA-90FC-64D58741124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878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35686-1AE7-4397-96C4-A422D50D09E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D759B-076C-4FF4-A077-6618996DF7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4734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58200-4737-4DAD-81E3-498E09C58FA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1B2A8-2547-4A8C-9C40-BBD3F82806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52763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44A1-A959-4501-BC55-BBEEC8E006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B58A9-3074-4E34-94D9-6468A7BB430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89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/>
              <a:t>16.03.2011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64548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CFB1-A909-4ECB-A238-136BDA7F81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A7E69-7F43-4B07-B63C-8A538C55F7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58556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77DE-CC2F-4967-89D5-5A25A7E0811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6E27E-C306-41C7-9939-E50857108A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985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2AE80-DFD5-4FFE-B5F8-2406E73DB6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B4A43-6670-4112-BA45-1EAA6E0107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28295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8C26-8D1C-42A7-9991-868B2B14AC2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38CA5-8BF7-4D14-AC3A-6FFAEFDD7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70697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A5B1D-6265-4ED3-B150-C3BAA8223F0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BEC8-0FAF-404A-B755-E9830936FE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3989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1D369-FA79-40BD-8360-83A9FA453B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104522"/>
      </p:ext>
    </p:extLst>
  </p:cSld>
  <p:clrMapOvr>
    <a:masterClrMapping/>
  </p:clrMapOvr>
  <p:transition spd="slow">
    <p:cover dir="rd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80342-447F-4E65-AC2E-2A454A44E1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514970"/>
      </p:ext>
    </p:extLst>
  </p:cSld>
  <p:clrMapOvr>
    <a:masterClrMapping/>
  </p:clrMapOvr>
  <p:transition spd="slow">
    <p:cover dir="rd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78D9C-8DCE-476F-B4F3-CB67F8EE442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8B205-47EA-48CD-8306-85B0C27815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46794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56F-36BE-45B3-9639-855F501BC42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477C5-4804-443A-BB6F-5741CE5739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20763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535D-63A2-4399-BF88-DAA12E4BD30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5890-0E48-48AA-90FC-64D58741124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33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/>
              <a:t>16.03.2011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4898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35686-1AE7-4397-96C4-A422D50D09E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D759B-076C-4FF4-A077-6618996DF7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539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58200-4737-4DAD-81E3-498E09C58FA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1B2A8-2547-4A8C-9C40-BBD3F82806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9623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44A1-A959-4501-BC55-BBEEC8E006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B58A9-3074-4E34-94D9-6468A7BB430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37959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CFB1-A909-4ECB-A238-136BDA7F81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A7E69-7F43-4B07-B63C-8A538C55F7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82699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77DE-CC2F-4967-89D5-5A25A7E0811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6E27E-C306-41C7-9939-E50857108A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6199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2AE80-DFD5-4FFE-B5F8-2406E73DB6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B4A43-6670-4112-BA45-1EAA6E0107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7151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8C26-8D1C-42A7-9991-868B2B14AC2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38CA5-8BF7-4D14-AC3A-6FFAEFDD7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941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A5B1D-6265-4ED3-B150-C3BAA8223F0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BEC8-0FAF-404A-B755-E9830936FE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4458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1D369-FA79-40BD-8360-83A9FA453B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066763"/>
      </p:ext>
    </p:extLst>
  </p:cSld>
  <p:clrMapOvr>
    <a:masterClrMapping/>
  </p:clrMapOvr>
  <p:transition spd="slow">
    <p:cover dir="rd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80342-447F-4E65-AC2E-2A454A44E1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98430"/>
      </p:ext>
    </p:extLst>
  </p:cSld>
  <p:clrMapOvr>
    <a:masterClrMapping/>
  </p:clrMapOvr>
  <p:transition spd="slow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/>
              <a:t>16.03.2011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12913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8497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92803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88797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4054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6647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7702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84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62908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90911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D86-03EA-4E34-8F2B-E180F77B99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5091-4DFA-4C44-9B8B-57DDDE4C40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3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F6D86-03EA-4E34-8F2B-E180F77B99F7}" type="datetimeFigureOut">
              <a:rPr lang="ru-RU" smtClean="0"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15091-4DFA-4C44-9B8B-57DDDE4C40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67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AF2C9A-EA3F-4319-9491-6F0919F831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14454D-5DA4-4780-BD87-AB7FA1415D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4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AF2C9A-EA3F-4319-9491-6F0919F831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14454D-5DA4-4780-BD87-AB7FA1415D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87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AF2C9A-EA3F-4319-9491-6F0919F831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14454D-5DA4-4780-BD87-AB7FA1415D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1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AF2C9A-EA3F-4319-9491-6F0919F831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14454D-5DA4-4780-BD87-AB7FA1415D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08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AF2C9A-EA3F-4319-9491-6F0919F831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14454D-5DA4-4780-BD87-AB7FA1415D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74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AF2C9A-EA3F-4319-9491-6F0919F831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14454D-5DA4-4780-BD87-AB7FA1415D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07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F6D86-03EA-4E34-8F2B-E180F77B99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16.03.2011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15091-4DFA-4C44-9B8B-57DDDE4C40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58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8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Несовместные события.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Правило сложения вероятностей.</a:t>
            </a: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190849"/>
              </p:ext>
            </p:extLst>
          </p:nvPr>
        </p:nvGraphicFramePr>
        <p:xfrm>
          <a:off x="539552" y="1916831"/>
          <a:ext cx="8229600" cy="2743200"/>
        </p:xfrm>
        <a:graphic>
          <a:graphicData uri="http://schemas.openxmlformats.org/drawingml/2006/table">
            <a:tbl>
              <a:tblPr firstRow="1" firstCol="1">
                <a:tableStyleId>{616DA210-FB5B-4158-B5E0-FEB733F419BA}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2988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1:1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1:2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1:3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1:4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1:5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1:6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2:1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2:2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2:3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3:1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3:2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3:3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4:1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4:2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4:3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34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5:1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5:2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5:3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6:1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6:2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6:3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6035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4876800" cy="2743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2400" smtClean="0"/>
              <a:t>Из каких элементов состоит </a:t>
            </a:r>
          </a:p>
          <a:p>
            <a:pPr marL="609600" indent="-609600" eaLnBrk="1" hangingPunct="1">
              <a:buFontTx/>
              <a:buNone/>
            </a:pPr>
            <a:r>
              <a:rPr lang="ru-RU" sz="2400" smtClean="0"/>
              <a:t>множество С, которое </a:t>
            </a:r>
          </a:p>
          <a:p>
            <a:pPr marL="609600" indent="-609600" eaLnBrk="1" hangingPunct="1">
              <a:buFontTx/>
              <a:buNone/>
            </a:pPr>
            <a:r>
              <a:rPr lang="ru-RU" sz="2400" smtClean="0"/>
              <a:t>является объединением </a:t>
            </a:r>
          </a:p>
          <a:p>
            <a:pPr marL="609600" indent="-609600" eaLnBrk="1" hangingPunct="1">
              <a:buFontTx/>
              <a:buNone/>
            </a:pPr>
            <a:r>
              <a:rPr lang="ru-RU" sz="2400" smtClean="0"/>
              <a:t>множеств А и В</a:t>
            </a:r>
            <a:r>
              <a:rPr lang="en-US" sz="2400" smtClean="0"/>
              <a:t>,</a:t>
            </a:r>
            <a:r>
              <a:rPr lang="ru-RU" sz="2400" smtClean="0"/>
              <a:t> если</a:t>
            </a:r>
          </a:p>
          <a:p>
            <a:pPr marL="609600" indent="-609600" eaLnBrk="1" hangingPunct="1">
              <a:buFontTx/>
              <a:buNone/>
            </a:pPr>
            <a:r>
              <a:rPr lang="ru-RU" sz="2400" smtClean="0"/>
              <a:t>А – это девочки нашего класса,</a:t>
            </a:r>
          </a:p>
          <a:p>
            <a:pPr marL="609600" indent="-609600" eaLnBrk="1" hangingPunct="1">
              <a:buFontTx/>
              <a:buNone/>
            </a:pPr>
            <a:r>
              <a:rPr lang="ru-RU" sz="2400" smtClean="0"/>
              <a:t>В – это мальчики нашего класса.</a:t>
            </a:r>
          </a:p>
          <a:p>
            <a:pPr marL="609600" indent="-609600" eaLnBrk="1" hangingPunct="1">
              <a:buFontTx/>
              <a:buNone/>
            </a:pPr>
            <a:endParaRPr lang="ru-RU" sz="2400" smtClean="0"/>
          </a:p>
          <a:p>
            <a:pPr marL="609600" indent="-609600" eaLnBrk="1" hangingPunct="1">
              <a:buFontTx/>
              <a:buNone/>
            </a:pPr>
            <a:endParaRPr lang="ru-RU" sz="2800" smtClean="0"/>
          </a:p>
        </p:txBody>
      </p:sp>
      <p:graphicFrame>
        <p:nvGraphicFramePr>
          <p:cNvPr id="68619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1143000" y="5661025"/>
          <a:ext cx="8699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Формула" r:id="rId3" imgW="393529" imgH="190417" progId="Equation.3">
                  <p:embed/>
                </p:oleObj>
              </mc:Choice>
              <mc:Fallback>
                <p:oleObj name="Формула" r:id="rId3" imgW="393529" imgH="190417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661025"/>
                        <a:ext cx="86995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152400" y="5661025"/>
            <a:ext cx="79248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400" smtClean="0">
                <a:solidFill>
                  <a:prstClr val="black"/>
                </a:solidFill>
                <a:cs typeface="Arial" charset="0"/>
              </a:rPr>
              <a:t>Ответ:                 - это все ученики нашего класса.</a:t>
            </a:r>
            <a:r>
              <a:rPr lang="ru-RU" smtClean="0">
                <a:solidFill>
                  <a:prstClr val="black"/>
                </a:solidFill>
                <a:cs typeface="Arial" charset="0"/>
              </a:rPr>
              <a:t> </a:t>
            </a:r>
          </a:p>
        </p:txBody>
      </p:sp>
      <p:sp>
        <p:nvSpPr>
          <p:cNvPr id="39942" name="Овал 2"/>
          <p:cNvSpPr>
            <a:spLocks noChangeArrowheads="1"/>
          </p:cNvSpPr>
          <p:nvPr/>
        </p:nvSpPr>
        <p:spPr bwMode="auto">
          <a:xfrm>
            <a:off x="4635500" y="1371600"/>
            <a:ext cx="4356100" cy="2286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50999">
                <a:srgbClr val="FFFF00"/>
              </a:gs>
              <a:gs pos="53000">
                <a:srgbClr val="002060"/>
              </a:gs>
              <a:gs pos="100000">
                <a:srgbClr val="00B05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9943" name="TextBox 3"/>
          <p:cNvSpPr txBox="1">
            <a:spLocks noChangeArrowheads="1"/>
          </p:cNvSpPr>
          <p:nvPr/>
        </p:nvSpPr>
        <p:spPr bwMode="auto">
          <a:xfrm>
            <a:off x="5724525" y="2133600"/>
            <a:ext cx="60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smtClean="0">
                <a:solidFill>
                  <a:prstClr val="black"/>
                </a:solidFill>
                <a:latin typeface="Arial" charset="0"/>
              </a:rPr>
              <a:t>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24328" y="2143568"/>
            <a:ext cx="762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ln>
                  <a:solidFill>
                    <a:prstClr val="white"/>
                  </a:solidFill>
                </a:ln>
                <a:solidFill>
                  <a:srgbClr val="FFFFFF"/>
                </a:solidFill>
                <a:cs typeface="Arial" charset="0"/>
              </a:rPr>
              <a:t>В</a:t>
            </a:r>
            <a:endParaRPr lang="ru-RU" dirty="0">
              <a:ln>
                <a:solidFill>
                  <a:prstClr val="white"/>
                </a:solidFill>
              </a:ln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9945" name="Левая фигурная скобка 5"/>
          <p:cNvSpPr>
            <a:spLocks/>
          </p:cNvSpPr>
          <p:nvPr/>
        </p:nvSpPr>
        <p:spPr bwMode="auto">
          <a:xfrm rot="-5400000">
            <a:off x="6667500" y="1943100"/>
            <a:ext cx="381000" cy="4267200"/>
          </a:xfrm>
          <a:prstGeom prst="leftBrace">
            <a:avLst>
              <a:gd name="adj1" fmla="val 8348"/>
              <a:gd name="adj2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9946" name="TextBox 6"/>
          <p:cNvSpPr txBox="1">
            <a:spLocks noChangeArrowheads="1"/>
          </p:cNvSpPr>
          <p:nvPr/>
        </p:nvSpPr>
        <p:spPr bwMode="auto">
          <a:xfrm>
            <a:off x="5427663" y="4211638"/>
            <a:ext cx="1201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prstClr val="black"/>
                </a:solidFill>
                <a:latin typeface="Arial" charset="0"/>
              </a:rPr>
              <a:t>С</a:t>
            </a:r>
            <a:endParaRPr lang="ru-RU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61493" y="0"/>
            <a:ext cx="3748014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0" b="1" cap="all" dirty="0" err="1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cs typeface="Arial" charset="0"/>
              </a:rPr>
              <a:t>ЗАдача</a:t>
            </a:r>
            <a:endParaRPr lang="ru-RU" sz="80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25503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4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 -0.067 0.046 -0.125 0.113 -0.129 C 0.177 -0.134 0.237 -0.089 0.241 -0.024 C 0.246 0.036 0.204 0.092 0.144 0.096 C 0.089 0.099 0.037 0.062 0.033 0.006 C 0.029 -0.045 0.064 -0.093 0.115 -0.097 C 0.162 -0.1 0.206 -0.069 0.209 -0.022 C 0.212 0.02 0.184 0.061 0.142 0.063 C 0.104 0.066 0.068 0.042 0.065 0.004 C 0.063 -0.03 0.084 -0.063 0.117 -0.065 C 0.146 -0.067 0.175 -0.049 0.177 -0.02 C 0.179 0.005 0.164 0.029 0.14 0.031 C 0.12 0.033 0.099 0.022 0.098 0.002 C 0.096 -0.014 0.104 -0.031 0.119 -0.033 C 0.131 -0.033 0.143 -0.029 0.145 -0.018 C 0.146 -0.011 0.144 -0.004 0.138 -0.001 C 0.135 0 0.133 0 0.13 -0.001 E" pathEditMode="relative" ptsTypes="">
                                      <p:cBhvr>
                                        <p:cTn id="71" dur="2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/>
      <p:bldP spid="39943" grpId="0"/>
      <p:bldP spid="39945" grpId="0" animBg="1"/>
      <p:bldP spid="39946" grpId="0"/>
      <p:bldP spid="3994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42988" y="1108075"/>
            <a:ext cx="3937000" cy="3875088"/>
          </a:xfrm>
          <a:prstGeom prst="ellipse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200" dirty="0">
                <a:solidFill>
                  <a:prstClr val="white"/>
                </a:solidFill>
              </a:rPr>
              <a:t>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67100" y="5311775"/>
            <a:ext cx="2209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6600" smtClean="0">
                <a:solidFill>
                  <a:prstClr val="black"/>
                </a:solidFill>
              </a:rPr>
              <a:t>A \ B</a:t>
            </a:r>
            <a:endParaRPr lang="ru-RU" sz="6600" smtClean="0">
              <a:solidFill>
                <a:prstClr val="black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08400" y="982663"/>
            <a:ext cx="4344988" cy="4302125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200" dirty="0">
                <a:solidFill>
                  <a:prstClr val="white"/>
                </a:solidFill>
              </a:rPr>
              <a:t>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6160" y="0"/>
            <a:ext cx="8406789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Разность множеств</a:t>
            </a:r>
          </a:p>
        </p:txBody>
      </p:sp>
    </p:spTree>
    <p:extLst>
      <p:ext uri="{BB962C8B-B14F-4D97-AF65-F5344CB8AC3E}">
        <p14:creationId xmlns:p14="http://schemas.microsoft.com/office/powerpoint/2010/main" val="30413974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ru-RU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1850" y="2946400"/>
            <a:ext cx="6858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smtClean="0"/>
              <a:t>В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52400" y="1462088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cs typeface="Arial" charset="0"/>
              </a:rPr>
              <a:t>Пусть </a:t>
            </a:r>
            <a:r>
              <a:rPr lang="en-US" sz="3200" dirty="0" smtClean="0">
                <a:solidFill>
                  <a:prstClr val="black"/>
                </a:solidFill>
                <a:cs typeface="Arial" charset="0"/>
              </a:rPr>
              <a:t>A = {1,2,3,4}, B = {3,4,5,6}</a:t>
            </a:r>
            <a:r>
              <a:rPr lang="ru-RU" sz="3200" dirty="0" smtClean="0">
                <a:solidFill>
                  <a:prstClr val="black"/>
                </a:solidFill>
                <a:cs typeface="Arial" charset="0"/>
              </a:rPr>
              <a:t>.</a:t>
            </a:r>
            <a:br>
              <a:rPr lang="ru-RU" sz="3200" dirty="0" smtClean="0">
                <a:solidFill>
                  <a:prstClr val="black"/>
                </a:solidFill>
                <a:cs typeface="Arial" charset="0"/>
              </a:rPr>
            </a:br>
            <a:r>
              <a:rPr lang="ru-RU" sz="3200" dirty="0" smtClean="0">
                <a:solidFill>
                  <a:prstClr val="black"/>
                </a:solidFill>
                <a:cs typeface="Arial" charset="0"/>
              </a:rPr>
              <a:t>Найти: </a:t>
            </a:r>
            <a:r>
              <a:rPr lang="en-US" sz="3200" dirty="0" smtClean="0">
                <a:solidFill>
                  <a:prstClr val="black"/>
                </a:solidFill>
                <a:cs typeface="Arial" charset="0"/>
              </a:rPr>
              <a:t>A \ B</a:t>
            </a:r>
            <a:r>
              <a:rPr lang="ru-RU" sz="3200" dirty="0" smtClean="0">
                <a:solidFill>
                  <a:prstClr val="black"/>
                </a:solidFill>
                <a:cs typeface="Arial" charset="0"/>
              </a:rPr>
              <a:t>, </a:t>
            </a:r>
            <a:r>
              <a:rPr lang="en-US" sz="3200" dirty="0" smtClean="0">
                <a:solidFill>
                  <a:prstClr val="black"/>
                </a:solidFill>
                <a:cs typeface="Arial" charset="0"/>
              </a:rPr>
              <a:t>B \ A</a:t>
            </a:r>
            <a:r>
              <a:rPr lang="ru-RU" sz="32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ru-RU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0665" name="Oval 9"/>
          <p:cNvSpPr>
            <a:spLocks noChangeArrowheads="1"/>
          </p:cNvSpPr>
          <p:nvPr/>
        </p:nvSpPr>
        <p:spPr bwMode="auto">
          <a:xfrm>
            <a:off x="2759075" y="3040063"/>
            <a:ext cx="2895600" cy="2286000"/>
          </a:xfrm>
          <a:prstGeom prst="ellipse">
            <a:avLst/>
          </a:prstGeom>
          <a:solidFill>
            <a:srgbClr val="00FF00">
              <a:alpha val="7097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2360613" y="4437063"/>
            <a:ext cx="1044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smtClean="0">
                <a:solidFill>
                  <a:prstClr val="black"/>
                </a:solidFill>
                <a:cs typeface="Arial" charset="0"/>
              </a:rPr>
              <a:t>A</a:t>
            </a:r>
            <a:endParaRPr lang="ru-RU" sz="440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4132263" y="3200400"/>
            <a:ext cx="609600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300" smtClean="0">
                <a:solidFill>
                  <a:prstClr val="black"/>
                </a:solidFill>
                <a:cs typeface="Arial" charset="0"/>
              </a:rPr>
              <a:t>3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2987675" y="3614738"/>
            <a:ext cx="417513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300" smtClean="0">
                <a:solidFill>
                  <a:prstClr val="black"/>
                </a:solidFill>
                <a:cs typeface="Arial" charset="0"/>
              </a:rPr>
              <a:t>1</a:t>
            </a: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3673475" y="4300538"/>
            <a:ext cx="417513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300" smtClean="0">
                <a:solidFill>
                  <a:prstClr val="black"/>
                </a:solidFill>
                <a:cs typeface="Arial" charset="0"/>
              </a:rPr>
              <a:t>2</a:t>
            </a: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6303963" y="3333750"/>
            <a:ext cx="417512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300" smtClean="0">
                <a:solidFill>
                  <a:prstClr val="black"/>
                </a:solidFill>
                <a:cs typeface="Arial" charset="0"/>
              </a:rPr>
              <a:t>6</a:t>
            </a: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5694363" y="2495550"/>
            <a:ext cx="417512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300" smtClean="0">
                <a:solidFill>
                  <a:prstClr val="black"/>
                </a:solidFill>
                <a:cs typeface="Arial" charset="0"/>
              </a:rPr>
              <a:t>5</a:t>
            </a:r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 rot="10655099" flipV="1">
            <a:off x="5008563" y="3714750"/>
            <a:ext cx="687387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300" smtClean="0">
                <a:solidFill>
                  <a:prstClr val="black"/>
                </a:solidFill>
                <a:cs typeface="Arial" charset="0"/>
              </a:rPr>
              <a:t>4</a:t>
            </a:r>
          </a:p>
        </p:txBody>
      </p:sp>
      <p:sp>
        <p:nvSpPr>
          <p:cNvPr id="70673" name="Rectangle 17"/>
          <p:cNvSpPr>
            <a:spLocks noChangeArrowheads="1"/>
          </p:cNvSpPr>
          <p:nvPr/>
        </p:nvSpPr>
        <p:spPr bwMode="auto">
          <a:xfrm>
            <a:off x="152400" y="6019800"/>
            <a:ext cx="7010400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ru-RU" sz="3300" smtClean="0">
                <a:solidFill>
                  <a:prstClr val="black"/>
                </a:solidFill>
                <a:cs typeface="Arial" charset="0"/>
              </a:rPr>
              <a:t>Ответ: А \ В = </a:t>
            </a:r>
            <a:r>
              <a:rPr lang="en-US" sz="3300" smtClean="0">
                <a:solidFill>
                  <a:prstClr val="black"/>
                </a:solidFill>
                <a:cs typeface="Arial" charset="0"/>
              </a:rPr>
              <a:t>{1,2}</a:t>
            </a:r>
            <a:endParaRPr lang="ru-RU" sz="330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61493" y="0"/>
            <a:ext cx="3748014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0" b="1" cap="all" dirty="0" err="1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cs typeface="Arial" charset="0"/>
              </a:rPr>
              <a:t>ЗАдача</a:t>
            </a:r>
            <a:endParaRPr lang="ru-RU" sz="80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cs typeface="Arial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365500" y="6019800"/>
            <a:ext cx="37449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300" smtClean="0">
                <a:solidFill>
                  <a:prstClr val="black"/>
                </a:solidFill>
              </a:rPr>
              <a:t>, B \ A </a:t>
            </a:r>
            <a:r>
              <a:rPr lang="ru-RU" sz="3300" smtClean="0">
                <a:solidFill>
                  <a:prstClr val="black"/>
                </a:solidFill>
              </a:rPr>
              <a:t>= </a:t>
            </a:r>
            <a:r>
              <a:rPr lang="en-US" sz="3300" smtClean="0">
                <a:solidFill>
                  <a:prstClr val="black"/>
                </a:solidFill>
              </a:rPr>
              <a:t>{5,6}</a:t>
            </a:r>
            <a:r>
              <a:rPr lang="ru-RU" sz="3300" smtClean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0664" name="Oval 8"/>
          <p:cNvSpPr>
            <a:spLocks noChangeArrowheads="1"/>
          </p:cNvSpPr>
          <p:nvPr/>
        </p:nvSpPr>
        <p:spPr bwMode="auto">
          <a:xfrm>
            <a:off x="3862388" y="2049463"/>
            <a:ext cx="3352800" cy="2590800"/>
          </a:xfrm>
          <a:prstGeom prst="ellipse">
            <a:avLst/>
          </a:prstGeom>
          <a:solidFill>
            <a:srgbClr val="3366FF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333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50" autoRev="1" fill="remove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73" dur="250" autoRev="1" fill="remove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250" autoRev="1" fill="remove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78" dur="250" autoRev="1" fill="remove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9" dur="250" autoRev="1" fill="remove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autoRev="1" fill="remove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250" autoRev="1" fill="remove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EECE1"/>
                                      </p:to>
                                    </p:animClr>
                                    <p:animClr clrSpc="rgb" dir="cw">
                                      <p:cBhvr>
                                        <p:cTn id="89" dur="250" autoRev="1" fill="remove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ECE1"/>
                                      </p:to>
                                    </p:animClr>
                                    <p:set>
                                      <p:cBhvr>
                                        <p:cTn id="90" dur="250" autoRev="1" fill="remove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250" autoRev="1" fill="remove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EECE1"/>
                                      </p:to>
                                    </p:animClr>
                                    <p:animClr clrSpc="rgb" dir="cw">
                                      <p:cBhvr>
                                        <p:cTn id="94" dur="250" autoRev="1" fill="remove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EECE1"/>
                                      </p:to>
                                    </p:animClr>
                                    <p:set>
                                      <p:cBhvr>
                                        <p:cTn id="95" dur="250" autoRev="1" fill="remove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50" autoRev="1" fill="remove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  <p:bldP spid="70661" grpId="0"/>
      <p:bldP spid="70665" grpId="0" animBg="1"/>
      <p:bldP spid="70666" grpId="0"/>
      <p:bldP spid="70667" grpId="0"/>
      <p:bldP spid="70668" grpId="0"/>
      <p:bldP spid="70668" grpId="1"/>
      <p:bldP spid="70669" grpId="0"/>
      <p:bldP spid="70669" grpId="1"/>
      <p:bldP spid="70670" grpId="0"/>
      <p:bldP spid="70670" grpId="1"/>
      <p:bldP spid="70671" grpId="0"/>
      <p:bldP spid="70671" grpId="1"/>
      <p:bldP spid="70672" grpId="0"/>
      <p:bldP spid="70673" grpId="0"/>
      <p:bldP spid="2" grpId="0"/>
      <p:bldP spid="706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Несовместные события.</a:t>
            </a:r>
            <a:br>
              <a:rPr lang="ru-RU" b="1" i="1" dirty="0">
                <a:solidFill>
                  <a:srgbClr val="FF0000"/>
                </a:solidFill>
              </a:rPr>
            </a:br>
            <a:r>
              <a:rPr lang="ru-RU" b="1" i="1" dirty="0">
                <a:solidFill>
                  <a:srgbClr val="FF0000"/>
                </a:solidFill>
              </a:rPr>
              <a:t>Правило сложения вероятностей.</a:t>
            </a: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235294"/>
              </p:ext>
            </p:extLst>
          </p:nvPr>
        </p:nvGraphicFramePr>
        <p:xfrm>
          <a:off x="539552" y="1916831"/>
          <a:ext cx="8229600" cy="2743200"/>
        </p:xfrm>
        <a:graphic>
          <a:graphicData uri="http://schemas.openxmlformats.org/drawingml/2006/table">
            <a:tbl>
              <a:tblPr firstRow="1" firstCol="1">
                <a:tableStyleId>{616DA210-FB5B-4158-B5E0-FEB733F419BA}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2988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1:1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1:2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1:3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1:4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1:5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1:6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2:1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2:2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2:3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3:1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3:2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3:3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4:1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4:2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4:3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34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5:1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5:2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5:3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5:4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6:1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6:2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6:3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6:4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6:5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00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Несовместные события.</a:t>
            </a:r>
            <a:br>
              <a:rPr lang="ru-RU" b="1" i="1" dirty="0">
                <a:solidFill>
                  <a:srgbClr val="FF0000"/>
                </a:solidFill>
              </a:rPr>
            </a:br>
            <a:r>
              <a:rPr lang="ru-RU" b="1" i="1" dirty="0">
                <a:solidFill>
                  <a:srgbClr val="FF0000"/>
                </a:solidFill>
              </a:rPr>
              <a:t>Правило сложения вероятностей.</a:t>
            </a: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61609"/>
              </p:ext>
            </p:extLst>
          </p:nvPr>
        </p:nvGraphicFramePr>
        <p:xfrm>
          <a:off x="539552" y="1916831"/>
          <a:ext cx="8229600" cy="2743200"/>
        </p:xfrm>
        <a:graphic>
          <a:graphicData uri="http://schemas.openxmlformats.org/drawingml/2006/table">
            <a:tbl>
              <a:tblPr firstRow="1" firstCol="1">
                <a:tableStyleId>{616DA210-FB5B-4158-B5E0-FEB733F419BA}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2988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1:1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1:2</a:t>
                      </a:r>
                      <a:endParaRPr lang="ru-RU" sz="2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1:3</a:t>
                      </a:r>
                      <a:endParaRPr lang="ru-RU" sz="2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1:4</a:t>
                      </a:r>
                      <a:endParaRPr lang="ru-RU" sz="2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1:5</a:t>
                      </a:r>
                      <a:endParaRPr lang="ru-RU" sz="2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1:6</a:t>
                      </a:r>
                      <a:endParaRPr lang="ru-RU" sz="2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2:1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2:2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2:3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2:4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2:5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2:6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3:1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3:2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3:3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3:4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3:5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3:6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4:1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4:2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4:3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4:5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4:6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4034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5:1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5:2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5:3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5:4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5:6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6:1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6:2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6:3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6:4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6:5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66896" y="4653135"/>
            <a:ext cx="8496944" cy="144655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Р(А</a:t>
            </a:r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ᴗ</a:t>
            </a:r>
            <a:r>
              <a:rPr lang="ru-RU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В)=Р(А)+Р(В),</a:t>
            </a:r>
          </a:p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 А и В несовместны !!!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848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44246" y="0"/>
            <a:ext cx="9188245" cy="11430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Несовместные события.</a:t>
            </a:r>
            <a:br>
              <a:rPr lang="ru-RU" b="1" i="1" dirty="0">
                <a:solidFill>
                  <a:srgbClr val="FF0000"/>
                </a:solidFill>
              </a:rPr>
            </a:br>
            <a:r>
              <a:rPr lang="ru-RU" b="1" i="1" dirty="0">
                <a:solidFill>
                  <a:srgbClr val="FF0000"/>
                </a:solidFill>
              </a:rPr>
              <a:t>Правило сложения вероятностей.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6896" y="4653135"/>
            <a:ext cx="8496944" cy="144655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Р(А</a:t>
            </a:r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ᴗ</a:t>
            </a:r>
            <a:r>
              <a:rPr lang="ru-RU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В)=Р(А)+Р(В),</a:t>
            </a:r>
          </a:p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 А и В несовместны !!!</a:t>
            </a:r>
            <a:endParaRPr lang="ru-RU" sz="40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705" y="1628800"/>
            <a:ext cx="7776864" cy="25202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331640" y="2132856"/>
            <a:ext cx="2664296" cy="1656184"/>
          </a:xfrm>
          <a:prstGeom prst="ellipse">
            <a:avLst/>
          </a:prstGeom>
          <a:solidFill>
            <a:srgbClr val="FF0000"/>
          </a:solidFill>
          <a:effectLst>
            <a:innerShdw blurRad="63500" dist="50800" dir="27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perspectiveLef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LeftDown"/>
              <a:lightRig rig="threePt" dir="t"/>
            </a:scene3d>
          </a:bodyPr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76056" y="2276872"/>
            <a:ext cx="3240360" cy="1512168"/>
          </a:xfrm>
          <a:prstGeom prst="ellipse">
            <a:avLst/>
          </a:prstGeom>
          <a:solidFill>
            <a:srgbClr val="92D050"/>
          </a:solidFill>
          <a:effectLst>
            <a:innerShdw blurRad="63500" dist="50800" dir="27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perspectiveLef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79712" y="2276872"/>
            <a:ext cx="11521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49030" y="2420888"/>
            <a:ext cx="1403290" cy="92333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2774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Пересечение и объединение событий</a:t>
            </a: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180447"/>
              </p:ext>
            </p:extLst>
          </p:nvPr>
        </p:nvGraphicFramePr>
        <p:xfrm>
          <a:off x="539552" y="1916831"/>
          <a:ext cx="8229600" cy="2743200"/>
        </p:xfrm>
        <a:graphic>
          <a:graphicData uri="http://schemas.openxmlformats.org/drawingml/2006/table">
            <a:tbl>
              <a:tblPr firstRow="1" firstCol="1">
                <a:tableStyleId>{616DA210-FB5B-4158-B5E0-FEB733F419BA}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2988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1:1</a:t>
                      </a:r>
                      <a:endParaRPr lang="ru-RU" sz="2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1:2</a:t>
                      </a:r>
                      <a:endParaRPr lang="ru-RU" sz="2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1:3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1:4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1:5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1:6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2:1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2:2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2:3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3:1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3:2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3:3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4:1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4:2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4:3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34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5:1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5:2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5:3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6:1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6:2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6:3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45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Пересечение и объединение событий</a:t>
            </a: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398079"/>
              </p:ext>
            </p:extLst>
          </p:nvPr>
        </p:nvGraphicFramePr>
        <p:xfrm>
          <a:off x="539552" y="1916831"/>
          <a:ext cx="8229600" cy="2743200"/>
        </p:xfrm>
        <a:graphic>
          <a:graphicData uri="http://schemas.openxmlformats.org/drawingml/2006/table">
            <a:tbl>
              <a:tblPr firstRow="1" firstCol="1">
                <a:tableStyleId>{616DA210-FB5B-4158-B5E0-FEB733F419BA}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2988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1:1</a:t>
                      </a:r>
                      <a:endParaRPr lang="ru-RU" sz="2400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1:2</a:t>
                      </a:r>
                      <a:endParaRPr lang="ru-RU" sz="2400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1:3</a:t>
                      </a:r>
                      <a:endParaRPr lang="ru-RU" sz="24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1:4</a:t>
                      </a:r>
                      <a:endParaRPr lang="ru-RU" sz="24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1:5</a:t>
                      </a:r>
                      <a:endParaRPr lang="ru-RU" sz="24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1:6</a:t>
                      </a:r>
                      <a:endParaRPr lang="ru-RU" sz="24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2:1</a:t>
                      </a:r>
                      <a:endParaRPr lang="ru-RU" sz="2400" b="1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2:2</a:t>
                      </a:r>
                      <a:endParaRPr lang="ru-RU" sz="2400" b="1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2:3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2:4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2:5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2:6</a:t>
                      </a:r>
                      <a:endParaRPr lang="ru-RU" sz="2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3:1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3:2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4:1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4:2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4:3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34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5:1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5:2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5:3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6:1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6:2</a:t>
                      </a:r>
                      <a:endParaRPr lang="ru-RU" sz="2400" b="1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6:3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6:4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6:5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6:6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2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Схема 17"/>
          <p:cNvGraphicFramePr/>
          <p:nvPr/>
        </p:nvGraphicFramePr>
        <p:xfrm>
          <a:off x="231604" y="1236255"/>
          <a:ext cx="7155278" cy="3328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151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733800" y="4876800"/>
          <a:ext cx="46323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8" imgW="660113" imgH="190417" progId="Equation.3">
                  <p:embed/>
                </p:oleObj>
              </mc:Choice>
              <mc:Fallback>
                <p:oleObj name="Формула" r:id="rId8" imgW="660113" imgH="190417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876800"/>
                        <a:ext cx="46323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27318" y="0"/>
            <a:ext cx="881677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Пересечение множеств</a:t>
            </a:r>
          </a:p>
        </p:txBody>
      </p:sp>
      <p:sp>
        <p:nvSpPr>
          <p:cNvPr id="11" name="Овал 10"/>
          <p:cNvSpPr/>
          <p:nvPr/>
        </p:nvSpPr>
        <p:spPr>
          <a:xfrm>
            <a:off x="1671638" y="1289050"/>
            <a:ext cx="3328987" cy="3328988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69000">
                <a:schemeClr val="tx2">
                  <a:lumMod val="60000"/>
                  <a:lumOff val="40000"/>
                </a:schemeClr>
              </a:gs>
              <a:gs pos="2900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600" dirty="0">
                <a:solidFill>
                  <a:prstClr val="black"/>
                </a:solidFill>
              </a:rPr>
              <a:t>А</a:t>
            </a:r>
          </a:p>
        </p:txBody>
      </p:sp>
      <p:sp>
        <p:nvSpPr>
          <p:cNvPr id="8" name="Овал 7"/>
          <p:cNvSpPr/>
          <p:nvPr/>
        </p:nvSpPr>
        <p:spPr>
          <a:xfrm>
            <a:off x="4140200" y="2044700"/>
            <a:ext cx="3311525" cy="181768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  <a:alpha val="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alpha val="50000"/>
              <a:hueOff val="-9933876"/>
              <a:satOff val="39811"/>
              <a:lumOff val="8628"/>
              <a:alphaOff val="0"/>
            </a:schemeClr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600" dirty="0">
                <a:solidFill>
                  <a:prstClr val="black"/>
                </a:solidFill>
              </a:rPr>
              <a:t>В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356100" y="2506663"/>
            <a:ext cx="3794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800" smtClean="0">
                <a:solidFill>
                  <a:prstClr val="black"/>
                </a:solidFill>
              </a:rPr>
              <a:t>С</a:t>
            </a:r>
          </a:p>
        </p:txBody>
      </p:sp>
    </p:spTree>
    <p:extLst>
      <p:ext uri="{BB962C8B-B14F-4D97-AF65-F5344CB8AC3E}">
        <p14:creationId xmlns:p14="http://schemas.microsoft.com/office/powerpoint/2010/main" val="14315762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342900" eaLnBrk="1" hangingPunct="1">
              <a:spcBef>
                <a:spcPct val="0"/>
              </a:spcBef>
              <a:buFontTx/>
              <a:buNone/>
            </a:pPr>
            <a:r>
              <a:rPr lang="ru-RU" sz="2000" smtClean="0"/>
              <a:t>А – множество натуральных чисел второго десятка. В – множество чисел, которые делятся на 3. </a:t>
            </a:r>
          </a:p>
          <a:p>
            <a:pPr marL="0" indent="342900" eaLnBrk="1" hangingPunct="1">
              <a:spcBef>
                <a:spcPct val="0"/>
              </a:spcBef>
              <a:buFontTx/>
              <a:buNone/>
            </a:pPr>
            <a:r>
              <a:rPr lang="ru-RU" sz="2000" smtClean="0"/>
              <a:t>Задайте перечислением элементов множество</a:t>
            </a:r>
            <a:endParaRPr lang="ru-RU" sz="2800" u="sng" smtClean="0"/>
          </a:p>
        </p:txBody>
      </p:sp>
      <p:sp>
        <p:nvSpPr>
          <p:cNvPr id="58376" name="Oval 8"/>
          <p:cNvSpPr>
            <a:spLocks noChangeArrowheads="1"/>
          </p:cNvSpPr>
          <p:nvPr/>
        </p:nvSpPr>
        <p:spPr bwMode="auto">
          <a:xfrm>
            <a:off x="6019800" y="2743200"/>
            <a:ext cx="2819400" cy="2286000"/>
          </a:xfrm>
          <a:prstGeom prst="ellipse">
            <a:avLst/>
          </a:prstGeom>
          <a:gradFill rotWithShape="0">
            <a:gsLst>
              <a:gs pos="0">
                <a:srgbClr val="660066"/>
              </a:gs>
              <a:gs pos="50000">
                <a:srgbClr val="9900FF"/>
              </a:gs>
              <a:gs pos="100000">
                <a:srgbClr val="CC00FF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7391400" y="3352800"/>
            <a:ext cx="1387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ru-RU" sz="6000" smtClean="0">
                <a:solidFill>
                  <a:prstClr val="black"/>
                </a:solidFill>
                <a:cs typeface="Arial" charset="0"/>
              </a:rPr>
              <a:t>А</a:t>
            </a:r>
          </a:p>
        </p:txBody>
      </p:sp>
      <p:graphicFrame>
        <p:nvGraphicFramePr>
          <p:cNvPr id="58383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987675" y="3176588"/>
          <a:ext cx="7778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Формула" r:id="rId3" imgW="419100" imgH="190500" progId="Equation.3">
                  <p:embed/>
                </p:oleObj>
              </mc:Choice>
              <mc:Fallback>
                <p:oleObj name="Формула" r:id="rId3" imgW="419100" imgH="1905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176588"/>
                        <a:ext cx="77787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4" name="Oval 16"/>
          <p:cNvSpPr>
            <a:spLocks noChangeArrowheads="1"/>
          </p:cNvSpPr>
          <p:nvPr/>
        </p:nvSpPr>
        <p:spPr bwMode="auto">
          <a:xfrm>
            <a:off x="2700338" y="3886200"/>
            <a:ext cx="3200400" cy="2133600"/>
          </a:xfrm>
          <a:prstGeom prst="ellipse">
            <a:avLst/>
          </a:prstGeom>
          <a:solidFill>
            <a:srgbClr val="008080">
              <a:alpha val="4901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3886200" y="4724400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ru-RU" sz="6000" smtClean="0">
                <a:solidFill>
                  <a:prstClr val="black"/>
                </a:solidFill>
                <a:cs typeface="Arial" charset="0"/>
              </a:rPr>
              <a:t>В</a:t>
            </a:r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152400" y="5943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prstClr val="black"/>
                </a:solidFill>
                <a:cs typeface="Arial" charset="0"/>
              </a:rPr>
              <a:t>Ответ:</a:t>
            </a:r>
          </a:p>
        </p:txBody>
      </p:sp>
      <p:sp>
        <p:nvSpPr>
          <p:cNvPr id="5530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cs typeface="Arial" charset="0"/>
            </a:endParaRPr>
          </a:p>
        </p:txBody>
      </p:sp>
      <p:graphicFrame>
        <p:nvGraphicFramePr>
          <p:cNvPr id="58387" name="Object 19"/>
          <p:cNvGraphicFramePr>
            <a:graphicFrameLocks noChangeAspect="1"/>
          </p:cNvGraphicFramePr>
          <p:nvPr/>
        </p:nvGraphicFramePr>
        <p:xfrm>
          <a:off x="1095375" y="5924550"/>
          <a:ext cx="10096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Формула" r:id="rId5" imgW="406224" imgH="190417" progId="Equation.3">
                  <p:embed/>
                </p:oleObj>
              </mc:Choice>
              <mc:Fallback>
                <p:oleObj name="Формула" r:id="rId5" imgW="406224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5924550"/>
                        <a:ext cx="10096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2014538" y="59436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prstClr val="black"/>
                </a:solidFill>
                <a:cs typeface="Arial" charset="0"/>
              </a:rPr>
              <a:t>= {12, 15, 18}.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75606" y="42438"/>
            <a:ext cx="339278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2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cs typeface="Arial" charset="0"/>
              </a:rPr>
              <a:t>Задача</a:t>
            </a:r>
            <a:endParaRPr lang="ru-RU" sz="66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381155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2998E-6 L 0.125 -0.05551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-2776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13333 -0.0555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58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8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  <p:bldP spid="58376" grpId="0" animBg="1"/>
      <p:bldP spid="58384" grpId="0" animBg="1"/>
      <p:bldP spid="5838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250825" y="1717675"/>
            <a:ext cx="3505200" cy="2819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200" smtClean="0">
                <a:solidFill>
                  <a:srgbClr val="002060"/>
                </a:solidFill>
                <a:cs typeface="Arial" charset="0"/>
              </a:rPr>
              <a:t>А</a:t>
            </a:r>
            <a:endParaRPr lang="ru-RU" sz="320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3124200" y="1676400"/>
            <a:ext cx="3429000" cy="2895600"/>
          </a:xfrm>
          <a:prstGeom prst="ellipse">
            <a:avLst/>
          </a:prstGeom>
          <a:solidFill>
            <a:srgbClr val="00FF00">
              <a:alpha val="50195"/>
            </a:srgbClr>
          </a:solidFill>
          <a:ln w="9525" algn="ctr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200" smtClean="0">
                <a:solidFill>
                  <a:srgbClr val="0000CC"/>
                </a:solidFill>
                <a:cs typeface="Arial" charset="0"/>
              </a:rPr>
              <a:t>В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 rot="10800000" flipV="1">
            <a:off x="2003425" y="4951413"/>
            <a:ext cx="131921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200" smtClean="0">
                <a:solidFill>
                  <a:srgbClr val="0000CC"/>
                </a:solidFill>
                <a:cs typeface="Arial" charset="0"/>
              </a:rPr>
              <a:t>С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86400" y="5546209"/>
            <a:ext cx="3395949" cy="92333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  <a:cs typeface="Arial" charset="0"/>
              </a:rPr>
              <a:t> </a:t>
            </a:r>
          </a:p>
        </p:txBody>
      </p:sp>
      <p:sp>
        <p:nvSpPr>
          <p:cNvPr id="20488" name="Правая фигурная скобка 4"/>
          <p:cNvSpPr>
            <a:spLocks/>
          </p:cNvSpPr>
          <p:nvPr/>
        </p:nvSpPr>
        <p:spPr bwMode="auto">
          <a:xfrm rot="5400000">
            <a:off x="3243263" y="1754188"/>
            <a:ext cx="622300" cy="6324600"/>
          </a:xfrm>
          <a:prstGeom prst="rightBrace">
            <a:avLst>
              <a:gd name="adj1" fmla="val 8328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Объединение</a:t>
            </a:r>
            <a:br>
              <a:rPr lang="ru-RU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</a:br>
            <a:r>
              <a:rPr lang="ru-RU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множеств</a:t>
            </a:r>
          </a:p>
        </p:txBody>
      </p:sp>
    </p:spTree>
    <p:extLst>
      <p:ext uri="{BB962C8B-B14F-4D97-AF65-F5344CB8AC3E}">
        <p14:creationId xmlns:p14="http://schemas.microsoft.com/office/powerpoint/2010/main" val="16662282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 -0.067 0.046 -0.125 0.113 -0.129 C 0.177 -0.134 0.237 -0.089 0.241 -0.024 C 0.246 0.036 0.204 0.092 0.144 0.096 C 0.089 0.099 0.037 0.062 0.033 0.006 C 0.029 -0.045 0.064 -0.093 0.115 -0.097 C 0.162 -0.1 0.206 -0.069 0.209 -0.022 C 0.212 0.02 0.184 0.061 0.142 0.063 C 0.104 0.066 0.068 0.042 0.065 0.004 C 0.063 -0.03 0.084 -0.063 0.117 -0.065 C 0.146 -0.067 0.175 -0.049 0.177 -0.02 C 0.179 0.005 0.164 0.029 0.14 0.031 C 0.12 0.033 0.099 0.022 0.098 0.002 C 0.096 -0.014 0.104 -0.031 0.119 -0.033 C 0.131 -0.033 0.143 -0.029 0.145 -0.018 C 0.146 -0.011 0.144 -0.004 0.138 -0.001 C 0.135 0 0.133 0 0.13 -0.001 E" pathEditMode="relative" ptsTypes="">
                                      <p:cBhvr>
                                        <p:cTn id="31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 animBg="1"/>
      <p:bldP spid="22535" grpId="0"/>
      <p:bldP spid="22535" grpId="1"/>
      <p:bldP spid="2048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7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8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364</Words>
  <Application>Microsoft Office PowerPoint</Application>
  <PresentationFormat>Экран (4:3)</PresentationFormat>
  <Paragraphs>236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7_Тема Office</vt:lpstr>
      <vt:lpstr>Формула</vt:lpstr>
      <vt:lpstr>Несовместные события. Правило сложения вероятностей.</vt:lpstr>
      <vt:lpstr>Несовместные события. Правило сложения вероятностей.</vt:lpstr>
      <vt:lpstr>Несовместные события. Правило сложения вероятностей.</vt:lpstr>
      <vt:lpstr>Несовместные события. Правило сложения вероятностей.</vt:lpstr>
      <vt:lpstr>Пересечение и объединение событий</vt:lpstr>
      <vt:lpstr>Пересечение и объединение событий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</vt:vector>
  </TitlesOfParts>
  <Company>887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Пересечение и объединение событий</dc:title>
  <dc:creator>Титова Лидия Алексеевна</dc:creator>
  <cp:lastModifiedBy>Титова Лидия Алексеевна</cp:lastModifiedBy>
  <cp:revision>21</cp:revision>
  <dcterms:created xsi:type="dcterms:W3CDTF">2011-03-10T15:27:13Z</dcterms:created>
  <dcterms:modified xsi:type="dcterms:W3CDTF">2011-03-16T11:49:50Z</dcterms:modified>
</cp:coreProperties>
</file>