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84" r:id="rId1"/>
  </p:sldMasterIdLst>
  <p:notesMasterIdLst>
    <p:notesMasterId r:id="rId39"/>
  </p:notesMasterIdLst>
  <p:sldIdLst>
    <p:sldId id="256" r:id="rId2"/>
    <p:sldId id="343" r:id="rId3"/>
    <p:sldId id="346" r:id="rId4"/>
    <p:sldId id="330" r:id="rId5"/>
    <p:sldId id="344" r:id="rId6"/>
    <p:sldId id="331" r:id="rId7"/>
    <p:sldId id="300" r:id="rId8"/>
    <p:sldId id="301" r:id="rId9"/>
    <p:sldId id="325" r:id="rId10"/>
    <p:sldId id="326" r:id="rId11"/>
    <p:sldId id="333" r:id="rId12"/>
    <p:sldId id="336" r:id="rId13"/>
    <p:sldId id="337" r:id="rId14"/>
    <p:sldId id="329" r:id="rId15"/>
    <p:sldId id="339" r:id="rId16"/>
    <p:sldId id="334" r:id="rId17"/>
    <p:sldId id="258" r:id="rId18"/>
    <p:sldId id="338" r:id="rId19"/>
    <p:sldId id="345" r:id="rId20"/>
    <p:sldId id="283" r:id="rId21"/>
    <p:sldId id="268" r:id="rId22"/>
    <p:sldId id="271" r:id="rId23"/>
    <p:sldId id="276" r:id="rId24"/>
    <p:sldId id="274" r:id="rId25"/>
    <p:sldId id="310" r:id="rId26"/>
    <p:sldId id="324" r:id="rId27"/>
    <p:sldId id="287" r:id="rId28"/>
    <p:sldId id="293" r:id="rId29"/>
    <p:sldId id="341" r:id="rId30"/>
    <p:sldId id="342" r:id="rId31"/>
    <p:sldId id="296" r:id="rId32"/>
    <p:sldId id="294" r:id="rId33"/>
    <p:sldId id="290" r:id="rId34"/>
    <p:sldId id="289" r:id="rId35"/>
    <p:sldId id="295" r:id="rId36"/>
    <p:sldId id="288" r:id="rId37"/>
    <p:sldId id="323" r:id="rId38"/>
  </p:sldIdLst>
  <p:sldSz cx="7380288" cy="9144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3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3" autoAdjust="0"/>
    <p:restoredTop sz="89750" autoAdjust="0"/>
  </p:normalViewPr>
  <p:slideViewPr>
    <p:cSldViewPr>
      <p:cViewPr varScale="1">
        <p:scale>
          <a:sx n="53" d="100"/>
          <a:sy n="53" d="100"/>
        </p:scale>
        <p:origin x="-318" y="-96"/>
      </p:cViewPr>
      <p:guideLst>
        <p:guide orient="horz" pos="2880"/>
        <p:guide pos="23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67AD5C-EBDA-4C4A-BDBC-EDC1E74B1D47}" type="datetimeFigureOut">
              <a:rPr lang="ru-RU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46288" y="685800"/>
            <a:ext cx="2765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18946D-C7C6-4CD5-BB22-077B937429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85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30517" y="1828800"/>
            <a:ext cx="6337207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0517" y="4304715"/>
            <a:ext cx="6339667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A3BEE-B2E9-42A4-A525-305850685D46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B3A72-D699-45A9-B177-AB06C8902C8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DFC31-DABE-4BC7-B750-4FBF1D6CC5E5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456A8-DF71-4CB6-B94D-03B3655680D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350709" y="1219202"/>
            <a:ext cx="1660565" cy="6949017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9014" y="1219202"/>
            <a:ext cx="4858690" cy="6949017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4172B7-1CA5-412C-8F8D-DF9D72FA9E60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057C6-B003-428F-916A-487BA13629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221738-6312-4DAA-9C16-E632B94A9553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BB765-6257-4503-9816-2FB0E8FD4A8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057" y="1755648"/>
            <a:ext cx="6273245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057" y="3606219"/>
            <a:ext cx="6273245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3BC90C-1486-4D17-9EFA-5874BBD9D3CE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6C529-EB34-4040-909B-7DE8DCF708A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015" y="938784"/>
            <a:ext cx="6642259" cy="1524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9014" y="2560113"/>
            <a:ext cx="3259627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51647" y="2560113"/>
            <a:ext cx="3259627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EA788-E584-44EF-A348-21C4E80530DC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A5301-2DDA-4A31-8C55-3DC23AC1F93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015" y="938784"/>
            <a:ext cx="6642259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014" y="2473664"/>
            <a:ext cx="3260909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749084" y="2479677"/>
            <a:ext cx="3262190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69014" y="3352800"/>
            <a:ext cx="3260909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749084" y="3352800"/>
            <a:ext cx="3262190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1505F-56CD-4E65-819C-7F33832B8FAB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9BAC3-4200-41A5-B924-F4CE3CF9475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014" y="938784"/>
            <a:ext cx="6703762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579309-7DD1-43D7-AEFE-4D21D721FEB1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CEC2D-CA08-4CA9-9C45-9DD46537057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9BD76B-BA5A-49AC-9CBB-7B794E118BEC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9976E-C23F-4C2E-9664-A02ECAB8276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522" y="685803"/>
            <a:ext cx="2214086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522" y="2235200"/>
            <a:ext cx="2214086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885488" y="2235200"/>
            <a:ext cx="4125786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07D627-2D7E-4500-9702-88AD128F6196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2761C-EFE8-4728-A3E4-132B9832663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2555136" y="1477436"/>
            <a:ext cx="4243666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6460281" y="7146359"/>
            <a:ext cx="125465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019" y="1569329"/>
            <a:ext cx="1786030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2019" y="3771713"/>
            <a:ext cx="178357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049C2E-C51B-43AF-A50E-D2C46A562FED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19255" y="8475134"/>
            <a:ext cx="492019" cy="486833"/>
          </a:xfrm>
        </p:spPr>
        <p:txBody>
          <a:bodyPr/>
          <a:lstStyle/>
          <a:p>
            <a:pPr>
              <a:defRPr/>
            </a:pPr>
            <a:fld id="{4AD4DFDF-99E4-41A8-84AF-9458FD64C74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2813447" y="1599356"/>
            <a:ext cx="3727045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7688" y="7755467"/>
            <a:ext cx="7395664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3536388" y="8293101"/>
            <a:ext cx="3843900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7688" y="-9525"/>
            <a:ext cx="7395664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3536388" y="-9525"/>
            <a:ext cx="3843900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69015" y="938784"/>
            <a:ext cx="6642259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369015" y="2580640"/>
            <a:ext cx="6642259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369015" y="8475134"/>
            <a:ext cx="1722067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6A4AD99-BFA8-45AC-82C0-B4A95DA4AABD}" type="datetimeFigureOut">
              <a:rPr lang="ru-RU" smtClean="0"/>
              <a:pPr>
                <a:defRPr/>
              </a:pPr>
              <a:t>15.04.2018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152584" y="8475134"/>
            <a:ext cx="2706106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6396250" y="8475134"/>
            <a:ext cx="615024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EF2BEA6-4FE2-454B-8597-B50671A57C6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5349" y="269877"/>
            <a:ext cx="7409787" cy="865632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file:///F:\&#1101;&#1082;&#1086;&#1083;&#1086;&#1075;&#1080;&#1095;&#1077;&#1089;&#1082;&#1080;&#1081;%20&#1082;&#1088;&#1091;&#1078;&#1086;&#1082;\Odinoky_pastukh_-_Original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media" Target="file:///F:\&#1101;&#1082;&#1086;&#1083;&#1086;&#1075;&#1080;&#1095;&#1077;&#1089;&#1082;&#1080;&#1081;%20&#1082;&#1088;&#1091;&#1078;&#1086;&#1082;\Odinoky_pastukh_-_Original.mp3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dinoky_pastukh_-_Origin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04800" y="93964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-35644"/>
            <a:ext cx="7380287" cy="9179644"/>
          </a:xfrm>
          <a:prstGeom prst="rect">
            <a:avLst/>
          </a:prstGeom>
        </p:spPr>
      </p:pic>
      <p:pic>
        <p:nvPicPr>
          <p:cNvPr id="6" name="Odinoky_pastukh_-_Origina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37816" y="7956376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729" y="2411760"/>
            <a:ext cx="7044824" cy="7200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Экологическое  объединение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4538" y="3779912"/>
            <a:ext cx="3231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«Родник»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2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3" name="Содержимое 3" descr="pmHF4hBhO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7380288" cy="91440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chone-schneeflocke-hintergrund-vektor-material_34-59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80287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800" y="467544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+mn-lt"/>
              </a:rPr>
              <a:t>Родник зимой.</a:t>
            </a:r>
            <a:endParaRPr lang="ru-RU" sz="3200" dirty="0">
              <a:latin typeface="+mn-lt"/>
            </a:endParaRPr>
          </a:p>
        </p:txBody>
      </p:sp>
      <p:pic>
        <p:nvPicPr>
          <p:cNvPr id="9" name="Рисунок 8" descr="VHxEn1JBAX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92588"/>
            <a:ext cx="7380288" cy="4151412"/>
          </a:xfrm>
          <a:prstGeom prst="rect">
            <a:avLst/>
          </a:prstGeom>
        </p:spPr>
      </p:pic>
      <p:pic>
        <p:nvPicPr>
          <p:cNvPr id="8" name="Рисунок 7" descr="E4efIFTgaX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31640"/>
            <a:ext cx="7380288" cy="439248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6280" y="2000296"/>
            <a:ext cx="7506568" cy="562992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4811719" cy="36087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08787"/>
            <a:ext cx="7380288" cy="5535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360619" y="451099"/>
            <a:ext cx="3608787" cy="270658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377776" y="251520"/>
            <a:ext cx="6643688" cy="1524000"/>
          </a:xfrm>
        </p:spPr>
        <p:txBody>
          <a:bodyPr/>
          <a:lstStyle/>
          <a:p>
            <a:r>
              <a:rPr lang="ru-RU" dirty="0" smtClean="0"/>
              <a:t>.</a:t>
            </a:r>
            <a:r>
              <a:rPr lang="ru-RU" sz="2800" b="1" i="1" dirty="0" smtClean="0"/>
              <a:t> Областной съезд представителей экологический объединений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https://pp.userapi.com/c837229/v837229225/307cd/89mnukbJ8a0.jpg"/>
          <p:cNvPicPr>
            <a:picLocks noChangeAspect="1" noChangeArrowheads="1"/>
          </p:cNvPicPr>
          <p:nvPr/>
        </p:nvPicPr>
        <p:blipFill>
          <a:blip r:embed="rId3" cstate="print"/>
          <a:srcRect l="21117" t="10238" r="26763"/>
          <a:stretch>
            <a:fillRect/>
          </a:stretch>
        </p:blipFill>
        <p:spPr bwMode="auto">
          <a:xfrm>
            <a:off x="881832" y="2051720"/>
            <a:ext cx="5904656" cy="70922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768" y="467544"/>
            <a:ext cx="6642259" cy="1524000"/>
          </a:xfrm>
        </p:spPr>
        <p:txBody>
          <a:bodyPr/>
          <a:lstStyle/>
          <a:p>
            <a:pPr algn="ctr"/>
            <a:r>
              <a:rPr lang="ru-RU" sz="2800" b="1" dirty="0" smtClean="0"/>
              <a:t>Съезд участников областного движения «Родник».</a:t>
            </a:r>
            <a:endParaRPr lang="ru-RU" sz="28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13296" y="2710919"/>
            <a:ext cx="6353695" cy="5035298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рамо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760" y="1547664"/>
            <a:ext cx="6840760" cy="7596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760" y="0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Диплом за </a:t>
            </a:r>
            <a:r>
              <a:rPr lang="en-US" sz="2800" b="1" dirty="0" smtClean="0">
                <a:latin typeface="+mn-lt"/>
              </a:rPr>
              <a:t>II </a:t>
            </a:r>
            <a:r>
              <a:rPr lang="ru-RU" sz="2800" b="1" dirty="0" smtClean="0">
                <a:latin typeface="+mn-lt"/>
              </a:rPr>
              <a:t>место в конкурсе областного проекта «Родники» среди городских образовательных учреждений.</a:t>
            </a:r>
            <a:endParaRPr lang="ru-RU" sz="2800" b="1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521792" y="611560"/>
            <a:ext cx="62658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 smtClean="0"/>
              <a:t>Диплом ( 2015) и Благодарственное письмо (2017)   </a:t>
            </a:r>
            <a:endParaRPr lang="ru-RU" sz="2800" b="1" i="1" dirty="0"/>
          </a:p>
        </p:txBody>
      </p:sp>
      <p:pic>
        <p:nvPicPr>
          <p:cNvPr id="25602" name="Picture 2" descr="https://pp.userapi.com/c837229/v837229225/31aa1/2JBND-LmXXs.jpg"/>
          <p:cNvPicPr>
            <a:picLocks noChangeAspect="1" noChangeArrowheads="1"/>
          </p:cNvPicPr>
          <p:nvPr/>
        </p:nvPicPr>
        <p:blipFill>
          <a:blip r:embed="rId2" cstate="print"/>
          <a:srcRect l="50793" t="10237" r="2548" b="2351"/>
          <a:stretch>
            <a:fillRect/>
          </a:stretch>
        </p:blipFill>
        <p:spPr bwMode="auto">
          <a:xfrm>
            <a:off x="-204996" y="1619672"/>
            <a:ext cx="3949412" cy="5549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s://pp.userapi.com/c837229/v837229225/31aa1/2JBND-LmXXs.jpg"/>
          <p:cNvPicPr>
            <a:picLocks noChangeAspect="1" noChangeArrowheads="1"/>
          </p:cNvPicPr>
          <p:nvPr/>
        </p:nvPicPr>
        <p:blipFill>
          <a:blip r:embed="rId2" cstate="print"/>
          <a:srcRect l="2362" t="6688" r="50388" b="2751"/>
          <a:stretch>
            <a:fillRect/>
          </a:stretch>
        </p:blipFill>
        <p:spPr bwMode="auto">
          <a:xfrm>
            <a:off x="3546128" y="3632396"/>
            <a:ext cx="3834160" cy="551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4026" y="357158"/>
            <a:ext cx="4286262" cy="7620021"/>
          </a:xfrm>
          <a:prstGeom prst="rect">
            <a:avLst/>
          </a:prstGeom>
        </p:spPr>
      </p:pic>
      <p:pic>
        <p:nvPicPr>
          <p:cNvPr id="2" name="Рисунок 1" descr="DSC_0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43174"/>
            <a:ext cx="3475830" cy="617925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53840" y="0"/>
            <a:ext cx="7380287" cy="130797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Добрые дела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776" y="6591"/>
            <a:ext cx="6642259" cy="103701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Доставка воды ветеранам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75656"/>
            <a:ext cx="5328592" cy="39964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331" y="5510325"/>
            <a:ext cx="5348957" cy="3633675"/>
          </a:xfrm>
        </p:spPr>
      </p:pic>
    </p:spTree>
    <p:extLst>
      <p:ext uri="{BB962C8B-B14F-4D97-AF65-F5344CB8AC3E}">
        <p14:creationId xmlns:p14="http://schemas.microsoft.com/office/powerpoint/2010/main" xmlns="" val="98867174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35696"/>
            <a:ext cx="7380288" cy="554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39552"/>
            <a:ext cx="6696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           Гидрологи объединения</a:t>
            </a:r>
          </a:p>
          <a:p>
            <a:r>
              <a:rPr lang="ru-RU" sz="2800" dirty="0" smtClean="0"/>
              <a:t>                        </a:t>
            </a:r>
            <a:r>
              <a:rPr lang="ru-RU" sz="2800" dirty="0"/>
              <a:t>«Родник»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6143351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 descr="23906566_BG_Scy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8028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593800" y="467544"/>
            <a:ext cx="6288088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  <a:p>
            <a:pPr algn="ctr"/>
            <a:endParaRPr lang="ru-RU" sz="2800" dirty="0"/>
          </a:p>
          <a:p>
            <a:pPr algn="ctr"/>
            <a:endParaRPr lang="ru-RU" sz="2800" dirty="0"/>
          </a:p>
          <a:p>
            <a:pPr algn="ctr"/>
            <a:endParaRPr lang="ru-RU" sz="2800" dirty="0"/>
          </a:p>
          <a:p>
            <a:pPr algn="ctr"/>
            <a:endParaRPr lang="ru-RU" sz="3600" dirty="0">
              <a:latin typeface="+mn-lt"/>
            </a:endParaRPr>
          </a:p>
          <a:p>
            <a:pPr algn="ctr"/>
            <a:r>
              <a:rPr lang="ru-RU" sz="3600" dirty="0">
                <a:latin typeface="+mn-lt"/>
              </a:rPr>
              <a:t>В нашей школе мы организовали </a:t>
            </a:r>
            <a:r>
              <a:rPr lang="ru-RU" sz="3600" dirty="0" smtClean="0">
                <a:latin typeface="+mn-lt"/>
              </a:rPr>
              <a:t>много различных конкурсов творческих работ.</a:t>
            </a:r>
            <a:endParaRPr lang="ru-RU" sz="3600" dirty="0">
              <a:latin typeface="+mn-lt"/>
            </a:endParaRPr>
          </a:p>
          <a:p>
            <a:pPr algn="ctr"/>
            <a:r>
              <a:rPr lang="ru-RU" sz="3600" dirty="0">
                <a:latin typeface="+mn-lt"/>
              </a:rPr>
              <a:t>Подготовили и провели экологические сказки в начальной школе.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pp.userapi.com/c837229/v837229225/31a62/mfwqaHHo4ww.jpg"/>
          <p:cNvPicPr>
            <a:picLocks noChangeAspect="1" noChangeArrowheads="1"/>
          </p:cNvPicPr>
          <p:nvPr/>
        </p:nvPicPr>
        <p:blipFill>
          <a:blip r:embed="rId2" cstate="print"/>
          <a:srcRect t="16837" b="776"/>
          <a:stretch>
            <a:fillRect/>
          </a:stretch>
        </p:blipFill>
        <p:spPr bwMode="auto">
          <a:xfrm>
            <a:off x="0" y="549524"/>
            <a:ext cx="7380288" cy="81071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pp.userapi.com/c837229/v837229225/319f2/p_DeIdwtpSQ.jpg"/>
          <p:cNvPicPr>
            <a:picLocks noChangeAspect="1" noChangeArrowheads="1"/>
          </p:cNvPicPr>
          <p:nvPr/>
        </p:nvPicPr>
        <p:blipFill>
          <a:blip r:embed="rId2" cstate="print"/>
          <a:srcRect l="1772" t="5512" r="1958" b="2351"/>
          <a:stretch>
            <a:fillRect/>
          </a:stretch>
        </p:blipFill>
        <p:spPr bwMode="auto">
          <a:xfrm>
            <a:off x="0" y="0"/>
            <a:ext cx="5994400" cy="430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https://pp.userapi.com/c837229/v837229225/319fb/SyjwVR6tj5k.jpg"/>
          <p:cNvPicPr>
            <a:picLocks noChangeAspect="1" noChangeArrowheads="1"/>
          </p:cNvPicPr>
          <p:nvPr/>
        </p:nvPicPr>
        <p:blipFill>
          <a:blip r:embed="rId3" cstate="print"/>
          <a:srcRect t="5124" r="1958" b="3139"/>
          <a:stretch>
            <a:fillRect/>
          </a:stretch>
        </p:blipFill>
        <p:spPr bwMode="auto">
          <a:xfrm>
            <a:off x="413248" y="4254777"/>
            <a:ext cx="6967040" cy="488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p.userapi.com/c837229/v837229225/31a0d/NV7b5BOB1hg.jpg"/>
          <p:cNvPicPr>
            <a:picLocks noChangeAspect="1" noChangeArrowheads="1"/>
          </p:cNvPicPr>
          <p:nvPr/>
        </p:nvPicPr>
        <p:blipFill>
          <a:blip r:embed="rId2" cstate="print"/>
          <a:srcRect l="1772" t="3937" b="4325"/>
          <a:stretch>
            <a:fillRect/>
          </a:stretch>
        </p:blipFill>
        <p:spPr bwMode="auto">
          <a:xfrm>
            <a:off x="809824" y="0"/>
            <a:ext cx="6570463" cy="460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https://pp.userapi.com/c837229/v837229225/31a20/IAzdCOAk8Tg.jpg"/>
          <p:cNvPicPr>
            <a:picLocks noChangeAspect="1" noChangeArrowheads="1"/>
          </p:cNvPicPr>
          <p:nvPr/>
        </p:nvPicPr>
        <p:blipFill>
          <a:blip r:embed="rId3" cstate="print"/>
          <a:srcRect t="4326" r="776" b="3538"/>
          <a:stretch>
            <a:fillRect/>
          </a:stretch>
        </p:blipFill>
        <p:spPr bwMode="auto">
          <a:xfrm>
            <a:off x="-36536" y="4592845"/>
            <a:ext cx="6534992" cy="455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</a:bodyPr>
          <a:lstStyle/>
          <a:p>
            <a:r>
              <a:rPr lang="ru-RU" dirty="0" smtClean="0"/>
              <a:t>Мы выбираем ЗОЖ </a:t>
            </a:r>
            <a:endParaRPr lang="ru-RU" dirty="0"/>
          </a:p>
        </p:txBody>
      </p:sp>
      <p:pic>
        <p:nvPicPr>
          <p:cNvPr id="18434" name="Picture 2" descr="https://pp.userapi.com/c837229/v837229225/31a44/00GfU2mo9uM.jpg"/>
          <p:cNvPicPr>
            <a:picLocks noChangeAspect="1" noChangeArrowheads="1"/>
          </p:cNvPicPr>
          <p:nvPr/>
        </p:nvPicPr>
        <p:blipFill>
          <a:blip r:embed="rId2" cstate="print"/>
          <a:srcRect t="1575"/>
          <a:stretch>
            <a:fillRect/>
          </a:stretch>
        </p:blipFill>
        <p:spPr bwMode="auto">
          <a:xfrm>
            <a:off x="-35122" y="2699792"/>
            <a:ext cx="7415409" cy="547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pp.userapi.com/c837229/v837229225/31a4e/qXqZp4udSg0.jpg"/>
          <p:cNvPicPr>
            <a:picLocks noChangeAspect="1" noChangeArrowheads="1"/>
          </p:cNvPicPr>
          <p:nvPr/>
        </p:nvPicPr>
        <p:blipFill>
          <a:blip r:embed="rId2" cstate="print"/>
          <a:srcRect l="4131" t="2953" r="3732"/>
          <a:stretch>
            <a:fillRect/>
          </a:stretch>
        </p:blipFill>
        <p:spPr bwMode="auto">
          <a:xfrm>
            <a:off x="0" y="-1"/>
            <a:ext cx="3978176" cy="558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https://pp.userapi.com/c837229/v837229225/31a58/6LYZqW1Fu7c.jpg"/>
          <p:cNvPicPr>
            <a:picLocks noChangeAspect="1" noChangeArrowheads="1"/>
          </p:cNvPicPr>
          <p:nvPr/>
        </p:nvPicPr>
        <p:blipFill>
          <a:blip r:embed="rId3" cstate="print"/>
          <a:srcRect l="3937" t="4134" r="3139"/>
          <a:stretch>
            <a:fillRect/>
          </a:stretch>
        </p:blipFill>
        <p:spPr bwMode="auto">
          <a:xfrm>
            <a:off x="3899472" y="4355976"/>
            <a:ext cx="3480815" cy="478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1241425" y="3276600"/>
            <a:ext cx="4752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7856" y="1691680"/>
            <a:ext cx="5400600" cy="771104"/>
          </a:xfrm>
        </p:spPr>
        <p:txBody>
          <a:bodyPr>
            <a:prstTxWarp prst="textChevronInverted">
              <a:avLst/>
            </a:prstTxWarp>
            <a:noAutofit/>
          </a:bodyPr>
          <a:lstStyle/>
          <a:p>
            <a:r>
              <a:rPr lang="ru-RU" sz="8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Эко-урок</a:t>
            </a:r>
            <a:endParaRPr lang="ru-RU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86" name="Picture 2" descr="https://pp.userapi.com/c837229/v837229225/31a7d/kvUQnTRv7ks.jpg"/>
          <p:cNvPicPr>
            <a:picLocks noChangeAspect="1" noChangeArrowheads="1"/>
          </p:cNvPicPr>
          <p:nvPr/>
        </p:nvPicPr>
        <p:blipFill>
          <a:blip r:embed="rId2" cstate="print"/>
          <a:srcRect t="3410" r="1973" b="4530"/>
          <a:stretch>
            <a:fillRect/>
          </a:stretch>
        </p:blipFill>
        <p:spPr bwMode="auto">
          <a:xfrm>
            <a:off x="665808" y="2915816"/>
            <a:ext cx="6408712" cy="4513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pp.userapi.com/c837229/v837229225/31a8f/Drla5hEfomE.jpg"/>
          <p:cNvPicPr>
            <a:picLocks noChangeAspect="1" noChangeArrowheads="1"/>
          </p:cNvPicPr>
          <p:nvPr/>
        </p:nvPicPr>
        <p:blipFill>
          <a:blip r:embed="rId2" cstate="print"/>
          <a:srcRect l="2192" t="8295" r="4143"/>
          <a:stretch>
            <a:fillRect/>
          </a:stretch>
        </p:blipFill>
        <p:spPr bwMode="auto">
          <a:xfrm>
            <a:off x="0" y="-1"/>
            <a:ext cx="6426448" cy="471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https://pp.userapi.com/c837229/v837229225/31a98/NFOO_kZToM4.jpg"/>
          <p:cNvPicPr>
            <a:picLocks noChangeAspect="1" noChangeArrowheads="1"/>
          </p:cNvPicPr>
          <p:nvPr/>
        </p:nvPicPr>
        <p:blipFill>
          <a:blip r:embed="rId3" cstate="print"/>
          <a:srcRect t="3696" r="1135" b="3907"/>
          <a:stretch>
            <a:fillRect/>
          </a:stretch>
        </p:blipFill>
        <p:spPr bwMode="auto">
          <a:xfrm>
            <a:off x="953840" y="4639481"/>
            <a:ext cx="6426448" cy="4504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p.userapi.com/c837229/v837229225/31a86/PuqP9OUJui0.jpg"/>
          <p:cNvPicPr>
            <a:picLocks noChangeAspect="1" noChangeArrowheads="1"/>
          </p:cNvPicPr>
          <p:nvPr/>
        </p:nvPicPr>
        <p:blipFill>
          <a:blip r:embed="rId2" cstate="print"/>
          <a:srcRect t="4326"/>
          <a:stretch>
            <a:fillRect/>
          </a:stretch>
        </p:blipFill>
        <p:spPr bwMode="auto">
          <a:xfrm>
            <a:off x="537346" y="4233794"/>
            <a:ext cx="6842942" cy="491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https://pp.userapi.com/c837229/v837229225/31a74/mzAx4kFjOh8.jpg"/>
          <p:cNvPicPr>
            <a:picLocks noChangeAspect="1" noChangeArrowheads="1"/>
          </p:cNvPicPr>
          <p:nvPr/>
        </p:nvPicPr>
        <p:blipFill>
          <a:blip r:embed="rId3" cstate="print"/>
          <a:srcRect l="2362" t="5901"/>
          <a:stretch>
            <a:fillRect/>
          </a:stretch>
        </p:blipFill>
        <p:spPr bwMode="auto">
          <a:xfrm>
            <a:off x="0" y="0"/>
            <a:ext cx="5832648" cy="421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pp.userapi.com/c837229/v837229225/319c5/wuFCAHl6ADc.jpg"/>
          <p:cNvPicPr>
            <a:picLocks noChangeAspect="1" noChangeArrowheads="1"/>
          </p:cNvPicPr>
          <p:nvPr/>
        </p:nvPicPr>
        <p:blipFill>
          <a:blip r:embed="rId2" cstate="print"/>
          <a:srcRect l="8562" t="7045" r="7250" b="2282"/>
          <a:stretch>
            <a:fillRect/>
          </a:stretch>
        </p:blipFill>
        <p:spPr bwMode="auto">
          <a:xfrm>
            <a:off x="593800" y="0"/>
            <a:ext cx="6260336" cy="8990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354160" y="2834602"/>
          <a:ext cx="2671967" cy="3474796"/>
        </p:xfrm>
        <a:graphic>
          <a:graphicData uri="http://schemas.openxmlformats.org/drawingml/2006/table">
            <a:tbl>
              <a:tblPr/>
              <a:tblGrid>
                <a:gridCol w="525530"/>
                <a:gridCol w="2146437"/>
              </a:tblGrid>
              <a:tr h="960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i="1">
                          <a:latin typeface="Calibri"/>
                          <a:ea typeface="Calibri"/>
                          <a:cs typeface="Arial"/>
                        </a:rPr>
                        <a:t>Месяц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spcAft>
                          <a:spcPts val="0"/>
                        </a:spcAft>
                      </a:pPr>
                      <a:r>
                        <a:rPr lang="ru-RU" sz="600" i="1">
                          <a:latin typeface="Calibri"/>
                          <a:ea typeface="Calibri"/>
                          <a:cs typeface="Arial"/>
                        </a:rPr>
                        <a:t>Вид деятельности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 Сентябрь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Благоустройство родника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Анализ пробы воды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Планирование работы объединения на 2018 – 2019 учебный год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Октябрь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Подготовка и оформление отчёта и презентации объединения за 2017-2018уч.год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Доставка воды ветеранам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Ноябрь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«Как остановить мусорное нашествие?»-6 классы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Конкурс рисунков и плакатов  «Мы  за здоровый образ жизни!» 5-9 классы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Декабрь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«Экологическая сказка»- начальная школа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Выпуск листовок   «Новый Год без топора»           5-11 класы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Январь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Операция «Кормушка»  5-8 классы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Викторина «Вода-удивительное вещество»           5 - 6  классы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Февраль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Выпуск Листовок «Не пейте сырую воду»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«Советы доктора Айболита»-нач.школа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Март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22марта – день воды. Подборка материалов и выпуск газеты «Вода вокруг нас»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Доставка воды ветеранам.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Апрель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Конкурс рисунков и  плакатов «Как прекрасен этот мир»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Операция «Кормушка» - 5 -8  классы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i="1">
                          <a:latin typeface="Calibri"/>
                          <a:ea typeface="Calibri"/>
                          <a:cs typeface="Arial"/>
                        </a:rPr>
                        <a:t>      Май              </a:t>
                      </a:r>
                      <a:endParaRPr lang="ru-RU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 dirty="0">
                          <a:latin typeface="Calibri"/>
                          <a:ea typeface="Calibri"/>
                          <a:cs typeface="Arial"/>
                        </a:rPr>
                        <a:t>Благоустройство родников</a:t>
                      </a:r>
                      <a:endParaRPr lang="ru-RU" sz="50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 dirty="0">
                          <a:latin typeface="Calibri"/>
                          <a:ea typeface="Calibri"/>
                          <a:cs typeface="Arial"/>
                        </a:rPr>
                        <a:t>Выступление экологической бригады на закрытии школьного фестиваля</a:t>
                      </a:r>
                      <a:endParaRPr lang="ru-RU" sz="50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700" i="1" dirty="0">
                          <a:latin typeface="Calibri"/>
                          <a:ea typeface="Calibri"/>
                          <a:cs typeface="Arial"/>
                        </a:rPr>
                        <a:t>Доставка воды ветеранам </a:t>
                      </a:r>
                      <a:endParaRPr lang="ru-RU" sz="5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0880" marR="308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0"/>
            <a:ext cx="738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План работы экологического объединения «Родник»</a:t>
            </a:r>
            <a:endParaRPr kumimoji="0" 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на 2018 – 2019 учебный год.</a:t>
            </a:r>
            <a:endParaRPr kumimoji="0" 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Руководитель – учитель географии </a:t>
            </a:r>
            <a:endParaRPr kumimoji="0" 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Маслова Светлана Васильевна</a:t>
            </a:r>
            <a:endParaRPr kumimoji="0" 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pp.userapi.com/c837229/v837229225/319d7/0uWSi84R7Fk.jpg"/>
          <p:cNvPicPr>
            <a:picLocks noChangeAspect="1" noChangeArrowheads="1"/>
          </p:cNvPicPr>
          <p:nvPr/>
        </p:nvPicPr>
        <p:blipFill>
          <a:blip r:embed="rId2" cstate="print"/>
          <a:srcRect t="4949"/>
          <a:stretch>
            <a:fillRect/>
          </a:stretch>
        </p:blipFill>
        <p:spPr bwMode="auto">
          <a:xfrm>
            <a:off x="0" y="-252536"/>
            <a:ext cx="636358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0" name="Picture 4" descr="https://pp.userapi.com/c837229/v837229225/319e0/kQvYUXMkfA4.jpg"/>
          <p:cNvPicPr>
            <a:picLocks noChangeAspect="1" noChangeArrowheads="1"/>
          </p:cNvPicPr>
          <p:nvPr/>
        </p:nvPicPr>
        <p:blipFill>
          <a:blip r:embed="rId3" cstate="print"/>
          <a:srcRect t="2374" r="3622" b="2654"/>
          <a:stretch>
            <a:fillRect/>
          </a:stretch>
        </p:blipFill>
        <p:spPr bwMode="auto">
          <a:xfrm>
            <a:off x="706850" y="4104456"/>
            <a:ext cx="6673438" cy="493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9784" y="1331640"/>
            <a:ext cx="6703762" cy="1524000"/>
          </a:xfrm>
        </p:spPr>
        <p:txBody>
          <a:bodyPr>
            <a:prstTxWarp prst="textChevronInverted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Новый год без топора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4" name="Picture 2" descr="https://pp.userapi.com/c837229/v837229225/31996/ctV4kD0UuBs.jpg"/>
          <p:cNvPicPr>
            <a:picLocks noChangeAspect="1" noChangeArrowheads="1"/>
          </p:cNvPicPr>
          <p:nvPr/>
        </p:nvPicPr>
        <p:blipFill>
          <a:blip r:embed="rId2" cstate="print"/>
          <a:srcRect t="3538" r="7273" b="6688"/>
          <a:stretch>
            <a:fillRect/>
          </a:stretch>
        </p:blipFill>
        <p:spPr bwMode="auto">
          <a:xfrm>
            <a:off x="0" y="2869420"/>
            <a:ext cx="7380288" cy="535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pp.userapi.com/c837229/v837229225/319a0/ZGCmJH7Fpeo.jpg"/>
          <p:cNvPicPr>
            <a:picLocks noChangeAspect="1" noChangeArrowheads="1"/>
          </p:cNvPicPr>
          <p:nvPr/>
        </p:nvPicPr>
        <p:blipFill>
          <a:blip r:embed="rId2" cstate="print"/>
          <a:srcRect l="7058"/>
          <a:stretch>
            <a:fillRect/>
          </a:stretch>
        </p:blipFill>
        <p:spPr bwMode="auto">
          <a:xfrm>
            <a:off x="665808" y="131311"/>
            <a:ext cx="6282432" cy="9012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pp.userapi.com/c837229/v837229225/319a9/zu88kmiVbAI.jpg"/>
          <p:cNvPicPr>
            <a:picLocks noChangeAspect="1" noChangeArrowheads="1"/>
          </p:cNvPicPr>
          <p:nvPr/>
        </p:nvPicPr>
        <p:blipFill>
          <a:blip r:embed="rId2" cstate="print"/>
          <a:srcRect l="2362" t="3538" r="3139" b="2751"/>
          <a:stretch>
            <a:fillRect/>
          </a:stretch>
        </p:blipFill>
        <p:spPr bwMode="auto">
          <a:xfrm>
            <a:off x="0" y="1907704"/>
            <a:ext cx="7312140" cy="5438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p.userapi.com/c837229/v837229225/319b2/oD0X_tNOqoI.jpg"/>
          <p:cNvPicPr>
            <a:picLocks noChangeAspect="1" noChangeArrowheads="1"/>
          </p:cNvPicPr>
          <p:nvPr/>
        </p:nvPicPr>
        <p:blipFill>
          <a:blip r:embed="rId2" cstate="print"/>
          <a:srcRect t="4337" b="3139"/>
          <a:stretch>
            <a:fillRect/>
          </a:stretch>
        </p:blipFill>
        <p:spPr bwMode="auto">
          <a:xfrm>
            <a:off x="1" y="1763688"/>
            <a:ext cx="7380288" cy="529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p.userapi.com/c837229/v837229225/319bb/40DZ8uj0BrI.jpg"/>
          <p:cNvPicPr>
            <a:picLocks noChangeAspect="1" noChangeArrowheads="1"/>
          </p:cNvPicPr>
          <p:nvPr/>
        </p:nvPicPr>
        <p:blipFill>
          <a:blip r:embed="rId2" cstate="print"/>
          <a:srcRect t="9838" r="5501"/>
          <a:stretch>
            <a:fillRect/>
          </a:stretch>
        </p:blipFill>
        <p:spPr bwMode="auto">
          <a:xfrm>
            <a:off x="0" y="1475656"/>
            <a:ext cx="7380288" cy="5281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pp.userapi.com/c837229/v837229225/31938/7CHhCOdyt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776" y="0"/>
            <a:ext cx="6642738" cy="8856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4" descr="813480-3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8028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5"/>
          <p:cNvSpPr txBox="1">
            <a:spLocks noChangeArrowheads="1"/>
          </p:cNvSpPr>
          <p:nvPr/>
        </p:nvSpPr>
        <p:spPr bwMode="auto">
          <a:xfrm>
            <a:off x="974725" y="1071563"/>
            <a:ext cx="5287963" cy="827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/>
              <a:t>Родник</a:t>
            </a:r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sz="2400" b="1" i="1" dirty="0"/>
              <a:t>В глуши лесной, в глуши зеленой,</a:t>
            </a:r>
          </a:p>
          <a:p>
            <a:pPr algn="ctr"/>
            <a:r>
              <a:rPr lang="ru-RU" sz="2400" b="1" i="1" dirty="0"/>
              <a:t>Всегда тенистой и сырой,</a:t>
            </a:r>
          </a:p>
          <a:p>
            <a:pPr algn="ctr"/>
            <a:r>
              <a:rPr lang="ru-RU" sz="2400" b="1" i="1" dirty="0"/>
              <a:t>В крутом овраге под горой</a:t>
            </a:r>
          </a:p>
          <a:p>
            <a:pPr algn="ctr"/>
            <a:r>
              <a:rPr lang="ru-RU" sz="2400" b="1" i="1" dirty="0"/>
              <a:t>Бьет из камней родник студеный:</a:t>
            </a:r>
          </a:p>
          <a:p>
            <a:pPr algn="ctr"/>
            <a:endParaRPr lang="ru-RU" sz="2400" b="1" i="1" dirty="0"/>
          </a:p>
          <a:p>
            <a:pPr algn="ctr"/>
            <a:r>
              <a:rPr lang="ru-RU" sz="2400" b="1" i="1" dirty="0"/>
              <a:t>Кипит, играет и спешит,</a:t>
            </a:r>
          </a:p>
          <a:p>
            <a:pPr algn="ctr"/>
            <a:r>
              <a:rPr lang="ru-RU" sz="2400" b="1" i="1" dirty="0"/>
              <a:t>Крутясь хрустальными клубами,</a:t>
            </a:r>
          </a:p>
          <a:p>
            <a:pPr algn="ctr"/>
            <a:r>
              <a:rPr lang="ru-RU" sz="2400" b="1" i="1" dirty="0"/>
              <a:t>И под ветвистыми дубами</a:t>
            </a:r>
          </a:p>
          <a:p>
            <a:pPr algn="ctr"/>
            <a:r>
              <a:rPr lang="ru-RU" sz="2400" b="1" i="1" dirty="0"/>
              <a:t>Стеклом расплавленным бежит.</a:t>
            </a:r>
          </a:p>
          <a:p>
            <a:pPr algn="ctr"/>
            <a:endParaRPr lang="ru-RU" sz="2400" b="1" i="1" dirty="0"/>
          </a:p>
          <a:p>
            <a:pPr algn="ctr"/>
            <a:r>
              <a:rPr lang="ru-RU" sz="2400" b="1" i="1" dirty="0"/>
              <a:t>А небеса и лес нагорный</a:t>
            </a:r>
          </a:p>
          <a:p>
            <a:pPr algn="ctr"/>
            <a:r>
              <a:rPr lang="ru-RU" sz="2400" b="1" i="1" dirty="0"/>
              <a:t>Глядят, задумавшись в тиши,</a:t>
            </a:r>
          </a:p>
          <a:p>
            <a:pPr algn="ctr"/>
            <a:r>
              <a:rPr lang="ru-RU" sz="2400" b="1" i="1" dirty="0"/>
              <a:t>Как в светлой влаге голыши</a:t>
            </a:r>
          </a:p>
          <a:p>
            <a:pPr algn="ctr"/>
            <a:r>
              <a:rPr lang="ru-RU" sz="2400" b="1" i="1" dirty="0"/>
              <a:t>Дрожат мозаикой узорной.</a:t>
            </a:r>
          </a:p>
          <a:p>
            <a:pPr algn="r"/>
            <a:r>
              <a:rPr lang="ru-RU" i="1" dirty="0"/>
              <a:t>Иван Бунин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618986_18390539_18159827_5650966_Picture_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80288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784" y="1331640"/>
            <a:ext cx="65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Наши родники – это левый берег реки Черная и Безымянный.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 связи с захламлением окружающей территории родники потеряли свой первозданный вид.</a:t>
            </a:r>
          </a:p>
          <a:p>
            <a:pPr algn="ctr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	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Пришлось их благоустраивать.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4" name="Рисунок 3" descr="Uz9WIfs1JY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784" y="4355976"/>
            <a:ext cx="6696744" cy="415141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9864" y="1619672"/>
            <a:ext cx="5310591" cy="7080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9864" y="539552"/>
            <a:ext cx="5310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  Безымянный родник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846541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tono-fondo-hermoso-material-de-vectores_34-569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7380287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784" y="3275856"/>
            <a:ext cx="6264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 начале нового учебного года, наше экологическое объединение посетило  Лосиный родник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100" y="0"/>
            <a:ext cx="4232319" cy="31601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674" y="4667125"/>
            <a:ext cx="5969169" cy="44768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P11504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8028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 descr="5558446_64604e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51763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640906" y="3154416"/>
            <a:ext cx="4632161" cy="34741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6612" y="2584401"/>
            <a:ext cx="4379818" cy="3284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2875" y="5852687"/>
            <a:ext cx="4368888" cy="3291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623" y="6547416"/>
            <a:ext cx="3474121" cy="26055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623" y="-9006"/>
            <a:ext cx="3433860" cy="2575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1279" y="-126946"/>
            <a:ext cx="4385151" cy="27872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9904" y="5724128"/>
            <a:ext cx="4552279" cy="341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667895" y="667895"/>
            <a:ext cx="5343155" cy="400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250119" y="729863"/>
            <a:ext cx="4860032" cy="34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740</TotalTime>
  <Words>368</Words>
  <Application>Microsoft Office PowerPoint</Application>
  <PresentationFormat>Произвольный</PresentationFormat>
  <Paragraphs>84</Paragraphs>
  <Slides>37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. Областной съезд представителей экологический объединений</vt:lpstr>
      <vt:lpstr>Съезд участников областного движения «Родник».</vt:lpstr>
      <vt:lpstr>Слайд 16</vt:lpstr>
      <vt:lpstr>Слайд 17</vt:lpstr>
      <vt:lpstr>Добрые дела</vt:lpstr>
      <vt:lpstr>Доставка воды ветеранам</vt:lpstr>
      <vt:lpstr>Слайд 20</vt:lpstr>
      <vt:lpstr>Слайд 21</vt:lpstr>
      <vt:lpstr>Слайд 22</vt:lpstr>
      <vt:lpstr>Слайд 23</vt:lpstr>
      <vt:lpstr>Мы выбираем ЗОЖ </vt:lpstr>
      <vt:lpstr>Слайд 25</vt:lpstr>
      <vt:lpstr>Эко-урок</vt:lpstr>
      <vt:lpstr>Слайд 27</vt:lpstr>
      <vt:lpstr>Слайд 28</vt:lpstr>
      <vt:lpstr>Слайд 29</vt:lpstr>
      <vt:lpstr>Слайд 30</vt:lpstr>
      <vt:lpstr>Новый год без топора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 6 ПЭВМ</dc:creator>
  <cp:lastModifiedBy>Женя</cp:lastModifiedBy>
  <cp:revision>82</cp:revision>
  <dcterms:modified xsi:type="dcterms:W3CDTF">2018-04-15T14:30:42Z</dcterms:modified>
</cp:coreProperties>
</file>