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61716B9B-3AEB-4206-8796-454D727F327C}">
          <p14:sldIdLst>
            <p14:sldId id="256"/>
            <p14:sldId id="257"/>
            <p14:sldId id="258"/>
            <p14:sldId id="259"/>
            <p14:sldId id="260"/>
            <p14:sldId id="261"/>
            <p14:sldId id="262"/>
            <p14:sldId id="263"/>
            <p14:sldId id="264"/>
            <p14:sldId id="265"/>
            <p14:sldId id="266"/>
            <p14:sldId id="267"/>
            <p14:sldId id="268"/>
            <p14:sldId id="269"/>
            <p14:sldId id="270"/>
            <p14:sldId id="271"/>
            <p14:sldId id="27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12" autoAdjust="0"/>
  </p:normalViewPr>
  <p:slideViewPr>
    <p:cSldViewPr>
      <p:cViewPr varScale="1">
        <p:scale>
          <a:sx n="105" d="100"/>
          <a:sy n="105" d="100"/>
        </p:scale>
        <p:origin x="-1794" y="-90"/>
      </p:cViewPr>
      <p:guideLst>
        <p:guide orient="horz" pos="2160"/>
        <p:guide pos="2880"/>
      </p:guideLst>
    </p:cSldViewPr>
  </p:slideViewPr>
  <p:outlineViewPr>
    <p:cViewPr>
      <p:scale>
        <a:sx n="33" d="100"/>
        <a:sy n="33" d="100"/>
      </p:scale>
      <p:origin x="54" y="127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EC6A2F32-13FB-4545-9F6C-1BAE9705461F}" type="datetimeFigureOut">
              <a:rPr lang="ru-RU" smtClean="0"/>
              <a:t>06.10.2013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7991475" y="6429375"/>
            <a:ext cx="876300" cy="292100"/>
          </a:xfrm>
        </p:spPr>
        <p:txBody>
          <a:bodyPr/>
          <a:lstStyle/>
          <a:p>
            <a:fld id="{BC6C5509-83A3-45D9-B47C-93D98D222745}" type="slidenum">
              <a:rPr lang="ru-RU" smtClean="0"/>
              <a:t>‹#›</a:t>
            </a:fld>
            <a:endParaRPr lang="ru-RU"/>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ru-RU" smtClean="0"/>
              <a:t>Образец заголовка</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warp dir="in"/>
        <p:sndAc>
          <p:endSnd/>
        </p:sndAc>
      </p:transition>
    </mc:Choice>
    <mc:Fallback xmlns="">
      <p:transition spd="slow">
        <p:fade/>
        <p:sndAc>
          <p:end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C6A2F32-13FB-4545-9F6C-1BAE9705461F}" type="datetimeFigureOut">
              <a:rPr lang="ru-RU" smtClean="0"/>
              <a:t>06.10.2013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C6C5509-83A3-45D9-B47C-93D98D222745}"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4000">
        <p14:warp dir="in"/>
        <p:sndAc>
          <p:endSnd/>
        </p:sndAc>
      </p:transition>
    </mc:Choice>
    <mc:Fallback xmlns="">
      <p:transition spd="slow">
        <p:fade/>
        <p:sndAc>
          <p:end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C6A2F32-13FB-4545-9F6C-1BAE9705461F}" type="datetimeFigureOut">
              <a:rPr lang="ru-RU" smtClean="0"/>
              <a:t>06.10.2013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C6C5509-83A3-45D9-B47C-93D98D222745}"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4000">
        <p14:warp dir="in"/>
        <p:sndAc>
          <p:endSnd/>
        </p:sndAc>
      </p:transition>
    </mc:Choice>
    <mc:Fallback xmlns="">
      <p:transition spd="slow">
        <p:fade/>
        <p:sndAc>
          <p:end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EC6A2F32-13FB-4545-9F6C-1BAE9705461F}" type="datetimeFigureOut">
              <a:rPr lang="ru-RU" smtClean="0"/>
              <a:t>06.10.2013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C6C5509-83A3-45D9-B47C-93D98D222745}" type="slidenum">
              <a:rPr lang="ru-RU" smtClean="0"/>
              <a:t>‹#›</a:t>
            </a:fld>
            <a:endParaRPr lang="ru-RU"/>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warp dir="in"/>
        <p:sndAc>
          <p:endSnd/>
        </p:sndAc>
      </p:transition>
    </mc:Choice>
    <mc:Fallback xmlns="">
      <p:transition spd="slow">
        <p:fade/>
        <p:sndAc>
          <p:end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EC6A2F32-13FB-4545-9F6C-1BAE9705461F}" type="datetimeFigureOut">
              <a:rPr lang="ru-RU" smtClean="0"/>
              <a:t>06.10.2013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C6C5509-83A3-45D9-B47C-93D98D222745}" type="slidenum">
              <a:rPr lang="ru-RU" smtClean="0"/>
              <a:t>‹#›</a:t>
            </a:fld>
            <a:endParaRPr lang="ru-RU"/>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p14:warp dir="in"/>
        <p:sndAc>
          <p:endSnd/>
        </p:sndAc>
      </p:transition>
    </mc:Choice>
    <mc:Fallback xmlns="">
      <p:transition spd="slow">
        <p:fade/>
        <p:sndAc>
          <p:end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C6A2F32-13FB-4545-9F6C-1BAE9705461F}" type="datetimeFigureOut">
              <a:rPr lang="ru-RU" smtClean="0"/>
              <a:t>06.10.2013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C6C5509-83A3-45D9-B47C-93D98D222745}" type="slidenum">
              <a:rPr lang="ru-RU" smtClean="0"/>
              <a:t>‹#›</a:t>
            </a:fld>
            <a:endParaRPr lang="ru-RU"/>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warp dir="in"/>
        <p:sndAc>
          <p:endSnd/>
        </p:sndAc>
      </p:transition>
    </mc:Choice>
    <mc:Fallback xmlns="">
      <p:transition spd="slow">
        <p:fade/>
        <p:sndAc>
          <p:end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C6A2F32-13FB-4545-9F6C-1BAE9705461F}" type="datetimeFigureOut">
              <a:rPr lang="ru-RU" smtClean="0"/>
              <a:t>06.10.2013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C6C5509-83A3-45D9-B47C-93D98D222745}" type="slidenum">
              <a:rPr lang="ru-RU" smtClean="0"/>
              <a:t>‹#›</a:t>
            </a:fld>
            <a:endParaRPr lang="ru-RU"/>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slow" p14:dur="4000">
        <p14:warp dir="in"/>
        <p:sndAc>
          <p:endSnd/>
        </p:sndAc>
      </p:transition>
    </mc:Choice>
    <mc:Fallback xmlns="">
      <p:transition spd="slow">
        <p:fade/>
        <p:sndAc>
          <p:end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EC6A2F32-13FB-4545-9F6C-1BAE9705461F}" type="datetimeFigureOut">
              <a:rPr lang="ru-RU" smtClean="0"/>
              <a:t>06.10.2013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C6C5509-83A3-45D9-B47C-93D98D222745}" type="slidenum">
              <a:rPr lang="ru-RU" smtClean="0"/>
              <a:t>‹#›</a:t>
            </a:fld>
            <a:endParaRPr lang="ru-RU"/>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p14:warp dir="in"/>
        <p:sndAc>
          <p:endSnd/>
        </p:sndAc>
      </p:transition>
    </mc:Choice>
    <mc:Fallback xmlns="">
      <p:transition spd="slow">
        <p:fade/>
        <p:sndAc>
          <p:end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A2F32-13FB-4545-9F6C-1BAE9705461F}" type="datetimeFigureOut">
              <a:rPr lang="ru-RU" smtClean="0"/>
              <a:t>06.10.2013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C6C5509-83A3-45D9-B47C-93D98D222745}"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4000">
        <p14:warp dir="in"/>
        <p:sndAc>
          <p:endSnd/>
        </p:sndAc>
      </p:transition>
    </mc:Choice>
    <mc:Fallback xmlns="">
      <p:transition spd="slow">
        <p:fade/>
        <p:sndAc>
          <p:end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EC6A2F32-13FB-4545-9F6C-1BAE9705461F}" type="datetimeFigureOut">
              <a:rPr lang="ru-RU" smtClean="0"/>
              <a:t>06.10.2013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C6C5509-83A3-45D9-B47C-93D98D222745}" type="slidenum">
              <a:rPr lang="ru-RU" smtClean="0"/>
              <a:t>‹#›</a:t>
            </a:fld>
            <a:endParaRPr lang="ru-RU"/>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slow" p14:dur="4000">
        <p14:warp dir="in"/>
        <p:sndAc>
          <p:endSnd/>
        </p:sndAc>
      </p:transition>
    </mc:Choice>
    <mc:Fallback xmlns="">
      <p:transition spd="slow">
        <p:fade/>
        <p:sndAc>
          <p:end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EC6A2F32-13FB-4545-9F6C-1BAE9705461F}" type="datetimeFigureOut">
              <a:rPr lang="ru-RU" smtClean="0"/>
              <a:t>06.10.2013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C6C5509-83A3-45D9-B47C-93D98D222745}" type="slidenum">
              <a:rPr lang="ru-RU" smtClean="0"/>
              <a:t>‹#›</a:t>
            </a:fld>
            <a:endParaRPr lang="ru-RU"/>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slow" p14:dur="4000">
        <p14:warp dir="in"/>
        <p:sndAc>
          <p:endSnd/>
        </p:sndAc>
      </p:transition>
    </mc:Choice>
    <mc:Fallback xmlns="">
      <p:transition spd="slow">
        <p:fade/>
        <p:sndAc>
          <p:end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EC6A2F32-13FB-4545-9F6C-1BAE9705461F}" type="datetimeFigureOut">
              <a:rPr lang="ru-RU" smtClean="0"/>
              <a:t>06.10.2013</a:t>
            </a:fld>
            <a:endParaRPr lang="ru-RU"/>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ru-RU"/>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BC6C5509-83A3-45D9-B47C-93D98D22274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4000">
        <p14:warp dir="in"/>
        <p:sndAc>
          <p:endSnd/>
        </p:sndAc>
      </p:transition>
    </mc:Choice>
    <mc:Fallback xmlns="">
      <p:transition spd="slow">
        <p:fade/>
        <p:sndAc>
          <p:endSnd/>
        </p:sndAc>
      </p:transition>
    </mc:Fallback>
  </mc:AlternateConten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РАЗЛИЧНЫЕ ВИДЫ 		  ТЕХНИКИ 			          РИСОВАНИЯ</a:t>
            </a:r>
            <a:endParaRPr lang="ru-RU" dirty="0"/>
          </a:p>
        </p:txBody>
      </p:sp>
    </p:spTree>
    <p:extLst>
      <p:ext uri="{BB962C8B-B14F-4D97-AF65-F5344CB8AC3E}">
        <p14:creationId xmlns:p14="http://schemas.microsoft.com/office/powerpoint/2010/main" val="3114516052"/>
      </p:ext>
    </p:extLst>
  </p:cSld>
  <p:clrMapOvr>
    <a:masterClrMapping/>
  </p:clrMapOvr>
  <mc:AlternateContent xmlns:mc="http://schemas.openxmlformats.org/markup-compatibility/2006">
    <mc:Choice xmlns:p14="http://schemas.microsoft.com/office/powerpoint/2010/main" Requires="p14">
      <p:transition spd="slow" p14:dur="4000">
        <p14:warp dir="in"/>
        <p:sndAc>
          <p:endSnd/>
        </p:sndAc>
      </p:transition>
    </mc:Choice>
    <mc:Fallback>
      <p:transition spd="slow">
        <p:fade/>
        <p:sndAc>
          <p:end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404664"/>
            <a:ext cx="8595360" cy="2952328"/>
          </a:xfrm>
        </p:spPr>
        <p:txBody>
          <a:bodyPr>
            <a:normAutofit fontScale="92500" lnSpcReduction="10000"/>
          </a:bodyPr>
          <a:lstStyle/>
          <a:p>
            <a:pPr marL="0" indent="0">
              <a:buNone/>
            </a:pPr>
            <a:r>
              <a:rPr lang="ru-RU" b="1" dirty="0" smtClean="0"/>
              <a:t>9. </a:t>
            </a:r>
            <a:r>
              <a:rPr lang="ru-RU" b="1" dirty="0" err="1" smtClean="0"/>
              <a:t>Кляксография</a:t>
            </a:r>
            <a:r>
              <a:rPr lang="ru-RU" b="1" dirty="0" smtClean="0"/>
              <a:t> </a:t>
            </a:r>
            <a:r>
              <a:rPr lang="ru-RU" b="1" dirty="0"/>
              <a:t>с трубочкой</a:t>
            </a:r>
          </a:p>
          <a:p>
            <a:pPr algn="just"/>
            <a:r>
              <a:rPr lang="ru-RU" dirty="0"/>
              <a:t>Возраст: от пяти лет</a:t>
            </a:r>
          </a:p>
          <a:p>
            <a:pPr algn="just"/>
            <a:r>
              <a:rPr lang="ru-RU" dirty="0"/>
              <a:t>Материалы: бумага, гуашь, пластиковая ложечка, трубочка (соломинка для напитков)</a:t>
            </a:r>
          </a:p>
          <a:p>
            <a:pPr algn="just"/>
            <a:r>
              <a:rPr lang="ru-RU" dirty="0"/>
              <a:t>Способ получения изображения: ребенок зачерпывает краску пластиковой ложкой, выливает ее на лист бумаги. Затем на это пятно дует так, чтобы ее конец не касался ни пятна ни бумаги. При необходимости процедура повторяется. Недостающие детали дорисовываются.</a:t>
            </a:r>
          </a:p>
          <a:p>
            <a:endParaRPr lang="ru-RU" dirty="0"/>
          </a:p>
        </p:txBody>
      </p:sp>
      <p:pic>
        <p:nvPicPr>
          <p:cNvPr id="4" name="Рисунок 3" descr="http://50ds.ru/img/_3MO0XPH0D.jpg"/>
          <p:cNvPicPr/>
          <p:nvPr/>
        </p:nvPicPr>
        <p:blipFill>
          <a:blip r:embed="rId2">
            <a:extLst>
              <a:ext uri="{28A0092B-C50C-407E-A947-70E740481C1C}">
                <a14:useLocalDpi xmlns:a14="http://schemas.microsoft.com/office/drawing/2010/main" val="0"/>
              </a:ext>
            </a:extLst>
          </a:blip>
          <a:srcRect/>
          <a:stretch>
            <a:fillRect/>
          </a:stretch>
        </p:blipFill>
        <p:spPr bwMode="auto">
          <a:xfrm>
            <a:off x="2234468" y="3212976"/>
            <a:ext cx="5069428" cy="3384376"/>
          </a:xfrm>
          <a:prstGeom prst="rect">
            <a:avLst/>
          </a:prstGeom>
          <a:noFill/>
          <a:ln>
            <a:noFill/>
          </a:ln>
          <a:effectLst>
            <a:glow rad="228600">
              <a:schemeClr val="accent3">
                <a:satMod val="175000"/>
                <a:alpha val="40000"/>
              </a:schemeClr>
            </a:glow>
            <a:softEdge rad="317500"/>
          </a:effectLst>
        </p:spPr>
      </p:pic>
    </p:spTree>
    <p:extLst>
      <p:ext uri="{BB962C8B-B14F-4D97-AF65-F5344CB8AC3E}">
        <p14:creationId xmlns:p14="http://schemas.microsoft.com/office/powerpoint/2010/main" val="2165362888"/>
      </p:ext>
    </p:extLst>
  </p:cSld>
  <p:clrMapOvr>
    <a:masterClrMapping/>
  </p:clrMapOvr>
  <mc:AlternateContent xmlns:mc="http://schemas.openxmlformats.org/markup-compatibility/2006" xmlns:p14="http://schemas.microsoft.com/office/powerpoint/2010/main">
    <mc:Choice Requires="p14">
      <p:transition spd="slow" p14:dur="2000">
        <p14:ferris dir="l"/>
        <p:sndAc>
          <p:endSnd/>
        </p:sndAc>
      </p:transition>
    </mc:Choice>
    <mc:Fallback xmlns="">
      <p:transition spd="slow">
        <p:fade/>
        <p:sndAc>
          <p:end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188640"/>
            <a:ext cx="5807943" cy="680120"/>
          </a:xfrm>
        </p:spPr>
        <p:txBody>
          <a:bodyPr/>
          <a:lstStyle/>
          <a:p>
            <a:r>
              <a:rPr lang="ru-RU" dirty="0" smtClean="0"/>
              <a:t>  «Как увлекательно!» </a:t>
            </a:r>
            <a:endParaRPr lang="ru-RU" dirty="0"/>
          </a:p>
        </p:txBody>
      </p:sp>
      <p:pic>
        <p:nvPicPr>
          <p:cNvPr id="5122" name="Picture 2" descr="C:\Users\Andre\Desktop\IMG_24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988358"/>
            <a:ext cx="7200800" cy="5400600"/>
          </a:xfrm>
          <a:prstGeom prst="rect">
            <a:avLst/>
          </a:prstGeom>
          <a:noFill/>
          <a:effectLst>
            <a:glow rad="228600">
              <a:schemeClr val="accent1">
                <a:satMod val="175000"/>
                <a:alpha val="40000"/>
              </a:schemeClr>
            </a:glow>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154352"/>
      </p:ext>
    </p:extLst>
  </p:cSld>
  <p:clrMapOvr>
    <a:masterClrMapping/>
  </p:clrMapOvr>
  <mc:AlternateContent xmlns:mc="http://schemas.openxmlformats.org/markup-compatibility/2006" xmlns:p14="http://schemas.microsoft.com/office/powerpoint/2010/main">
    <mc:Choice Requires="p14">
      <p:transition spd="slow" p14:dur="1400">
        <p14:ripple/>
        <p:sndAc>
          <p:endSnd/>
        </p:sndAc>
      </p:transition>
    </mc:Choice>
    <mc:Fallback xmlns="">
      <p:transition spd="slow">
        <p:fade/>
        <p:sndAc>
          <p:end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1844824"/>
            <a:ext cx="4392488" cy="4104456"/>
          </a:xfrm>
        </p:spPr>
        <p:txBody>
          <a:bodyPr>
            <a:normAutofit/>
          </a:bodyPr>
          <a:lstStyle/>
          <a:p>
            <a:pPr marL="0" indent="0">
              <a:buNone/>
            </a:pPr>
            <a:r>
              <a:rPr lang="ru-RU" b="1" dirty="0" smtClean="0"/>
              <a:t>10. Граттаж</a:t>
            </a:r>
            <a:r>
              <a:rPr lang="ru-RU" dirty="0"/>
              <a:t>. </a:t>
            </a:r>
            <a:endParaRPr lang="ru-RU" dirty="0" smtClean="0"/>
          </a:p>
          <a:p>
            <a:pPr marL="0" indent="0" algn="just">
              <a:buNone/>
            </a:pPr>
            <a:r>
              <a:rPr lang="ru-RU" dirty="0"/>
              <a:t>	</a:t>
            </a:r>
            <a:r>
              <a:rPr lang="ru-RU" dirty="0" smtClean="0"/>
              <a:t>Используя </a:t>
            </a:r>
            <a:r>
              <a:rPr lang="ru-RU" dirty="0"/>
              <a:t>эту технику, </a:t>
            </a:r>
            <a:r>
              <a:rPr lang="ru-RU" dirty="0" smtClean="0"/>
              <a:t>ребенок </a:t>
            </a:r>
            <a:r>
              <a:rPr lang="ru-RU" dirty="0"/>
              <a:t>получит эффектную ночную картину, научится рисовать отражение луны на водной глади и многое другое. Для урока ему понадобится </a:t>
            </a:r>
            <a:r>
              <a:rPr lang="ru-RU" b="1" i="1" dirty="0"/>
              <a:t>свеча, гуашь и тушь</a:t>
            </a:r>
            <a:r>
              <a:rPr lang="ru-RU" i="1" dirty="0"/>
              <a:t>.</a:t>
            </a:r>
          </a:p>
        </p:txBody>
      </p:sp>
      <p:pic>
        <p:nvPicPr>
          <p:cNvPr id="4" name="Рисунок 3" descr="Нетрадиционные техники рисования  - видеокурс Ирины Колобовой"/>
          <p:cNvPicPr/>
          <p:nvPr/>
        </p:nvPicPr>
        <p:blipFill>
          <a:blip r:embed="rId2">
            <a:extLst>
              <a:ext uri="{28A0092B-C50C-407E-A947-70E740481C1C}">
                <a14:useLocalDpi xmlns:a14="http://schemas.microsoft.com/office/drawing/2010/main" val="0"/>
              </a:ext>
            </a:extLst>
          </a:blip>
          <a:srcRect/>
          <a:stretch>
            <a:fillRect/>
          </a:stretch>
        </p:blipFill>
        <p:spPr bwMode="auto">
          <a:xfrm>
            <a:off x="4860033" y="620688"/>
            <a:ext cx="4098750" cy="5688632"/>
          </a:xfrm>
          <a:prstGeom prst="rect">
            <a:avLst/>
          </a:prstGeom>
          <a:noFill/>
          <a:ln>
            <a:noFill/>
          </a:ln>
          <a:effectLst>
            <a:softEdge rad="127000"/>
          </a:effectLst>
        </p:spPr>
      </p:pic>
    </p:spTree>
    <p:extLst>
      <p:ext uri="{BB962C8B-B14F-4D97-AF65-F5344CB8AC3E}">
        <p14:creationId xmlns:p14="http://schemas.microsoft.com/office/powerpoint/2010/main" val="3860448947"/>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endSnd/>
        </p:sndAc>
      </p:transition>
    </mc:Choice>
    <mc:Fallback xmlns="">
      <p:transition spd="slow">
        <p:fade/>
        <p:sndAc>
          <p:end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404664"/>
            <a:ext cx="8595360" cy="2592288"/>
          </a:xfrm>
        </p:spPr>
        <p:txBody>
          <a:bodyPr>
            <a:normAutofit/>
          </a:bodyPr>
          <a:lstStyle/>
          <a:p>
            <a:r>
              <a:rPr lang="ru-RU" dirty="0" smtClean="0"/>
              <a:t>Так же использую технику: «Сеча плюс акварель», «Печать по трафарету», включаю элементы </a:t>
            </a:r>
            <a:r>
              <a:rPr lang="ru-RU" dirty="0" err="1" smtClean="0"/>
              <a:t>декупажа</a:t>
            </a:r>
            <a:r>
              <a:rPr lang="ru-RU" dirty="0" smtClean="0"/>
              <a:t>.</a:t>
            </a:r>
          </a:p>
          <a:p>
            <a:r>
              <a:rPr lang="ru-RU" sz="2400" b="1" i="1" dirty="0" err="1"/>
              <a:t>Д</a:t>
            </a:r>
            <a:r>
              <a:rPr lang="ru-RU" sz="2400" b="1" i="1" dirty="0" err="1" smtClean="0"/>
              <a:t>екупаж</a:t>
            </a:r>
            <a:r>
              <a:rPr lang="ru-RU" sz="2400" b="1" i="1" dirty="0" smtClean="0"/>
              <a:t> – искусство для тех, кто не умеет рисовать, но хочет сотворить что то красивое своими руками.</a:t>
            </a:r>
          </a:p>
          <a:p>
            <a:r>
              <a:rPr lang="ru-RU" sz="2400" b="1" dirty="0" smtClean="0"/>
              <a:t>11. </a:t>
            </a:r>
            <a:r>
              <a:rPr lang="ru-RU" sz="2400" b="1" dirty="0" err="1" smtClean="0"/>
              <a:t>Пластилинография</a:t>
            </a:r>
            <a:r>
              <a:rPr lang="ru-RU" sz="2400" b="1" dirty="0" smtClean="0"/>
              <a:t> – </a:t>
            </a:r>
            <a:r>
              <a:rPr lang="ru-RU" sz="2400" dirty="0" smtClean="0"/>
              <a:t>картины нарисованные пластилином.</a:t>
            </a:r>
            <a:r>
              <a:rPr lang="ru-RU" sz="2400" b="1" dirty="0" smtClean="0"/>
              <a:t>  </a:t>
            </a:r>
            <a:endParaRPr lang="ru-RU" sz="2400" b="1" dirty="0"/>
          </a:p>
        </p:txBody>
      </p:sp>
      <p:pic>
        <p:nvPicPr>
          <p:cNvPr id="6147" name="Picture 3" descr="C:\Users\Andre\Desktop\P221210_11.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2636912"/>
            <a:ext cx="5040560" cy="3780420"/>
          </a:xfrm>
          <a:prstGeom prst="rect">
            <a:avLst/>
          </a:prstGeom>
          <a:noFill/>
          <a:effectLst>
            <a:glow rad="228600">
              <a:schemeClr val="accent1">
                <a:satMod val="175000"/>
                <a:alpha val="40000"/>
              </a:schemeClr>
            </a:glow>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146351"/>
      </p:ext>
    </p:extLst>
  </p:cSld>
  <p:clrMapOvr>
    <a:masterClrMapping/>
  </p:clrMapOvr>
  <mc:AlternateContent xmlns:mc="http://schemas.openxmlformats.org/markup-compatibility/2006" xmlns:p14="http://schemas.microsoft.com/office/powerpoint/2010/main">
    <mc:Choice Requires="p14">
      <p:transition spd="slow" p14:dur="4000">
        <p14:vortex dir="r"/>
        <p:sndAc>
          <p:endSnd/>
        </p:sndAc>
      </p:transition>
    </mc:Choice>
    <mc:Fallback xmlns="">
      <p:transition spd="slow">
        <p:fade/>
        <p:sndAc>
          <p:end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lstStyle/>
          <a:p>
            <a:pPr marL="0" indent="0">
              <a:buNone/>
            </a:pPr>
            <a:r>
              <a:rPr lang="ru-RU" b="1" dirty="0" smtClean="0"/>
              <a:t>12. Батик. (различные виды: на шелке (по холодному), на ткани, «вышивание» красками на рельефной ткани).</a:t>
            </a:r>
          </a:p>
          <a:p>
            <a:pPr marL="0" indent="0" algn="just">
              <a:buNone/>
            </a:pPr>
            <a:r>
              <a:rPr lang="ru-RU" dirty="0"/>
              <a:t>	</a:t>
            </a:r>
            <a:r>
              <a:rPr lang="ru-RU" dirty="0" smtClean="0"/>
              <a:t>Батик, одна из старинных технологий росписи по ткани, широко используемая и в современном мире, - интересная для детей и увлекательная деятельность, достаточно простая в исполнении и в то же время весьма эффективная с точки зрения развития художественно –эстетического вкуса, интереса к декоративно-прикладному искусству, а также совершенствования наблюдательности, мелкой моторики, аккуратности, умения доводить начатое дело до конца, коммуникативных навыков.   </a:t>
            </a:r>
            <a:r>
              <a:rPr lang="ru-RU" b="1" dirty="0" smtClean="0"/>
              <a:t> </a:t>
            </a:r>
            <a:endParaRPr lang="ru-RU" dirty="0" smtClean="0"/>
          </a:p>
          <a:p>
            <a:pPr marL="0" indent="0" algn="just">
              <a:buNone/>
            </a:pPr>
            <a:r>
              <a:rPr lang="ru-RU" b="1" dirty="0" smtClean="0"/>
              <a:t> </a:t>
            </a:r>
            <a:endParaRPr lang="ru-RU" b="1" dirty="0"/>
          </a:p>
        </p:txBody>
      </p:sp>
    </p:spTree>
    <p:extLst>
      <p:ext uri="{BB962C8B-B14F-4D97-AF65-F5344CB8AC3E}">
        <p14:creationId xmlns:p14="http://schemas.microsoft.com/office/powerpoint/2010/main" val="733515408"/>
      </p:ext>
    </p:extLst>
  </p:cSld>
  <p:clrMapOvr>
    <a:masterClrMapping/>
  </p:clrMapOvr>
  <mc:AlternateContent xmlns:mc="http://schemas.openxmlformats.org/markup-compatibility/2006" xmlns:p14="http://schemas.microsoft.com/office/powerpoint/2010/main">
    <mc:Choice Requires="p14">
      <p:transition spd="slow" p14:dur="1500">
        <p14:window dir="vert"/>
        <p:sndAc>
          <p:endSnd/>
        </p:sndAc>
      </p:transition>
    </mc:Choice>
    <mc:Fallback xmlns="">
      <p:transition spd="slow">
        <p:fade/>
        <p:sndAc>
          <p:end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ndre\Desktop\IMG_24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04664"/>
            <a:ext cx="8160907" cy="6120680"/>
          </a:xfrm>
          <a:prstGeom prst="rect">
            <a:avLst/>
          </a:prstGeom>
          <a:noFill/>
          <a:effectLst>
            <a:glow rad="228600">
              <a:schemeClr val="accent3">
                <a:satMod val="175000"/>
                <a:alpha val="40000"/>
              </a:schemeClr>
            </a:glow>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255027"/>
      </p:ext>
    </p:extLst>
  </p:cSld>
  <p:clrMapOvr>
    <a:masterClrMapping/>
  </p:clrMapOvr>
  <mc:AlternateContent xmlns:mc="http://schemas.openxmlformats.org/markup-compatibility/2006" xmlns:p14="http://schemas.microsoft.com/office/powerpoint/2010/main">
    <mc:Choice Requires="p14">
      <p:transition spd="slow" p14:dur="3400">
        <p14:reveal/>
        <p:sndAc>
          <p:endSnd/>
        </p:sndAc>
      </p:transition>
    </mc:Choice>
    <mc:Fallback xmlns="">
      <p:transition spd="slow">
        <p:fade/>
        <p:sndAc>
          <p:end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ndre\Desktop\P221210_11.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82015"/>
            <a:ext cx="8064896" cy="604867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137188"/>
      </p:ext>
    </p:extLst>
  </p:cSld>
  <p:clrMapOvr>
    <a:masterClrMapping/>
  </p:clrMapOvr>
  <mc:AlternateContent xmlns:mc="http://schemas.openxmlformats.org/markup-compatibility/2006" xmlns:p14="http://schemas.microsoft.com/office/powerpoint/2010/main">
    <mc:Choice Requires="p14">
      <p:transition spd="slow" p14:dur="1100">
        <p14:switch dir="r"/>
        <p:sndAc>
          <p:endSnd/>
        </p:sndAc>
      </p:transition>
    </mc:Choice>
    <mc:Fallback xmlns="">
      <p:transition spd="slow">
        <p:fade/>
        <p:sndAc>
          <p:end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ndre\Desktop\IMG_24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54768"/>
            <a:ext cx="9217024" cy="691276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452357"/>
      </p:ext>
    </p:extLst>
  </p:cSld>
  <p:clrMapOvr>
    <a:masterClrMapping/>
  </p:clrMapOvr>
  <mc:AlternateContent xmlns:mc="http://schemas.openxmlformats.org/markup-compatibility/2006" xmlns:p14="http://schemas.microsoft.com/office/powerpoint/2010/main">
    <mc:Choice Requires="p14">
      <p:transition spd="slow" p14:dur="1400">
        <p14:ripple/>
        <p:sndAc>
          <p:endSnd/>
        </p:sndAc>
      </p:transition>
    </mc:Choice>
    <mc:Fallback xmlns="">
      <p:transition spd="slow">
        <p:fade/>
        <p:sndAc>
          <p:end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Нетрадиционные техники рисования  - видеокурс Ирины Колобовой"/>
          <p:cNvPicPr/>
          <p:nvPr/>
        </p:nvPicPr>
        <p:blipFill>
          <a:blip r:embed="rId2">
            <a:extLst>
              <a:ext uri="{28A0092B-C50C-407E-A947-70E740481C1C}">
                <a14:useLocalDpi xmlns:a14="http://schemas.microsoft.com/office/drawing/2010/main" val="0"/>
              </a:ext>
            </a:extLst>
          </a:blip>
          <a:srcRect/>
          <a:stretch>
            <a:fillRect/>
          </a:stretch>
        </p:blipFill>
        <p:spPr bwMode="auto">
          <a:xfrm>
            <a:off x="539552" y="2780928"/>
            <a:ext cx="3018631" cy="3744416"/>
          </a:xfrm>
          <a:prstGeom prst="rect">
            <a:avLst/>
          </a:prstGeom>
          <a:ln>
            <a:noFill/>
          </a:ln>
          <a:effectLst>
            <a:softEdge rad="317500"/>
          </a:effectLst>
        </p:spPr>
      </p:pic>
      <p:sp>
        <p:nvSpPr>
          <p:cNvPr id="3" name="Объект 2"/>
          <p:cNvSpPr>
            <a:spLocks noGrp="1"/>
          </p:cNvSpPr>
          <p:nvPr>
            <p:ph sz="quarter" idx="13"/>
          </p:nvPr>
        </p:nvSpPr>
        <p:spPr>
          <a:xfrm>
            <a:off x="179512" y="260648"/>
            <a:ext cx="8136904" cy="2376264"/>
          </a:xfrm>
        </p:spPr>
        <p:txBody>
          <a:bodyPr/>
          <a:lstStyle/>
          <a:p>
            <a:pPr lvl="1" algn="just"/>
            <a:r>
              <a:rPr lang="ru-RU" dirty="0" smtClean="0"/>
              <a:t>       Знаете ли Вы, что научить рисовать можно абсолютно любого ребенка? Даже, если нет никаких способностей к рисованию. </a:t>
            </a:r>
            <a:r>
              <a:rPr lang="ru-RU" b="1" i="1" dirty="0" smtClean="0"/>
              <a:t>Главное – заинтересовать ребенка, сделать его обучение простым и увлекательным. </a:t>
            </a:r>
            <a:r>
              <a:rPr lang="ru-RU" dirty="0" smtClean="0"/>
              <a:t>И тогда он станет рисовать так, что будет всех удивлять своими рисунками.</a:t>
            </a:r>
            <a:r>
              <a:rPr lang="ru-RU" b="1" i="1" dirty="0" smtClean="0"/>
              <a:t> </a:t>
            </a:r>
          </a:p>
          <a:p>
            <a:pPr lvl="1" algn="just"/>
            <a:r>
              <a:rPr lang="ru-RU" dirty="0" smtClean="0"/>
              <a:t>        На своих занятиях по «Художественному творчеству» я применяю различные виды техники рисования:</a:t>
            </a:r>
          </a:p>
        </p:txBody>
      </p:sp>
      <p:sp>
        <p:nvSpPr>
          <p:cNvPr id="5" name="TextBox 4"/>
          <p:cNvSpPr txBox="1"/>
          <p:nvPr/>
        </p:nvSpPr>
        <p:spPr>
          <a:xfrm>
            <a:off x="3536298" y="3573016"/>
            <a:ext cx="5428189" cy="1938992"/>
          </a:xfrm>
          <a:prstGeom prst="rect">
            <a:avLst/>
          </a:prstGeom>
          <a:noFill/>
        </p:spPr>
        <p:txBody>
          <a:bodyPr wrap="square" rtlCol="0">
            <a:spAutoFit/>
          </a:bodyPr>
          <a:lstStyle/>
          <a:p>
            <a:pPr marL="627952" lvl="1" indent="-457200" algn="just">
              <a:buAutoNum type="arabicPeriod"/>
            </a:pPr>
            <a:r>
              <a:rPr lang="ru-RU" sz="2000" b="1" dirty="0" smtClean="0"/>
              <a:t>Акварельные карандаши</a:t>
            </a:r>
            <a:r>
              <a:rPr lang="ru-RU" sz="2000" dirty="0" smtClean="0"/>
              <a:t>. </a:t>
            </a:r>
          </a:p>
          <a:p>
            <a:pPr marL="170752" lvl="1" indent="0" algn="just">
              <a:buNone/>
            </a:pPr>
            <a:r>
              <a:rPr lang="ru-RU" sz="2000" dirty="0" smtClean="0"/>
              <a:t>	Дети будут работать с таким замечательным материалом, как акварельные карандаши, нарисуют яркие маки и научатся "оживлять" картинку при помощи кисточки и воды.</a:t>
            </a:r>
            <a:r>
              <a:rPr lang="ru-RU" sz="2000" b="1" i="1" dirty="0" smtClean="0"/>
              <a:t>  </a:t>
            </a:r>
            <a:endParaRPr lang="ru-RU" sz="2000" b="1" i="1" dirty="0"/>
          </a:p>
        </p:txBody>
      </p:sp>
    </p:spTree>
    <p:extLst>
      <p:ext uri="{BB962C8B-B14F-4D97-AF65-F5344CB8AC3E}">
        <p14:creationId xmlns:p14="http://schemas.microsoft.com/office/powerpoint/2010/main" val="1498831779"/>
      </p:ext>
    </p:extLst>
  </p:cSld>
  <p:clrMapOvr>
    <a:masterClrMapping/>
  </p:clrMapOvr>
  <mc:AlternateContent xmlns:mc="http://schemas.openxmlformats.org/markup-compatibility/2006">
    <mc:Choice xmlns:p14="http://schemas.microsoft.com/office/powerpoint/2010/main" Requires="p14">
      <p:transition spd="slow" p14:dur="1100">
        <p14:switch dir="r"/>
        <p:sndAc>
          <p:endSnd/>
        </p:sndAc>
      </p:transition>
    </mc:Choice>
    <mc:Fallback>
      <p:transition spd="slow">
        <p:fade/>
        <p:sndAc>
          <p:end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548680"/>
            <a:ext cx="5400600" cy="3785632"/>
          </a:xfrm>
        </p:spPr>
        <p:txBody>
          <a:bodyPr>
            <a:normAutofit/>
          </a:bodyPr>
          <a:lstStyle/>
          <a:p>
            <a:pPr marL="0" indent="0">
              <a:buNone/>
            </a:pPr>
            <a:r>
              <a:rPr lang="ru-RU" sz="2000" b="1" dirty="0"/>
              <a:t>2</a:t>
            </a:r>
            <a:r>
              <a:rPr lang="ru-RU" sz="2000" b="1" dirty="0" smtClean="0"/>
              <a:t>. Техника рисования палочками.</a:t>
            </a:r>
          </a:p>
          <a:p>
            <a:pPr marL="0" indent="0" algn="just">
              <a:buNone/>
            </a:pPr>
            <a:r>
              <a:rPr lang="ru-RU" sz="2000" dirty="0" smtClean="0"/>
              <a:t>	Дети познакомятся </a:t>
            </a:r>
            <a:r>
              <a:rPr lang="ru-RU" sz="2000" dirty="0"/>
              <a:t>с техникой рисования </a:t>
            </a:r>
            <a:r>
              <a:rPr lang="ru-RU" sz="2000" b="1" dirty="0"/>
              <a:t>ватными палочками</a:t>
            </a:r>
            <a:r>
              <a:rPr lang="ru-RU" sz="2000" dirty="0"/>
              <a:t>. </a:t>
            </a:r>
            <a:r>
              <a:rPr lang="ru-RU" sz="2000" dirty="0" smtClean="0"/>
              <a:t>Они нарисуют </a:t>
            </a:r>
            <a:r>
              <a:rPr lang="ru-RU" sz="2000" dirty="0"/>
              <a:t>вот такого симпатичного кота, используя гуашь и ватные палочки. </a:t>
            </a:r>
            <a:r>
              <a:rPr lang="ru-RU" sz="2000" dirty="0" smtClean="0"/>
              <a:t>Научатся </a:t>
            </a:r>
            <a:r>
              <a:rPr lang="ru-RU" sz="2000" dirty="0"/>
              <a:t>различать "тень" и "свет", </a:t>
            </a:r>
            <a:r>
              <a:rPr lang="ru-RU" sz="2000" dirty="0" smtClean="0"/>
              <a:t>потренируют </a:t>
            </a:r>
            <a:r>
              <a:rPr lang="ru-RU" sz="2000" dirty="0"/>
              <a:t>цветовосприятие.</a:t>
            </a:r>
          </a:p>
        </p:txBody>
      </p:sp>
      <p:pic>
        <p:nvPicPr>
          <p:cNvPr id="4" name="Рисунок 3" descr="Нетрадиционные техники рисования  - видеокурс Ирины Колобовой"/>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88640"/>
            <a:ext cx="3090639" cy="3528392"/>
          </a:xfrm>
          <a:prstGeom prst="rect">
            <a:avLst/>
          </a:prstGeom>
          <a:noFill/>
          <a:ln>
            <a:noFill/>
          </a:ln>
          <a:effectLst>
            <a:softEdge rad="317500"/>
          </a:effectLst>
        </p:spPr>
      </p:pic>
      <p:pic>
        <p:nvPicPr>
          <p:cNvPr id="5" name="Рисунок 4" descr="Нетрадиционные техники рисования  - видеокурс Ирины Колобовой"/>
          <p:cNvPicPr/>
          <p:nvPr/>
        </p:nvPicPr>
        <p:blipFill>
          <a:blip r:embed="rId3">
            <a:extLst>
              <a:ext uri="{28A0092B-C50C-407E-A947-70E740481C1C}">
                <a14:useLocalDpi xmlns:a14="http://schemas.microsoft.com/office/drawing/2010/main" val="0"/>
              </a:ext>
            </a:extLst>
          </a:blip>
          <a:srcRect/>
          <a:stretch>
            <a:fillRect/>
          </a:stretch>
        </p:blipFill>
        <p:spPr bwMode="auto">
          <a:xfrm>
            <a:off x="395536" y="3429000"/>
            <a:ext cx="2448272" cy="3058666"/>
          </a:xfrm>
          <a:prstGeom prst="rect">
            <a:avLst/>
          </a:prstGeom>
          <a:noFill/>
          <a:ln>
            <a:noFill/>
          </a:ln>
          <a:effectLst>
            <a:softEdge rad="127000"/>
          </a:effectLst>
        </p:spPr>
      </p:pic>
      <p:sp>
        <p:nvSpPr>
          <p:cNvPr id="6" name="TextBox 5"/>
          <p:cNvSpPr txBox="1"/>
          <p:nvPr/>
        </p:nvSpPr>
        <p:spPr>
          <a:xfrm>
            <a:off x="3173740" y="3613607"/>
            <a:ext cx="5544616" cy="2862322"/>
          </a:xfrm>
          <a:prstGeom prst="rect">
            <a:avLst/>
          </a:prstGeom>
          <a:noFill/>
        </p:spPr>
        <p:txBody>
          <a:bodyPr wrap="square" rtlCol="0">
            <a:spAutoFit/>
          </a:bodyPr>
          <a:lstStyle/>
          <a:p>
            <a:r>
              <a:rPr lang="ru-RU" sz="2000" b="1" dirty="0" smtClean="0"/>
              <a:t>3. Удивительный мир «Монотипия»</a:t>
            </a:r>
          </a:p>
          <a:p>
            <a:pPr algn="just"/>
            <a:r>
              <a:rPr lang="ru-RU" sz="2000" dirty="0" smtClean="0"/>
              <a:t>	Дети попадут </a:t>
            </a:r>
            <a:r>
              <a:rPr lang="ru-RU" sz="2000" dirty="0"/>
              <a:t>в удивительный мир </a:t>
            </a:r>
            <a:r>
              <a:rPr lang="ru-RU" sz="2000" b="1" dirty="0"/>
              <a:t>монотипии</a:t>
            </a:r>
            <a:r>
              <a:rPr lang="ru-RU" sz="2000" dirty="0"/>
              <a:t>. Мир, в котором с лёгкостью можно создавать поистине фантастические картины. На этот раз </a:t>
            </a:r>
            <a:r>
              <a:rPr lang="ru-RU" sz="2000" dirty="0" smtClean="0"/>
              <a:t>они побывают </a:t>
            </a:r>
            <a:r>
              <a:rPr lang="ru-RU" sz="2000" dirty="0"/>
              <a:t>на морском дне, </a:t>
            </a:r>
            <a:r>
              <a:rPr lang="ru-RU" sz="2000" dirty="0" smtClean="0"/>
              <a:t>познакомятся </a:t>
            </a:r>
            <a:r>
              <a:rPr lang="ru-RU" sz="2000" dirty="0"/>
              <a:t>с его обитателями и </a:t>
            </a:r>
            <a:r>
              <a:rPr lang="ru-RU" sz="2000" dirty="0" smtClean="0"/>
              <a:t>научатся </a:t>
            </a:r>
            <a:r>
              <a:rPr lang="ru-RU" sz="2000" dirty="0"/>
              <a:t>рисовать реалистичные пузыри, морские звёзды, глубоководных рыб и покачивающиеся от морского течения водоросли.</a:t>
            </a:r>
            <a:endParaRPr lang="ru-RU" sz="2000" b="1" dirty="0"/>
          </a:p>
        </p:txBody>
      </p:sp>
    </p:spTree>
    <p:extLst>
      <p:ext uri="{BB962C8B-B14F-4D97-AF65-F5344CB8AC3E}">
        <p14:creationId xmlns:p14="http://schemas.microsoft.com/office/powerpoint/2010/main" val="3085163955"/>
      </p:ext>
    </p:extLst>
  </p:cSld>
  <p:clrMapOvr>
    <a:masterClrMapping/>
  </p:clrMapOvr>
  <mc:AlternateContent xmlns:mc="http://schemas.openxmlformats.org/markup-compatibility/2006">
    <mc:Choice xmlns:p14="http://schemas.microsoft.com/office/powerpoint/2010/main" Requires="p14">
      <p:transition spd="slow" p14:dur="4000">
        <p14:vortex dir="r"/>
        <p:sndAc>
          <p:endSnd/>
        </p:sndAc>
      </p:transition>
    </mc:Choice>
    <mc:Fallback>
      <p:transition spd="slow">
        <p:fade/>
        <p:sndAc>
          <p:end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116632"/>
            <a:ext cx="4752528" cy="6480720"/>
          </a:xfrm>
        </p:spPr>
        <p:txBody>
          <a:bodyPr>
            <a:normAutofit fontScale="92500" lnSpcReduction="10000"/>
          </a:bodyPr>
          <a:lstStyle/>
          <a:p>
            <a:pPr marL="0" indent="0">
              <a:buNone/>
            </a:pPr>
            <a:r>
              <a:rPr lang="ru-RU" sz="2000" b="1" dirty="0" smtClean="0"/>
              <a:t>4. Отпечатки листьев</a:t>
            </a:r>
          </a:p>
          <a:p>
            <a:pPr algn="just"/>
            <a:r>
              <a:rPr lang="ru-RU" sz="2000" dirty="0" smtClean="0"/>
              <a:t>       Дети покрывают </a:t>
            </a:r>
            <a:r>
              <a:rPr lang="ru-RU" sz="2000" dirty="0"/>
              <a:t>листок дерева красками разных цветов, затем </a:t>
            </a:r>
            <a:r>
              <a:rPr lang="ru-RU" sz="2000" dirty="0" smtClean="0"/>
              <a:t>прикладывают </a:t>
            </a:r>
            <a:r>
              <a:rPr lang="ru-RU" sz="2000" dirty="0"/>
              <a:t>его окрашенной стороной к бумаге для получения отпечатка. Каждый раз берется новый листок. Черешки у листьев можно дорисовать кистью.</a:t>
            </a:r>
          </a:p>
          <a:p>
            <a:pPr algn="just"/>
            <a:r>
              <a:rPr lang="ru-RU" sz="2000" dirty="0" smtClean="0"/>
              <a:t>       Проводя </a:t>
            </a:r>
            <a:r>
              <a:rPr lang="ru-RU" sz="2000" dirty="0"/>
              <a:t>цикл занятий с использованием разнообразных техник для выявления способностей детей за пройденное время, видно, что у детей, имеются способности к работе красками с использованием нетрадиционных техник. У детей со слабо развитыми художественно-творческими способностями показатели находятся чуть выше, чем в начале учебного года, но за счет применения нетрадиционных материалов улучшился уровень увлеченности темой и техникой и способность к цветовосприятию.</a:t>
            </a:r>
          </a:p>
          <a:p>
            <a:pPr marL="0" indent="0">
              <a:buNone/>
            </a:pPr>
            <a:endParaRPr lang="ru-RU" sz="2000" dirty="0" smtClean="0"/>
          </a:p>
          <a:p>
            <a:pPr marL="0" indent="0">
              <a:buNone/>
            </a:pPr>
            <a:endParaRPr lang="ru-RU" sz="2000" dirty="0"/>
          </a:p>
        </p:txBody>
      </p:sp>
      <p:pic>
        <p:nvPicPr>
          <p:cNvPr id="1026" name="Picture 2" descr="C:\Users\Andre\Desktop\IMG_24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052736"/>
            <a:ext cx="3564396" cy="475252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781901"/>
      </p:ext>
    </p:extLst>
  </p:cSld>
  <p:clrMapOvr>
    <a:masterClrMapping/>
  </p:clrMapOvr>
  <mc:AlternateContent xmlns:mc="http://schemas.openxmlformats.org/markup-compatibility/2006" xmlns:p14="http://schemas.microsoft.com/office/powerpoint/2010/main">
    <mc:Choice Requires="p14">
      <p:transition spd="slow" p14:dur="4400">
        <p14:honeycomb/>
        <p:sndAc>
          <p:endSnd/>
        </p:sndAc>
      </p:transition>
    </mc:Choice>
    <mc:Fallback xmlns="">
      <p:transition spd="slow">
        <p:fade/>
        <p:sndAc>
          <p:end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ndre\Desktop\IMG_24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778" y="834629"/>
            <a:ext cx="7392821" cy="5544616"/>
          </a:xfrm>
          <a:prstGeom prst="rect">
            <a:avLst/>
          </a:prstGeom>
          <a:noFill/>
          <a:effectLst>
            <a:glow rad="228600">
              <a:schemeClr val="accent1">
                <a:satMod val="175000"/>
                <a:alpha val="40000"/>
              </a:schemeClr>
            </a:glow>
            <a:softEdge rad="635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95736" y="225441"/>
            <a:ext cx="6336704" cy="461665"/>
          </a:xfrm>
          <a:prstGeom prst="rect">
            <a:avLst/>
          </a:prstGeom>
          <a:noFill/>
        </p:spPr>
        <p:txBody>
          <a:bodyPr wrap="square" rtlCol="0">
            <a:spAutoFit/>
          </a:bodyPr>
          <a:lstStyle/>
          <a:p>
            <a:r>
              <a:rPr lang="ru-RU" sz="2400" b="1" i="1" dirty="0" smtClean="0"/>
              <a:t>«За листком, летит листок»…</a:t>
            </a:r>
            <a:endParaRPr lang="ru-RU" sz="2400" b="1" i="1" dirty="0"/>
          </a:p>
        </p:txBody>
      </p:sp>
    </p:spTree>
    <p:extLst>
      <p:ext uri="{BB962C8B-B14F-4D97-AF65-F5344CB8AC3E}">
        <p14:creationId xmlns:p14="http://schemas.microsoft.com/office/powerpoint/2010/main" val="1676279439"/>
      </p:ext>
    </p:extLst>
  </p:cSld>
  <p:clrMapOvr>
    <a:masterClrMapping/>
  </p:clrMapOvr>
  <mc:AlternateContent xmlns:mc="http://schemas.openxmlformats.org/markup-compatibility/2006" xmlns:p14="http://schemas.microsoft.com/office/powerpoint/2010/main">
    <mc:Choice Requires="p14">
      <p:transition spd="slow" p14:dur="1600">
        <p14:conveyor dir="l"/>
        <p:sndAc>
          <p:endSnd/>
        </p:sndAc>
      </p:transition>
    </mc:Choice>
    <mc:Fallback xmlns="">
      <p:transition spd="slow">
        <p:fade/>
        <p:sndAc>
          <p:end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908720"/>
            <a:ext cx="8595360" cy="4937760"/>
          </a:xfrm>
        </p:spPr>
        <p:txBody>
          <a:bodyPr/>
          <a:lstStyle/>
          <a:p>
            <a:pPr marL="0" indent="0">
              <a:buNone/>
            </a:pPr>
            <a:r>
              <a:rPr lang="ru-RU" b="1" dirty="0" smtClean="0"/>
              <a:t>	5.Рисование </a:t>
            </a:r>
            <a:r>
              <a:rPr lang="ru-RU" b="1" dirty="0"/>
              <a:t>на мокрой бумаге.</a:t>
            </a:r>
            <a:endParaRPr lang="ru-RU" dirty="0"/>
          </a:p>
          <a:p>
            <a:pPr algn="just"/>
            <a:r>
              <a:rPr lang="ru-RU" dirty="0" smtClean="0"/>
              <a:t>           До </a:t>
            </a:r>
            <a:r>
              <a:rPr lang="ru-RU" dirty="0"/>
              <a:t>недавних пор считалось, что рисовать можно только на сухой бумаге, ведь краска достаточно разбавлена водой. Но существует целый ряд предметов, сюжетов, образов, которые лучше рисовать на влажной бумаге. Нужна неясность, расплывчатость, например если ребенок хочет изобразить следующие темы: "Город в тумане", "Мне приснились сны", "Идет дождь", "Ночной город", "Цветы за занавеской" и т.д. </a:t>
            </a:r>
            <a:r>
              <a:rPr lang="ru-RU" dirty="0" smtClean="0"/>
              <a:t>      	Нужно </a:t>
            </a:r>
            <a:r>
              <a:rPr lang="ru-RU" dirty="0"/>
              <a:t>научить дошкольника сделать бумагу немного влажной. Если будет бумага излишне мокрой - рисунка может не получиться. Поэтому рекомендуется намочить в чистой воде комочек ваты, отжать ее и провести или по всему листу бумаги, или (если так требуется) только по отдельной части. И бумага готова к произведению неясных образов.</a:t>
            </a:r>
          </a:p>
          <a:p>
            <a:endParaRPr lang="ru-RU" dirty="0"/>
          </a:p>
        </p:txBody>
      </p:sp>
    </p:spTree>
    <p:extLst>
      <p:ext uri="{BB962C8B-B14F-4D97-AF65-F5344CB8AC3E}">
        <p14:creationId xmlns:p14="http://schemas.microsoft.com/office/powerpoint/2010/main" val="64547623"/>
      </p:ext>
    </p:extLst>
  </p:cSld>
  <p:clrMapOvr>
    <a:masterClrMapping/>
  </p:clrMapOvr>
  <mc:AlternateContent xmlns:mc="http://schemas.openxmlformats.org/markup-compatibility/2006" xmlns:p14="http://schemas.microsoft.com/office/powerpoint/2010/main">
    <mc:Choice Requires="p14">
      <p:transition spd="slow" p14:dur="2000" advTm="5000">
        <p14:prism isContent="1"/>
        <p:sndAc>
          <p:endSnd/>
        </p:sndAc>
      </p:transition>
    </mc:Choice>
    <mc:Fallback xmlns="">
      <p:transition spd="slow" advTm="5000">
        <p:fade/>
        <p:sndAc>
          <p:end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9832" y="260648"/>
            <a:ext cx="5581367" cy="608112"/>
          </a:xfrm>
        </p:spPr>
        <p:txBody>
          <a:bodyPr>
            <a:normAutofit fontScale="90000"/>
          </a:bodyPr>
          <a:lstStyle/>
          <a:p>
            <a:r>
              <a:rPr lang="ru-RU" dirty="0" smtClean="0"/>
              <a:t>«Осенний лес»</a:t>
            </a:r>
            <a:endParaRPr lang="ru-RU" dirty="0"/>
          </a:p>
        </p:txBody>
      </p:sp>
      <p:pic>
        <p:nvPicPr>
          <p:cNvPr id="4" name="Picture 2" descr="C:\Users\Andre\Desktop\IMG_24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908720"/>
            <a:ext cx="7112000" cy="5334000"/>
          </a:xfrm>
          <a:prstGeom prst="rect">
            <a:avLst/>
          </a:prstGeom>
          <a:noFill/>
          <a:effectLst>
            <a:glow rad="228600">
              <a:schemeClr val="accent1">
                <a:satMod val="175000"/>
                <a:alpha val="40000"/>
              </a:schemeClr>
            </a:glow>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248541"/>
      </p:ext>
    </p:extLst>
  </p:cSld>
  <p:clrMapOvr>
    <a:masterClrMapping/>
  </p:clrMapOvr>
  <mc:AlternateContent xmlns:mc="http://schemas.openxmlformats.org/markup-compatibility/2006" xmlns:p14="http://schemas.microsoft.com/office/powerpoint/2010/main">
    <mc:Choice Requires="p14">
      <p:transition spd="slow" p14:dur="1400">
        <p14:ripple/>
        <p:sndAc>
          <p:endSnd/>
        </p:sndAc>
      </p:transition>
    </mc:Choice>
    <mc:Fallback xmlns="">
      <p:transition spd="slow">
        <p:fade/>
        <p:sndAc>
          <p:end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548680"/>
            <a:ext cx="4392488" cy="5400600"/>
          </a:xfrm>
        </p:spPr>
        <p:txBody>
          <a:bodyPr>
            <a:normAutofit fontScale="92500"/>
          </a:bodyPr>
          <a:lstStyle/>
          <a:p>
            <a:pPr marL="0" indent="0">
              <a:buNone/>
            </a:pPr>
            <a:r>
              <a:rPr lang="ru-RU" b="1" dirty="0" smtClean="0"/>
              <a:t>	6. Рисование </a:t>
            </a:r>
            <a:r>
              <a:rPr lang="ru-RU" b="1" dirty="0"/>
              <a:t>ладошкой</a:t>
            </a:r>
            <a:r>
              <a:rPr lang="ru-RU" dirty="0"/>
              <a:t>.</a:t>
            </a:r>
          </a:p>
          <a:p>
            <a:pPr algn="just"/>
            <a:r>
              <a:rPr lang="ru-RU" dirty="0"/>
              <a:t>Средства выразительности: пятно, цвет, фантастический силуэт. Материалы: широкие блюдечки с гуашью, кисть, плотная бумага любого цвета, листы большого формата, салфетки. Способ получения изображения: </a:t>
            </a:r>
            <a:r>
              <a:rPr lang="ru-RU" dirty="0" smtClean="0"/>
              <a:t>дети опускают </a:t>
            </a:r>
            <a:r>
              <a:rPr lang="ru-RU" dirty="0"/>
              <a:t>в гуашь ладошку (всю кисть) или </a:t>
            </a:r>
            <a:r>
              <a:rPr lang="ru-RU" dirty="0" smtClean="0"/>
              <a:t>окрашивают </a:t>
            </a:r>
            <a:r>
              <a:rPr lang="ru-RU" dirty="0"/>
              <a:t>ее с помощью кисточки (с 5ти лет) и </a:t>
            </a:r>
            <a:r>
              <a:rPr lang="ru-RU" dirty="0" smtClean="0"/>
              <a:t>делают </a:t>
            </a:r>
            <a:r>
              <a:rPr lang="ru-RU" dirty="0"/>
              <a:t>отпечаток на бумаге. Рисуют и правой и левой руками, окрашенными разными цветами. После работы руки вытираются салфеткой, затем гуашь легко смывается.</a:t>
            </a:r>
          </a:p>
          <a:p>
            <a:endParaRPr lang="ru-RU" dirty="0"/>
          </a:p>
        </p:txBody>
      </p:sp>
      <p:pic>
        <p:nvPicPr>
          <p:cNvPr id="4" name="Рисунок 3" descr="http://50ds.ru/img/_3MO0XPG8T.jpg"/>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700808"/>
            <a:ext cx="3960440" cy="3180255"/>
          </a:xfrm>
          <a:prstGeom prst="rect">
            <a:avLst/>
          </a:prstGeom>
          <a:noFill/>
          <a:ln>
            <a:noFill/>
          </a:ln>
          <a:effectLst>
            <a:softEdge rad="127000"/>
          </a:effectLst>
        </p:spPr>
      </p:pic>
    </p:spTree>
    <p:extLst>
      <p:ext uri="{BB962C8B-B14F-4D97-AF65-F5344CB8AC3E}">
        <p14:creationId xmlns:p14="http://schemas.microsoft.com/office/powerpoint/2010/main" val="1046284338"/>
      </p:ext>
    </p:extLst>
  </p:cSld>
  <p:clrMapOvr>
    <a:masterClrMapping/>
  </p:clrMapOvr>
  <mc:AlternateContent xmlns:mc="http://schemas.openxmlformats.org/markup-compatibility/2006" xmlns:p14="http://schemas.microsoft.com/office/powerpoint/2010/main">
    <mc:Choice Requires="p14">
      <p:transition spd="slow" p14:dur="1400">
        <p14:doors dir="vert"/>
        <p:sndAc>
          <p:endSnd/>
        </p:sndAc>
      </p:transition>
    </mc:Choice>
    <mc:Fallback xmlns="">
      <p:transition spd="slow">
        <p:fade/>
        <p:sndAc>
          <p:end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358334"/>
            <a:ext cx="5328592" cy="2880320"/>
          </a:xfrm>
        </p:spPr>
        <p:txBody>
          <a:bodyPr>
            <a:normAutofit fontScale="92500" lnSpcReduction="10000"/>
          </a:bodyPr>
          <a:lstStyle/>
          <a:p>
            <a:pPr marL="0" indent="0">
              <a:buNone/>
            </a:pPr>
            <a:r>
              <a:rPr lang="ru-RU" b="1" dirty="0" smtClean="0"/>
              <a:t>7. Рисование </a:t>
            </a:r>
            <a:r>
              <a:rPr lang="ru-RU" b="1" dirty="0"/>
              <a:t>пальчиками.</a:t>
            </a:r>
            <a:endParaRPr lang="ru-RU" dirty="0"/>
          </a:p>
          <a:p>
            <a:r>
              <a:rPr lang="ru-RU" dirty="0"/>
              <a:t>Возраст: от двух лет</a:t>
            </a:r>
          </a:p>
          <a:p>
            <a:r>
              <a:rPr lang="ru-RU" dirty="0"/>
              <a:t>Материалы: гуашь, плотная бумага любого цвета, салфетки</a:t>
            </a:r>
          </a:p>
          <a:p>
            <a:r>
              <a:rPr lang="ru-RU" dirty="0"/>
              <a:t>Способ получения изображения: ребенок опускает в гуашь пальчик и наносит точки, пятнышки на бумагу. После работы пальчики вытираются салфеткой, а затем гуашь смывается </a:t>
            </a:r>
            <a:r>
              <a:rPr lang="ru-RU" dirty="0" smtClean="0"/>
              <a:t>водой</a:t>
            </a:r>
          </a:p>
          <a:p>
            <a:endParaRPr lang="ru-RU" dirty="0"/>
          </a:p>
        </p:txBody>
      </p:sp>
      <p:pic>
        <p:nvPicPr>
          <p:cNvPr id="4" name="Рисунок 3" descr="http://50ds.ru/img/_3MO0XPG4N.jpg"/>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32656"/>
            <a:ext cx="2376264" cy="2880320"/>
          </a:xfrm>
          <a:prstGeom prst="rect">
            <a:avLst/>
          </a:prstGeom>
          <a:noFill/>
          <a:ln>
            <a:noFill/>
          </a:ln>
          <a:effectLst>
            <a:softEdge rad="127000"/>
          </a:effectLst>
        </p:spPr>
      </p:pic>
      <p:sp>
        <p:nvSpPr>
          <p:cNvPr id="5" name="TextBox 4"/>
          <p:cNvSpPr txBox="1"/>
          <p:nvPr/>
        </p:nvSpPr>
        <p:spPr>
          <a:xfrm>
            <a:off x="3014804" y="3429000"/>
            <a:ext cx="5976664" cy="3170099"/>
          </a:xfrm>
          <a:prstGeom prst="rect">
            <a:avLst/>
          </a:prstGeom>
          <a:noFill/>
        </p:spPr>
        <p:txBody>
          <a:bodyPr wrap="square" rtlCol="0">
            <a:spAutoFit/>
          </a:bodyPr>
          <a:lstStyle/>
          <a:p>
            <a:pPr algn="just"/>
            <a:r>
              <a:rPr lang="ru-RU" sz="2000" b="1" dirty="0" smtClean="0"/>
              <a:t>8. </a:t>
            </a:r>
            <a:r>
              <a:rPr lang="ru-RU" sz="2000" b="1" dirty="0"/>
              <a:t>Тычок жесткой полусухой кистью</a:t>
            </a:r>
            <a:r>
              <a:rPr lang="ru-RU" sz="2000" dirty="0"/>
              <a:t>.</a:t>
            </a:r>
          </a:p>
          <a:p>
            <a:pPr algn="just"/>
            <a:r>
              <a:rPr lang="ru-RU" sz="2000" dirty="0" smtClean="0"/>
              <a:t>Материалы</a:t>
            </a:r>
            <a:r>
              <a:rPr lang="ru-RU" sz="2000" dirty="0"/>
              <a:t>: жесткая кисть, гуашь, бумага любого цвета и формата либо вырезанный силуэт пушистого или колючего животного. Способ получения изображения: Д</a:t>
            </a:r>
            <a:r>
              <a:rPr lang="ru-RU" sz="2000" dirty="0" smtClean="0"/>
              <a:t>ети опускают </a:t>
            </a:r>
            <a:r>
              <a:rPr lang="ru-RU" sz="2000" dirty="0"/>
              <a:t>в гуашь кисть и </a:t>
            </a:r>
            <a:r>
              <a:rPr lang="ru-RU" sz="2000" dirty="0" smtClean="0"/>
              <a:t>ударяют </a:t>
            </a:r>
            <a:r>
              <a:rPr lang="ru-RU" sz="2000" dirty="0"/>
              <a:t>ею по бумаге, держа вертикально. При работе кисть в воду не опускается. Таким образом заполняется весь лист, контур или шаблон. Получается имитация фактурности пушистой или колючей поверхности</a:t>
            </a:r>
            <a:r>
              <a:rPr lang="ru-RU" sz="2000" dirty="0" smtClean="0"/>
              <a:t>.</a:t>
            </a:r>
            <a:endParaRPr lang="ru-RU" sz="2000" dirty="0"/>
          </a:p>
        </p:txBody>
      </p:sp>
      <p:pic>
        <p:nvPicPr>
          <p:cNvPr id="4098" name="Picture 2" descr="C:\Users\Andre\Desktop\IMG_24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260" y="3249298"/>
            <a:ext cx="2592288" cy="345638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501638"/>
      </p:ext>
    </p:extLst>
  </p:cSld>
  <p:clrMapOvr>
    <a:masterClrMapping/>
  </p:clrMapOvr>
  <mc:AlternateContent xmlns:mc="http://schemas.openxmlformats.org/markup-compatibility/2006" xmlns:p14="http://schemas.microsoft.com/office/powerpoint/2010/main">
    <mc:Choice Requires="p14">
      <p:transition spd="slow">
        <p14:flash/>
        <p:sndAc>
          <p:endSnd/>
        </p:sndAc>
      </p:transition>
    </mc:Choice>
    <mc:Fallback xmlns="">
      <p:transition spd="slow">
        <p:fade/>
        <p:sndAc>
          <p:end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95</TotalTime>
  <Words>464</Words>
  <Application>Microsoft Office PowerPoint</Application>
  <PresentationFormat>Экран (4:3)</PresentationFormat>
  <Paragraphs>37</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Soho</vt:lpstr>
      <vt:lpstr>РАЗЛИЧНЫЕ ВИДЫ     ТЕХНИКИ              РИСОВАНИЯ</vt:lpstr>
      <vt:lpstr>Презентация PowerPoint</vt:lpstr>
      <vt:lpstr>Презентация PowerPoint</vt:lpstr>
      <vt:lpstr>Презентация PowerPoint</vt:lpstr>
      <vt:lpstr>Презентация PowerPoint</vt:lpstr>
      <vt:lpstr>Презентация PowerPoint</vt:lpstr>
      <vt:lpstr>«Осенний лес»</vt:lpstr>
      <vt:lpstr>Презентация PowerPoint</vt:lpstr>
      <vt:lpstr>Презентация PowerPoint</vt:lpstr>
      <vt:lpstr>Презентация PowerPoint</vt:lpstr>
      <vt:lpstr>  «Как увлекательно!»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РАЗЛИЧНЫЕ ВИДЫ     ТЕХНИКИ              РИСОВАНИЯ</dc:title>
  <dc:creator>Andre Leto</dc:creator>
  <cp:lastModifiedBy>Andre Leto</cp:lastModifiedBy>
  <cp:revision>10</cp:revision>
  <dcterms:created xsi:type="dcterms:W3CDTF">2013-10-06T05:40:01Z</dcterms:created>
  <dcterms:modified xsi:type="dcterms:W3CDTF">2013-10-06T07:19:42Z</dcterms:modified>
</cp:coreProperties>
</file>