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4" r:id="rId1"/>
  </p:sldMasterIdLst>
  <p:notesMasterIdLst>
    <p:notesMasterId r:id="rId16"/>
  </p:notesMasterIdLst>
  <p:sldIdLst>
    <p:sldId id="282" r:id="rId2"/>
    <p:sldId id="258" r:id="rId3"/>
    <p:sldId id="259" r:id="rId4"/>
    <p:sldId id="285" r:id="rId5"/>
    <p:sldId id="260" r:id="rId6"/>
    <p:sldId id="286" r:id="rId7"/>
    <p:sldId id="279" r:id="rId8"/>
    <p:sldId id="280" r:id="rId9"/>
    <p:sldId id="281" r:id="rId10"/>
    <p:sldId id="283" r:id="rId11"/>
    <p:sldId id="271" r:id="rId12"/>
    <p:sldId id="276" r:id="rId13"/>
    <p:sldId id="277" r:id="rId14"/>
    <p:sldId id="28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4A651-CBE8-4A93-9EE5-8392B2EE0994}" type="datetimeFigureOut">
              <a:rPr lang="ru-RU" smtClean="0"/>
              <a:t>12.12.2019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0FA03-5C7C-47F7-AE9B-B79F5B0FF5F2}" type="slidenum">
              <a:rPr lang="ru-RU" smtClean="0"/>
              <a:t>‹#›</a:t>
            </a:fld>
            <a:endParaRPr lang="ru-RU"/>
          </a:p>
        </p:txBody>
      </p:sp>
    </p:spTree>
    <p:extLst>
      <p:ext uri="{BB962C8B-B14F-4D97-AF65-F5344CB8AC3E}">
        <p14:creationId xmlns:p14="http://schemas.microsoft.com/office/powerpoint/2010/main" val="341977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Шумеры изобрели первые «книги», но это не такие книги, которые мы привыкли видеть. Это были глиняные таблички с рисунками. Рисунки заменяли там слова и буквы. И это называют – «шумерское письмо», или ещё их по другому «клинопись». Клинопись, произошло от слова «клиновидный», так как для написания знаков на таких книгах-табличках, шумеры использовали палочки, заострённые на конце.</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2</a:t>
            </a:fld>
            <a:endParaRPr lang="ru-RU"/>
          </a:p>
        </p:txBody>
      </p:sp>
    </p:spTree>
    <p:extLst>
      <p:ext uri="{BB962C8B-B14F-4D97-AF65-F5344CB8AC3E}">
        <p14:creationId xmlns:p14="http://schemas.microsoft.com/office/powerpoint/2010/main" val="396545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Древнем Египте использовали рисуночное, или точнее можно назвать пиктографическое письмо для написания «книг». У них каждая маленькая картинка обозначала слово или даже звук. Такие картинки, или символы, называют иероглифами</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4</a:t>
            </a:fld>
            <a:endParaRPr lang="ru-RU"/>
          </a:p>
        </p:txBody>
      </p:sp>
    </p:spTree>
    <p:extLst>
      <p:ext uri="{BB962C8B-B14F-4D97-AF65-F5344CB8AC3E}">
        <p14:creationId xmlns:p14="http://schemas.microsoft.com/office/powerpoint/2010/main" val="153393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Далее книги в Египте уже писали на папирусе. Его изготовляли из листьев водного растения. Это растение такое же, как наша сорная трава осока. Она росла в большом количестве на берегах Нила. Стебли этой травы резали на полоски, сушили и склеивали, а чтоб была гладкой - разглаживали камнем. Писали тоненькой тростинкой.</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5</a:t>
            </a:fld>
            <a:endParaRPr lang="ru-RU"/>
          </a:p>
        </p:txBody>
      </p:sp>
    </p:spTree>
    <p:extLst>
      <p:ext uri="{BB962C8B-B14F-4D97-AF65-F5344CB8AC3E}">
        <p14:creationId xmlns:p14="http://schemas.microsoft.com/office/powerpoint/2010/main" val="288393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древности существовала библиотека из глиняных книг - плиток. Каждая такая «книга» вмещала несколько десятков и более, глиняных плиток. Они нумеровались, на каждой «странице» проставляли порядковый номер.</a:t>
            </a:r>
          </a:p>
          <a:p>
            <a:r>
              <a:rPr lang="ru-RU" dirty="0" smtClean="0"/>
              <a:t>А еще делали восковые книги. Делали эти книги так: брали несколько табличек – дощечек, аккуратно выструганных в середине, все это перевязывали шнурками через, проделанные в углах, отверстия. А квадратная выемка на каждой дощечке заполнялась воском, окрашенным в жёлтый или чёрный цвет. Писали в такой книге уже железным прутиком.</a:t>
            </a:r>
          </a:p>
          <a:p>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6</a:t>
            </a:fld>
            <a:endParaRPr lang="ru-RU"/>
          </a:p>
        </p:txBody>
      </p:sp>
    </p:spTree>
    <p:extLst>
      <p:ext uri="{BB962C8B-B14F-4D97-AF65-F5344CB8AC3E}">
        <p14:creationId xmlns:p14="http://schemas.microsoft.com/office/powerpoint/2010/main" val="241841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Пергамент делали из шкур убитых животных. Он был удобнее папируса: его можно было, и резать, и сгибать. На страницах такой книги можно было писать уже с обеих сторон. Листы сшивались, и в таком виде они выглядели уже как книга. Переплёт для книги делали из двух досок, обтянутых кожей. Его украшали по углам медными наугольниками, разными драгоценными камнями. Книги имели специальные замочки, закрывающиеся на ключик</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7</a:t>
            </a:fld>
            <a:endParaRPr lang="ru-RU"/>
          </a:p>
        </p:txBody>
      </p:sp>
    </p:spTree>
    <p:extLst>
      <p:ext uri="{BB962C8B-B14F-4D97-AF65-F5344CB8AC3E}">
        <p14:creationId xmlns:p14="http://schemas.microsoft.com/office/powerpoint/2010/main" val="61660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Руси же изготавливали «книги» из бересты. Первые берестяные книги появились ещё в 9 веке. Бересту добывали из коры деревьев. Обрабатывая бересту, её сначала кипятили, после соскабливали внутренний слой, и только потом, придавая нужную форму, обрезали по краям. После такой обработки, береста становилась более мягкой и эластичной, пригодной для письма. Буквы писали заостренным камнем или железным стержнем.</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8</a:t>
            </a:fld>
            <a:endParaRPr lang="ru-RU"/>
          </a:p>
        </p:txBody>
      </p:sp>
    </p:spTree>
    <p:extLst>
      <p:ext uri="{BB962C8B-B14F-4D97-AF65-F5344CB8AC3E}">
        <p14:creationId xmlns:p14="http://schemas.microsoft.com/office/powerpoint/2010/main" val="63580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Очень долго книги оставались написанными от руки (рукописными). Нужно только представить себе, сколько же времени затрачивали люди, чтобы красиво переписать толстенные тома без ошибок, аккуратно. На написание такой книг уходили целые месяцы, и даже годы.</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9</a:t>
            </a:fld>
            <a:endParaRPr lang="ru-RU"/>
          </a:p>
        </p:txBody>
      </p:sp>
    </p:spTree>
    <p:extLst>
      <p:ext uri="{BB962C8B-B14F-4D97-AF65-F5344CB8AC3E}">
        <p14:creationId xmlns:p14="http://schemas.microsoft.com/office/powerpoint/2010/main" val="178669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 время шло вперед, и вот уже изготовили первые печатные станки. Это были маленькие, ручные, а уже потом появились и настоящие большие печатные машины.</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10</a:t>
            </a:fld>
            <a:endParaRPr lang="ru-RU"/>
          </a:p>
        </p:txBody>
      </p:sp>
    </p:spTree>
    <p:extLst>
      <p:ext uri="{BB962C8B-B14F-4D97-AF65-F5344CB8AC3E}">
        <p14:creationId xmlns:p14="http://schemas.microsoft.com/office/powerpoint/2010/main" val="153686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Сегодня книга совсем не похожа на свою предшественницу. Радует она нас и своим цветным переплётом, и картинками, да и намного легче стала. Но все равно в книге мы видим черты, которые складывались веками. </a:t>
            </a:r>
            <a:endParaRPr lang="ru-RU" dirty="0"/>
          </a:p>
        </p:txBody>
      </p:sp>
      <p:sp>
        <p:nvSpPr>
          <p:cNvPr id="4" name="Номер слайда 3"/>
          <p:cNvSpPr>
            <a:spLocks noGrp="1"/>
          </p:cNvSpPr>
          <p:nvPr>
            <p:ph type="sldNum" sz="quarter" idx="10"/>
          </p:nvPr>
        </p:nvSpPr>
        <p:spPr/>
        <p:txBody>
          <a:bodyPr/>
          <a:lstStyle/>
          <a:p>
            <a:fld id="{38F0FA03-5C7C-47F7-AE9B-B79F5B0FF5F2}" type="slidenum">
              <a:rPr lang="ru-RU" smtClean="0"/>
              <a:t>11</a:t>
            </a:fld>
            <a:endParaRPr lang="ru-RU"/>
          </a:p>
        </p:txBody>
      </p:sp>
    </p:spTree>
    <p:extLst>
      <p:ext uri="{BB962C8B-B14F-4D97-AF65-F5344CB8AC3E}">
        <p14:creationId xmlns:p14="http://schemas.microsoft.com/office/powerpoint/2010/main" val="135922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12.12.2019</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12.12.2019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12.12.2019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t>12.12.2019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12.12.2019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12.12.2019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9928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195736" y="980727"/>
            <a:ext cx="6048672" cy="2045627"/>
          </a:xfrm>
        </p:spPr>
        <p:txBody>
          <a:bodyPr>
            <a:normAutofit fontScale="90000"/>
          </a:bodyPr>
          <a:lstStyle/>
          <a:p>
            <a:pPr algn="ctr"/>
            <a:r>
              <a:rPr lang="ru-RU" sz="6000" dirty="0" smtClean="0">
                <a:ln w="19050">
                  <a:solidFill>
                    <a:schemeClr val="tx1"/>
                  </a:solidFill>
                </a:ln>
                <a:solidFill>
                  <a:srgbClr val="FFFF00"/>
                </a:solidFill>
              </a:rPr>
              <a:t>Наши верные друзья</a:t>
            </a:r>
            <a:r>
              <a:rPr lang="ru-RU" sz="5400" dirty="0" smtClean="0">
                <a:ln w="19050">
                  <a:solidFill>
                    <a:schemeClr val="tx1"/>
                  </a:solidFill>
                </a:ln>
                <a:solidFill>
                  <a:srgbClr val="FFFF00"/>
                </a:solidFill>
              </a:rPr>
              <a:t/>
            </a:r>
            <a:br>
              <a:rPr lang="ru-RU" sz="5400" dirty="0" smtClean="0">
                <a:ln w="19050">
                  <a:solidFill>
                    <a:schemeClr val="tx1"/>
                  </a:solidFill>
                </a:ln>
                <a:solidFill>
                  <a:srgbClr val="FFFF00"/>
                </a:solidFill>
              </a:rPr>
            </a:br>
            <a:r>
              <a:rPr lang="ru-RU" sz="3100" dirty="0" smtClean="0">
                <a:ln w="19050">
                  <a:solidFill>
                    <a:schemeClr val="accent3">
                      <a:lumMod val="60000"/>
                      <a:lumOff val="40000"/>
                    </a:schemeClr>
                  </a:solidFill>
                </a:ln>
                <a:solidFill>
                  <a:schemeClr val="accent3">
                    <a:lumMod val="60000"/>
                    <a:lumOff val="40000"/>
                  </a:schemeClr>
                </a:solidFill>
              </a:rPr>
              <a:t>Библиотечный урок</a:t>
            </a:r>
            <a:endParaRPr lang="ru-RU" sz="3100" dirty="0">
              <a:ln w="19050">
                <a:solidFill>
                  <a:schemeClr val="accent3">
                    <a:lumMod val="60000"/>
                    <a:lumOff val="40000"/>
                  </a:schemeClr>
                </a:solidFill>
              </a:ln>
              <a:solidFill>
                <a:schemeClr val="accent3">
                  <a:lumMod val="60000"/>
                  <a:lumOff val="40000"/>
                </a:schemeClr>
              </a:solidFill>
            </a:endParaRPr>
          </a:p>
        </p:txBody>
      </p:sp>
      <p:pic>
        <p:nvPicPr>
          <p:cNvPr id="3075" name="Picture 3" descr="C:\Documents and Settings\User\Рабочий стол\биб. мероприятия\Биб. уроки\den_poezii_karti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359" y="3026355"/>
            <a:ext cx="129289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22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1656" y="116632"/>
            <a:ext cx="6520768" cy="1008112"/>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ru-RU" dirty="0" smtClean="0">
                <a:solidFill>
                  <a:schemeClr val="bg2">
                    <a:lumMod val="50000"/>
                  </a:schemeClr>
                </a:solidFill>
              </a:rPr>
              <a:t>   Первые печатные станки</a:t>
            </a:r>
            <a:endParaRPr lang="ru-RU" dirty="0">
              <a:solidFill>
                <a:schemeClr val="bg2">
                  <a:lumMod val="50000"/>
                </a:scheme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451603"/>
            <a:ext cx="3174855" cy="4800600"/>
          </a:xfrm>
          <a:prstGeom prst="rect">
            <a:avLst/>
          </a:prstGeom>
          <a:ln/>
          <a:scene3d>
            <a:camera prst="orthographicFront"/>
            <a:lightRig rig="threePt" dir="t"/>
          </a:scene3d>
          <a:sp3d>
            <a:bevelT prst="relaxedInset"/>
          </a:sp3d>
          <a:extLst/>
        </p:spPr>
        <p:style>
          <a:lnRef idx="2">
            <a:schemeClr val="dk1"/>
          </a:lnRef>
          <a:fillRef idx="1">
            <a:schemeClr val="lt1"/>
          </a:fillRef>
          <a:effectRef idx="0">
            <a:schemeClr val="dk1"/>
          </a:effectRef>
          <a:fontRef idx="minor">
            <a:schemeClr val="dk1"/>
          </a:fontRef>
        </p:style>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429000"/>
            <a:ext cx="2520280" cy="2760259"/>
          </a:xfrm>
          <a:prstGeom prst="rect">
            <a:avLst/>
          </a:prstGeom>
          <a:ln/>
          <a:scene3d>
            <a:camera prst="orthographicFront"/>
            <a:lightRig rig="threePt" dir="t"/>
          </a:scene3d>
          <a:sp3d>
            <a:bevelT prst="relaxedInset"/>
          </a:sp3d>
          <a:extLst/>
        </p:spPr>
        <p:style>
          <a:lnRef idx="2">
            <a:schemeClr val="dk1"/>
          </a:lnRef>
          <a:fillRef idx="1">
            <a:schemeClr val="lt1"/>
          </a:fillRef>
          <a:effectRef idx="0">
            <a:schemeClr val="dk1"/>
          </a:effectRef>
          <a:fontRef idx="minor">
            <a:schemeClr val="dk1"/>
          </a:fontRef>
        </p:style>
      </p:pic>
      <p:pic>
        <p:nvPicPr>
          <p:cNvPr id="3074" name="Picture 2" descr="C:\Documents and Settings\User\Рабочий стол\img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026" y="1281850"/>
            <a:ext cx="3830320" cy="2058541"/>
          </a:xfrm>
          <a:prstGeom prst="rect">
            <a:avLst/>
          </a:prstGeom>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7842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34" y="1182800"/>
            <a:ext cx="4174946" cy="2822264"/>
          </a:xfrm>
          <a:prstGeom prst="rect">
            <a:avLst/>
          </a:prstGeom>
          <a:ln/>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
        <p:nvSpPr>
          <p:cNvPr id="3" name="Объект 2"/>
          <p:cNvSpPr>
            <a:spLocks noGrp="1"/>
          </p:cNvSpPr>
          <p:nvPr>
            <p:ph idx="1"/>
          </p:nvPr>
        </p:nvSpPr>
        <p:spPr>
          <a:xfrm>
            <a:off x="3347864" y="116632"/>
            <a:ext cx="4392488" cy="936104"/>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r>
              <a:rPr lang="ru-RU" dirty="0" smtClean="0">
                <a:solidFill>
                  <a:schemeClr val="bg2">
                    <a:lumMod val="50000"/>
                  </a:schemeClr>
                </a:solidFill>
              </a:rPr>
              <a:t>Печатные книги</a:t>
            </a:r>
            <a:endParaRPr lang="ru-RU" dirty="0">
              <a:solidFill>
                <a:schemeClr val="bg2">
                  <a:lumMod val="50000"/>
                </a:schemeClr>
              </a:solidFill>
            </a:endParaRPr>
          </a:p>
        </p:txBody>
      </p:sp>
      <p:pic>
        <p:nvPicPr>
          <p:cNvPr id="2050" name="Picture 2" descr="https://trollno.com/wp-content/uploads/2017/05/3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88" y="3861048"/>
            <a:ext cx="5020943" cy="2830706"/>
          </a:xfrm>
          <a:prstGeom prst="rect">
            <a:avLst/>
          </a:prstGeom>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
        <p:nvSpPr>
          <p:cNvPr id="2" name="WordArt 3"/>
          <p:cNvSpPr>
            <a:spLocks noChangeArrowheads="1" noChangeShapeType="1" noTextEdit="1"/>
          </p:cNvSpPr>
          <p:nvPr/>
        </p:nvSpPr>
        <p:spPr bwMode="auto">
          <a:xfrm>
            <a:off x="5436096" y="3204287"/>
            <a:ext cx="3536635" cy="57606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rtl="0">
              <a:buNone/>
            </a:pPr>
            <a:r>
              <a:rPr lang="ru-RU" sz="3200" i="1" kern="10" spc="0" dirty="0" smtClean="0">
                <a:ln w="9525">
                  <a:solidFill>
                    <a:srgbClr val="000000"/>
                  </a:solidFill>
                  <a:round/>
                  <a:headEnd/>
                  <a:tailEnd/>
                </a:ln>
                <a:solidFill>
                  <a:srgbClr val="943634"/>
                </a:solidFill>
                <a:effectLst/>
                <a:latin typeface="Cambria Math"/>
                <a:ea typeface="Cambria Math"/>
              </a:rPr>
              <a:t>Современная книга</a:t>
            </a:r>
            <a:endParaRPr lang="ru-RU" sz="3200" i="1" kern="10" spc="0" dirty="0">
              <a:ln w="9525">
                <a:solidFill>
                  <a:srgbClr val="000000"/>
                </a:solidFill>
                <a:round/>
                <a:headEnd/>
                <a:tailEnd/>
              </a:ln>
              <a:solidFill>
                <a:srgbClr val="943634"/>
              </a:solidFill>
              <a:effectLst/>
              <a:latin typeface="Cambria Math"/>
              <a:ea typeface="Cambria Math"/>
            </a:endParaRPr>
          </a:p>
        </p:txBody>
      </p:sp>
    </p:spTree>
    <p:extLst>
      <p:ext uri="{BB962C8B-B14F-4D97-AF65-F5344CB8AC3E}">
        <p14:creationId xmlns:p14="http://schemas.microsoft.com/office/powerpoint/2010/main" val="27602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User\Рабочий стол\биб. мероприятия\Биб. уроки\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9"/>
            <a:ext cx="776401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5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95" y="44624"/>
            <a:ext cx="8112901" cy="63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2555776" y="2636912"/>
            <a:ext cx="5544616" cy="856545"/>
          </a:xfrm>
        </p:spPr>
        <p:txBody>
          <a:bodyPr>
            <a:noAutofit/>
          </a:bodyPr>
          <a:lstStyle/>
          <a:p>
            <a:r>
              <a:rPr lang="ru-RU" sz="5400" kern="10" dirty="0">
                <a:ln w="19050">
                  <a:solidFill>
                    <a:srgbClr val="993300"/>
                  </a:solidFill>
                  <a:round/>
                  <a:headEnd/>
                  <a:tailEnd/>
                </a:ln>
                <a:gradFill rotWithShape="1">
                  <a:gsLst>
                    <a:gs pos="0">
                      <a:schemeClr val="bg1"/>
                    </a:gs>
                    <a:gs pos="100000">
                      <a:srgbClr val="FFCC66"/>
                    </a:gs>
                  </a:gsLst>
                  <a:path path="rect">
                    <a:fillToRect l="50000" t="50000" r="50000" b="50000"/>
                  </a:path>
                </a:gradFill>
                <a:effectLst>
                  <a:outerShdw dist="35921" dir="2700000" algn="ctr" rotWithShape="0">
                    <a:srgbClr val="990000"/>
                  </a:outerShdw>
                </a:effectLst>
                <a:latin typeface="Times New Roman" pitchFamily="18" charset="0"/>
                <a:cs typeface="Times New Roman" pitchFamily="18" charset="0"/>
              </a:rPr>
              <a:t>До </a:t>
            </a:r>
            <a:r>
              <a:rPr lang="ru-RU" sz="5400" kern="10" dirty="0" smtClean="0">
                <a:ln w="19050">
                  <a:solidFill>
                    <a:srgbClr val="993300"/>
                  </a:solidFill>
                  <a:round/>
                  <a:headEnd/>
                  <a:tailEnd/>
                </a:ln>
                <a:gradFill rotWithShape="1">
                  <a:gsLst>
                    <a:gs pos="0">
                      <a:schemeClr val="bg1"/>
                    </a:gs>
                    <a:gs pos="100000">
                      <a:srgbClr val="FFCC66"/>
                    </a:gs>
                  </a:gsLst>
                  <a:path path="rect">
                    <a:fillToRect l="50000" t="50000" r="50000" b="50000"/>
                  </a:path>
                </a:gradFill>
                <a:effectLst>
                  <a:outerShdw dist="35921" dir="2700000" algn="ctr" rotWithShape="0">
                    <a:srgbClr val="990000"/>
                  </a:outerShdw>
                </a:effectLst>
                <a:latin typeface="Times New Roman" pitchFamily="18" charset="0"/>
                <a:cs typeface="Times New Roman" pitchFamily="18" charset="0"/>
              </a:rPr>
              <a:t>новых встреч </a:t>
            </a:r>
            <a:r>
              <a:rPr lang="ru-RU" sz="6000" kern="10" dirty="0">
                <a:ln w="19050">
                  <a:solidFill>
                    <a:srgbClr val="993300"/>
                  </a:solidFill>
                  <a:round/>
                  <a:headEnd/>
                  <a:tailEnd/>
                </a:ln>
                <a:gradFill rotWithShape="1">
                  <a:gsLst>
                    <a:gs pos="0">
                      <a:schemeClr val="bg1"/>
                    </a:gs>
                    <a:gs pos="100000">
                      <a:srgbClr val="FFCC66"/>
                    </a:gs>
                  </a:gsLst>
                  <a:path path="rect">
                    <a:fillToRect l="50000" t="50000" r="50000" b="50000"/>
                  </a:path>
                </a:gradFill>
                <a:effectLst>
                  <a:outerShdw dist="35921" dir="2700000" algn="ctr" rotWithShape="0">
                    <a:srgbClr val="990000"/>
                  </a:outerShdw>
                </a:effectLst>
                <a:latin typeface="Times New Roman" pitchFamily="18" charset="0"/>
                <a:cs typeface="Times New Roman" pitchFamily="18" charset="0"/>
              </a:rPr>
              <a:t/>
            </a:r>
            <a:br>
              <a:rPr lang="ru-RU" sz="6000" kern="10" dirty="0">
                <a:ln w="19050">
                  <a:solidFill>
                    <a:srgbClr val="993300"/>
                  </a:solidFill>
                  <a:round/>
                  <a:headEnd/>
                  <a:tailEnd/>
                </a:ln>
                <a:gradFill rotWithShape="1">
                  <a:gsLst>
                    <a:gs pos="0">
                      <a:schemeClr val="bg1"/>
                    </a:gs>
                    <a:gs pos="100000">
                      <a:srgbClr val="FFCC66"/>
                    </a:gs>
                  </a:gsLst>
                  <a:path path="rect">
                    <a:fillToRect l="50000" t="50000" r="50000" b="50000"/>
                  </a:path>
                </a:gradFill>
                <a:effectLst>
                  <a:outerShdw dist="35921" dir="2700000" algn="ctr" rotWithShape="0">
                    <a:srgbClr val="990000"/>
                  </a:outerShdw>
                </a:effectLst>
                <a:latin typeface="Times New Roman" pitchFamily="18" charset="0"/>
                <a:cs typeface="Times New Roman" pitchFamily="18" charset="0"/>
              </a:rPr>
            </a:br>
            <a:endParaRPr lang="ru-RU" sz="6000" dirty="0">
              <a:latin typeface="Times New Roman" pitchFamily="18" charset="0"/>
              <a:cs typeface="Times New Roman" pitchFamily="18" charset="0"/>
            </a:endParaRPr>
          </a:p>
        </p:txBody>
      </p:sp>
      <p:sp>
        <p:nvSpPr>
          <p:cNvPr id="5" name="TextBox 4"/>
          <p:cNvSpPr txBox="1"/>
          <p:nvPr/>
        </p:nvSpPr>
        <p:spPr>
          <a:xfrm>
            <a:off x="2339752" y="1653845"/>
            <a:ext cx="5544616" cy="677108"/>
          </a:xfrm>
          <a:prstGeom prst="rect">
            <a:avLst/>
          </a:prstGeom>
          <a:noFill/>
        </p:spPr>
        <p:txBody>
          <a:bodyPr wrap="square" rtlCol="0">
            <a:spAutoFit/>
          </a:bodyPr>
          <a:lstStyle/>
          <a:p>
            <a:r>
              <a:rPr lang="ru-RU" sz="3800" b="1" dirty="0" smtClean="0">
                <a:ln w="12700">
                  <a:solidFill>
                    <a:schemeClr val="accent3">
                      <a:lumMod val="50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Спасибо за внимание !</a:t>
            </a:r>
            <a:endParaRPr lang="ru-RU" sz="3800" b="1" dirty="0">
              <a:ln w="12700">
                <a:solidFill>
                  <a:schemeClr val="accent3">
                    <a:lumMod val="50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852936"/>
            <a:ext cx="27305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11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Рабочий стол\биб. мероприятия\Биб. уроки\57920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74" y="103722"/>
            <a:ext cx="7776864" cy="67053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27784" y="2708920"/>
            <a:ext cx="4792576" cy="1858536"/>
          </a:xfrm>
        </p:spPr>
        <p:txBody>
          <a:bodyPr>
            <a:normAutofit fontScale="90000"/>
          </a:bodyPr>
          <a:lstStyle/>
          <a:p>
            <a:pPr algn="ctr"/>
            <a:r>
              <a:rPr lang="ru-RU" sz="2700" dirty="0" smtClean="0"/>
              <a:t>Презентацию </a:t>
            </a:r>
            <a:r>
              <a:rPr lang="ru-RU" sz="2700" dirty="0" smtClean="0"/>
              <a:t>подготовила:</a:t>
            </a:r>
            <a:r>
              <a:rPr lang="ru-RU" sz="2700" dirty="0" smtClean="0"/>
              <a:t/>
            </a:r>
            <a:br>
              <a:rPr lang="ru-RU" sz="2700" dirty="0" smtClean="0"/>
            </a:br>
            <a:r>
              <a:rPr lang="ru-RU" sz="2700" dirty="0" smtClean="0"/>
              <a:t>библиотекарь</a:t>
            </a:r>
            <a:br>
              <a:rPr lang="ru-RU" sz="2700" dirty="0" smtClean="0"/>
            </a:br>
            <a:r>
              <a:rPr lang="ru-RU" sz="2700" dirty="0" smtClean="0"/>
              <a:t>МБОУ «ИСОШ № 1»</a:t>
            </a:r>
            <a:r>
              <a:rPr lang="ru-RU" sz="2700" dirty="0" smtClean="0"/>
              <a:t/>
            </a:r>
            <a:br>
              <a:rPr lang="ru-RU" sz="2700" dirty="0" smtClean="0"/>
            </a:br>
            <a:r>
              <a:rPr lang="ru-RU" sz="2700" dirty="0" err="1" smtClean="0"/>
              <a:t>Вьюнова</a:t>
            </a:r>
            <a:r>
              <a:rPr lang="ru-RU" sz="2700" dirty="0" smtClean="0"/>
              <a:t> </a:t>
            </a:r>
            <a:r>
              <a:rPr lang="ru-RU" sz="2700" dirty="0" err="1" smtClean="0"/>
              <a:t>ЛюбовьСтепановна</a:t>
            </a:r>
            <a:r>
              <a:rPr lang="ru-RU" sz="2700" dirty="0" smtClean="0"/>
              <a:t/>
            </a:r>
            <a:br>
              <a:rPr lang="ru-RU" sz="2700" dirty="0" smtClean="0"/>
            </a:br>
            <a:r>
              <a:rPr lang="ru-RU" sz="2700" dirty="0" smtClean="0"/>
              <a:t>«Муниципальная общеобразовательная </a:t>
            </a:r>
            <a:r>
              <a:rPr lang="ru-RU" sz="2700" dirty="0" smtClean="0"/>
              <a:t/>
            </a:r>
            <a:br>
              <a:rPr lang="ru-RU" sz="2700" dirty="0" smtClean="0"/>
            </a:br>
            <a:r>
              <a:rPr lang="ru-RU" sz="2700" dirty="0" smtClean="0"/>
              <a:t>средняя школа № 1</a:t>
            </a:r>
            <a:r>
              <a:rPr lang="ru-RU" sz="2700" dirty="0" smtClean="0">
                <a:solidFill>
                  <a:srgbClr val="323232">
                    <a:satMod val="130000"/>
                  </a:srgbClr>
                </a:solidFill>
              </a:rPr>
              <a:t/>
            </a:r>
            <a:br>
              <a:rPr lang="ru-RU" sz="2700" dirty="0" smtClean="0">
                <a:solidFill>
                  <a:srgbClr val="323232">
                    <a:satMod val="130000"/>
                  </a:srgbClr>
                </a:solidFill>
              </a:rPr>
            </a:br>
            <a:r>
              <a:rPr lang="ru-RU" sz="2700" dirty="0" err="1" smtClean="0">
                <a:solidFill>
                  <a:srgbClr val="323232">
                    <a:satMod val="130000"/>
                  </a:srgbClr>
                </a:solidFill>
              </a:rPr>
              <a:t>п.Ивня</a:t>
            </a:r>
            <a:r>
              <a:rPr lang="ru-RU" sz="2700" dirty="0" smtClean="0">
                <a:solidFill>
                  <a:srgbClr val="323232">
                    <a:satMod val="130000"/>
                  </a:srgbClr>
                </a:solidFill>
              </a:rPr>
              <a:t>»</a:t>
            </a:r>
            <a:r>
              <a:rPr lang="ru-RU" sz="2700" dirty="0">
                <a:solidFill>
                  <a:srgbClr val="323232">
                    <a:satMod val="130000"/>
                  </a:srgbClr>
                </a:solidFill>
              </a:rPr>
              <a:t/>
            </a:r>
            <a:br>
              <a:rPr lang="ru-RU" sz="2700" dirty="0">
                <a:solidFill>
                  <a:srgbClr val="323232">
                    <a:satMod val="130000"/>
                  </a:srgbClr>
                </a:solidFill>
              </a:rPr>
            </a:br>
            <a:r>
              <a:rPr lang="ru-RU" sz="2700" dirty="0" smtClean="0">
                <a:solidFill>
                  <a:srgbClr val="323232">
                    <a:satMod val="130000"/>
                  </a:srgbClr>
                </a:solidFill>
              </a:rPr>
              <a:t>2019 </a:t>
            </a:r>
            <a:r>
              <a:rPr lang="ru-RU" sz="2700" dirty="0" smtClean="0">
                <a:solidFill>
                  <a:srgbClr val="323232">
                    <a:satMod val="130000"/>
                  </a:srgbClr>
                </a:solidFill>
              </a:rPr>
              <a:t>г.</a:t>
            </a:r>
            <a:r>
              <a:rPr lang="ru-RU" sz="2700" dirty="0">
                <a:solidFill>
                  <a:srgbClr val="323232">
                    <a:satMod val="130000"/>
                  </a:srgbClr>
                </a:solidFill>
              </a:rPr>
              <a:t/>
            </a:r>
            <a:br>
              <a:rPr lang="ru-RU" sz="2700" dirty="0">
                <a:solidFill>
                  <a:srgbClr val="323232">
                    <a:satMod val="130000"/>
                  </a:srgbClr>
                </a:solidFill>
              </a:rPr>
            </a:br>
            <a:r>
              <a:rPr lang="ru-RU" sz="2700" dirty="0">
                <a:solidFill>
                  <a:srgbClr val="323232">
                    <a:satMod val="130000"/>
                  </a:srgbClr>
                </a:solidFill>
              </a:rPr>
              <a:t/>
            </a:r>
            <a:br>
              <a:rPr lang="ru-RU" sz="2700" dirty="0">
                <a:solidFill>
                  <a:srgbClr val="323232">
                    <a:satMod val="130000"/>
                  </a:srgbClr>
                </a:solidFill>
              </a:rPr>
            </a:br>
            <a:r>
              <a:rPr lang="ru-RU" sz="1600" dirty="0" smtClean="0"/>
              <a:t/>
            </a:r>
            <a:br>
              <a:rPr lang="ru-RU" sz="1600" dirty="0" smtClean="0"/>
            </a:br>
            <a:r>
              <a:rPr lang="ru-RU" sz="1600" dirty="0" smtClean="0"/>
              <a:t> </a:t>
            </a:r>
            <a:endParaRPr lang="ru-RU" sz="1600" dirty="0"/>
          </a:p>
        </p:txBody>
      </p:sp>
    </p:spTree>
    <p:extLst>
      <p:ext uri="{BB962C8B-B14F-4D97-AF65-F5344CB8AC3E}">
        <p14:creationId xmlns:p14="http://schemas.microsoft.com/office/powerpoint/2010/main" val="276788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25" y="4293095"/>
            <a:ext cx="3061742" cy="2296307"/>
          </a:xfrm>
          <a:prstGeom prst="rect">
            <a:avLst/>
          </a:prstGeom>
          <a:ln/>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
        <p:nvSpPr>
          <p:cNvPr id="3" name="Прямоугольник 2"/>
          <p:cNvSpPr/>
          <p:nvPr/>
        </p:nvSpPr>
        <p:spPr>
          <a:xfrm>
            <a:off x="1619672" y="200113"/>
            <a:ext cx="6552728"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ru-RU" sz="2800" b="1" dirty="0">
                <a:solidFill>
                  <a:schemeClr val="bg2">
                    <a:lumMod val="50000"/>
                  </a:schemeClr>
                </a:solidFill>
              </a:rPr>
              <a:t>Шумерское письмо </a:t>
            </a:r>
            <a:r>
              <a:rPr lang="ru-RU" sz="2800" b="1" dirty="0" smtClean="0">
                <a:solidFill>
                  <a:schemeClr val="bg2">
                    <a:lumMod val="50000"/>
                  </a:schemeClr>
                </a:solidFill>
              </a:rPr>
              <a:t>называется</a:t>
            </a:r>
          </a:p>
          <a:p>
            <a:pPr lvl="0"/>
            <a:r>
              <a:rPr lang="ru-RU" sz="2800" b="1" dirty="0" smtClean="0">
                <a:solidFill>
                  <a:srgbClr val="E3DED1">
                    <a:lumMod val="50000"/>
                  </a:srgbClr>
                </a:solidFill>
              </a:rPr>
              <a:t>                       «</a:t>
            </a:r>
            <a:r>
              <a:rPr lang="ru-RU" sz="2800" b="1" dirty="0">
                <a:solidFill>
                  <a:srgbClr val="E3DED1">
                    <a:lumMod val="50000"/>
                  </a:srgbClr>
                </a:solidFill>
              </a:rPr>
              <a:t>клинопись»</a:t>
            </a:r>
          </a:p>
          <a:p>
            <a:endParaRPr lang="ru-RU" sz="2400" dirty="0">
              <a:solidFill>
                <a:schemeClr val="accent2">
                  <a:lumMod val="50000"/>
                </a:schemeClr>
              </a:solidFill>
            </a:endParaRPr>
          </a:p>
        </p:txBody>
      </p:sp>
      <p:pic>
        <p:nvPicPr>
          <p:cNvPr id="1029" name="Picture 5" descr="C:\Documents and Settings\User\Рабочий стол\оформление\img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628800"/>
            <a:ext cx="5884023" cy="2664296"/>
          </a:xfrm>
          <a:prstGeom prst="rect">
            <a:avLst/>
          </a:prstGeom>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49214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оформление\img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7363146" cy="4032448"/>
          </a:xfrm>
          <a:prstGeom prst="rect">
            <a:avLst/>
          </a:prstGeom>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
        <p:nvSpPr>
          <p:cNvPr id="7" name="Заголовок 6"/>
          <p:cNvSpPr>
            <a:spLocks noGrp="1"/>
          </p:cNvSpPr>
          <p:nvPr>
            <p:ph type="title"/>
          </p:nvPr>
        </p:nvSpPr>
        <p:spPr>
          <a:xfrm>
            <a:off x="1475656" y="260648"/>
            <a:ext cx="7128792" cy="1296144"/>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ru-RU" sz="2800" dirty="0" smtClean="0">
                <a:solidFill>
                  <a:schemeClr val="accent1">
                    <a:lumMod val="75000"/>
                  </a:schemeClr>
                </a:solidFill>
              </a:rPr>
              <a:t>    </a:t>
            </a:r>
            <a:r>
              <a:rPr lang="ru-RU" sz="2800" dirty="0" smtClean="0">
                <a:solidFill>
                  <a:schemeClr val="bg2">
                    <a:lumMod val="50000"/>
                  </a:schemeClr>
                </a:solidFill>
              </a:rPr>
              <a:t>Древнеегипетское </a:t>
            </a:r>
            <a:r>
              <a:rPr lang="ru-RU" sz="2800" dirty="0">
                <a:solidFill>
                  <a:schemeClr val="bg2">
                    <a:lumMod val="50000"/>
                  </a:schemeClr>
                </a:solidFill>
              </a:rPr>
              <a:t>пиктографическое</a:t>
            </a:r>
            <a:br>
              <a:rPr lang="ru-RU" sz="2800" dirty="0">
                <a:solidFill>
                  <a:schemeClr val="bg2">
                    <a:lumMod val="50000"/>
                  </a:schemeClr>
                </a:solidFill>
              </a:rPr>
            </a:br>
            <a:r>
              <a:rPr lang="ru-RU" sz="2800" dirty="0" smtClean="0">
                <a:solidFill>
                  <a:schemeClr val="bg2">
                    <a:lumMod val="50000"/>
                  </a:schemeClr>
                </a:solidFill>
              </a:rPr>
              <a:t>                    (</a:t>
            </a:r>
            <a:r>
              <a:rPr lang="ru-RU" sz="2800" dirty="0">
                <a:solidFill>
                  <a:schemeClr val="bg2">
                    <a:lumMod val="50000"/>
                  </a:schemeClr>
                </a:solidFill>
              </a:rPr>
              <a:t>рисунчатое) письмо</a:t>
            </a:r>
          </a:p>
        </p:txBody>
      </p:sp>
    </p:spTree>
    <p:extLst>
      <p:ext uri="{BB962C8B-B14F-4D97-AF65-F5344CB8AC3E}">
        <p14:creationId xmlns:p14="http://schemas.microsoft.com/office/powerpoint/2010/main" val="151947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6918554" cy="1143000"/>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ru-RU" dirty="0" smtClean="0">
                <a:solidFill>
                  <a:schemeClr val="accent6">
                    <a:lumMod val="50000"/>
                  </a:schemeClr>
                </a:solidFill>
              </a:rPr>
              <a:t>  Древнее рисунчатое письмо</a:t>
            </a:r>
            <a:br>
              <a:rPr lang="ru-RU" dirty="0" smtClean="0">
                <a:solidFill>
                  <a:schemeClr val="accent6">
                    <a:lumMod val="50000"/>
                  </a:schemeClr>
                </a:solidFill>
              </a:rPr>
            </a:br>
            <a:endParaRPr lang="ru-RU"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12" y="1484784"/>
            <a:ext cx="749935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5410" y="1449116"/>
            <a:ext cx="7498730" cy="479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slide.ru/images/19/25458/960/img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402" y="1523275"/>
            <a:ext cx="6840760" cy="496855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248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Documents and Settings\User\Рабочий стол\оформление\img6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412776"/>
            <a:ext cx="7499350" cy="4680520"/>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1"/>
          <p:cNvSpPr>
            <a:spLocks noGrp="1"/>
          </p:cNvSpPr>
          <p:nvPr>
            <p:ph type="title"/>
          </p:nvPr>
        </p:nvSpPr>
        <p:spPr>
          <a:xfrm>
            <a:off x="2051720" y="260648"/>
            <a:ext cx="5872696" cy="850424"/>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r>
              <a:rPr lang="ru-RU" dirty="0" smtClean="0">
                <a:solidFill>
                  <a:schemeClr val="bg2">
                    <a:lumMod val="50000"/>
                  </a:schemeClr>
                </a:solidFill>
              </a:rPr>
              <a:t> Письмо на папирусе</a:t>
            </a:r>
            <a:endParaRPr lang="ru-RU" dirty="0">
              <a:solidFill>
                <a:schemeClr val="bg2">
                  <a:lumMod val="50000"/>
                </a:schemeClr>
              </a:solidFill>
            </a:endParaRPr>
          </a:p>
        </p:txBody>
      </p:sp>
    </p:spTree>
    <p:extLst>
      <p:ext uri="{BB962C8B-B14F-4D97-AF65-F5344CB8AC3E}">
        <p14:creationId xmlns:p14="http://schemas.microsoft.com/office/powerpoint/2010/main" val="292880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r>
              <a:rPr lang="ru-RU" dirty="0" smtClean="0"/>
              <a:t>Восковые и глиняные книги</a:t>
            </a:r>
            <a:endParaRPr lang="ru-RU" dirty="0"/>
          </a:p>
        </p:txBody>
      </p:sp>
      <p:pic>
        <p:nvPicPr>
          <p:cNvPr id="1028" name="Picture 4" descr="C:\Documents and Settings\User\Рабочий стол\img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737" y="1556792"/>
            <a:ext cx="7407689" cy="4824536"/>
          </a:xfrm>
          <a:prstGeom prst="rect">
            <a:avLst/>
          </a:prstGeom>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9389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im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7377"/>
            <a:ext cx="7840967" cy="6192688"/>
          </a:xfrm>
          <a:prstGeom prst="rect">
            <a:avLst/>
          </a:prstGeom>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5122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281604" cy="778416"/>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r>
              <a:rPr lang="ru-RU" dirty="0" smtClean="0">
                <a:solidFill>
                  <a:schemeClr val="bg2">
                    <a:lumMod val="50000"/>
                  </a:schemeClr>
                </a:solidFill>
              </a:rPr>
              <a:t>Берестяные книги на Руси</a:t>
            </a:r>
            <a:endParaRPr lang="ru-RU" dirty="0">
              <a:solidFill>
                <a:schemeClr val="bg2">
                  <a:lumMod val="50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4744"/>
            <a:ext cx="7313564" cy="5256584"/>
          </a:xfrm>
          <a:prstGeom prst="rect">
            <a:avLst/>
          </a:prstGeom>
          <a:ln/>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49913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myshared.ru/7/825208/slide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27" y="188640"/>
            <a:ext cx="7998770" cy="6120680"/>
          </a:xfrm>
          <a:prstGeom prst="rect">
            <a:avLst/>
          </a:prstGeom>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07387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1020</TotalTime>
  <Words>577</Words>
  <Application>Microsoft Office PowerPoint</Application>
  <PresentationFormat>Экран (4:3)</PresentationFormat>
  <Paragraphs>33</Paragraphs>
  <Slides>14</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Calibri</vt:lpstr>
      <vt:lpstr>Cambria Math</vt:lpstr>
      <vt:lpstr>Constantia</vt:lpstr>
      <vt:lpstr>Times New Roman</vt:lpstr>
      <vt:lpstr>Verdana</vt:lpstr>
      <vt:lpstr>Wingdings 2</vt:lpstr>
      <vt:lpstr>Солнцестояние</vt:lpstr>
      <vt:lpstr>Наши верные друзья Библиотечный урок</vt:lpstr>
      <vt:lpstr>Презентация PowerPoint</vt:lpstr>
      <vt:lpstr>    Древнеегипетское пиктографическое                     (рисунчатое) письмо</vt:lpstr>
      <vt:lpstr>  Древнее рисунчатое письмо </vt:lpstr>
      <vt:lpstr> Письмо на папирусе</vt:lpstr>
      <vt:lpstr>Восковые и глиняные книги</vt:lpstr>
      <vt:lpstr>Презентация PowerPoint</vt:lpstr>
      <vt:lpstr>Берестяные книги на Руси</vt:lpstr>
      <vt:lpstr>Презентация PowerPoint</vt:lpstr>
      <vt:lpstr>   Первые печатные станки</vt:lpstr>
      <vt:lpstr>Презентация PowerPoint</vt:lpstr>
      <vt:lpstr>Презентация PowerPoint</vt:lpstr>
      <vt:lpstr>До новых встреч  </vt:lpstr>
      <vt:lpstr>Презентацию подготовила: библиотекарь МБОУ «ИСОШ № 1» Вьюнова ЛюбовьСтепановна «Муниципальная общеобразовательная  средняя школа № 1 п.Ивня» 2019 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Женя</dc:creator>
  <cp:lastModifiedBy>Пользователь Windows</cp:lastModifiedBy>
  <cp:revision>50</cp:revision>
  <dcterms:created xsi:type="dcterms:W3CDTF">2012-03-25T07:24:23Z</dcterms:created>
  <dcterms:modified xsi:type="dcterms:W3CDTF">2019-12-12T11:48:49Z</dcterms:modified>
</cp:coreProperties>
</file>