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73" r:id="rId3"/>
    <p:sldId id="290" r:id="rId4"/>
    <p:sldId id="271" r:id="rId5"/>
    <p:sldId id="268" r:id="rId6"/>
    <p:sldId id="295" r:id="rId7"/>
    <p:sldId id="272" r:id="rId8"/>
    <p:sldId id="261" r:id="rId9"/>
    <p:sldId id="296" r:id="rId10"/>
    <p:sldId id="274" r:id="rId11"/>
    <p:sldId id="258" r:id="rId12"/>
    <p:sldId id="257" r:id="rId13"/>
    <p:sldId id="264" r:id="rId14"/>
    <p:sldId id="275" r:id="rId15"/>
    <p:sldId id="276" r:id="rId16"/>
    <p:sldId id="280" r:id="rId17"/>
    <p:sldId id="277" r:id="rId18"/>
    <p:sldId id="278" r:id="rId19"/>
    <p:sldId id="279" r:id="rId20"/>
    <p:sldId id="297" r:id="rId21"/>
    <p:sldId id="283" r:id="rId22"/>
    <p:sldId id="291" r:id="rId23"/>
    <p:sldId id="294" r:id="rId24"/>
    <p:sldId id="284" r:id="rId25"/>
    <p:sldId id="292" r:id="rId26"/>
    <p:sldId id="285" r:id="rId27"/>
    <p:sldId id="302" r:id="rId28"/>
    <p:sldId id="303" r:id="rId29"/>
    <p:sldId id="287" r:id="rId30"/>
    <p:sldId id="298" r:id="rId31"/>
    <p:sldId id="300" r:id="rId32"/>
    <p:sldId id="301" r:id="rId33"/>
    <p:sldId id="299" r:id="rId34"/>
    <p:sldId id="289" r:id="rId35"/>
    <p:sldId id="286" r:id="rId36"/>
    <p:sldId id="288" r:id="rId37"/>
    <p:sldId id="293" r:id="rId38"/>
    <p:sldId id="26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7C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17" autoAdjust="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196E2-B00A-4A51-AAF5-1297F332728B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0085B-92B2-4FFC-86BD-845BA3A744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0085B-92B2-4FFC-86BD-845BA3A744A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DE3F7-546A-41BF-90C0-38532B87EC44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0647F-E87A-4E00-ACEE-DD0BB8CE49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«</a:t>
            </a:r>
            <a:r>
              <a:rPr lang="ru-RU" sz="5400" b="1" i="1" u="sng" dirty="0" err="1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Мурзилку</a:t>
            </a:r>
            <a:r>
              <a:rPr lang="ru-RU" sz="5400" b="1" i="1" u="sng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» </a:t>
            </a:r>
            <a:r>
              <a:rPr lang="ru-RU" sz="48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почитать,</a:t>
            </a:r>
            <a:br>
              <a:rPr lang="ru-RU" sz="48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48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ребята, </a:t>
            </a:r>
            <a:br>
              <a:rPr lang="ru-RU" sz="48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48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не </a:t>
            </a:r>
            <a:r>
              <a:rPr lang="ru-RU" sz="4800" b="1" dirty="0" err="1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хотите-ли</a:t>
            </a:r>
            <a:r>
              <a:rPr lang="ru-RU" sz="4800" b="1" dirty="0" smtClean="0">
                <a:solidFill>
                  <a:srgbClr val="C00000"/>
                </a:solidFill>
                <a:latin typeface="Batang" pitchFamily="18" charset="-127"/>
                <a:ea typeface="Batang" pitchFamily="18" charset="-127"/>
              </a:rPr>
              <a:t> ?</a:t>
            </a:r>
            <a:endParaRPr lang="ru-RU" sz="4800" b="1" dirty="0">
              <a:solidFill>
                <a:srgbClr val="C0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7620" y="4929198"/>
            <a:ext cx="5043478" cy="1752600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Информационный проект.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Выполнен учениками 2 года обучения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 ДО «Лицей Искусств», г.Вышний Волочек.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проекта-преподаватель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Ботина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Т.В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2019г.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Desktop\DSC04995.JPG"/>
          <p:cNvPicPr/>
          <p:nvPr/>
        </p:nvPicPr>
        <p:blipFill>
          <a:blip r:embed="rId2" cstate="print"/>
          <a:srcRect t="7500"/>
          <a:stretch>
            <a:fillRect/>
          </a:stretch>
        </p:blipFill>
        <p:spPr bwMode="auto">
          <a:xfrm>
            <a:off x="0" y="2428868"/>
            <a:ext cx="4786314" cy="3214710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14290"/>
            <a:ext cx="554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 чем отличие журнала? </a:t>
            </a:r>
            <a:endParaRPr lang="ru-RU" sz="3600" b="1" i="1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14282" y="2571744"/>
            <a:ext cx="235745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новое и интересное сначала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печатается в журналах и газетах.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500298" y="3857628"/>
            <a:ext cx="38576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Журнал- коллективное творчество. Под одной обложкой собираются десятки различных авторов.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57884" y="2357430"/>
            <a:ext cx="2786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Журнал издается с определенной периодичностью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857224" y="1428736"/>
            <a:ext cx="357190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786182" y="1285860"/>
            <a:ext cx="357190" cy="2357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6715140" y="1214422"/>
            <a:ext cx="357190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 descr="32 в"/>
          <p:cNvPicPr>
            <a:picLocks noChangeAspect="1" noChangeArrowheads="1"/>
          </p:cNvPicPr>
          <p:nvPr/>
        </p:nvPicPr>
        <p:blipFill>
          <a:blip r:embed="rId2"/>
          <a:srcRect l="22900" t="13387" r="19667" b="1772"/>
          <a:stretch>
            <a:fillRect/>
          </a:stretch>
        </p:blipFill>
        <p:spPr bwMode="auto">
          <a:xfrm>
            <a:off x="6500826" y="3857628"/>
            <a:ext cx="1857356" cy="2647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1" grpId="0"/>
      <p:bldP spid="30722" grpId="0"/>
      <p:bldP spid="5" grpId="0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История Мурзилк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354040"/>
            <a:ext cx="4767311" cy="6218232"/>
          </a:xfrm>
          <a:prstGeom prst="rect">
            <a:avLst/>
          </a:prstGeom>
          <a:noFill/>
        </p:spPr>
      </p:pic>
      <p:pic>
        <p:nvPicPr>
          <p:cNvPr id="6148" name="Picture 4" descr="http://start.tunnel.ru/media/images/2016-10/post_comment/836552/at686040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57166"/>
            <a:ext cx="3651734" cy="4662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start.tunnel.ru/media/images/2016-09/post_comment/724436/at31693635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89"/>
            <a:ext cx="3357586" cy="5295877"/>
          </a:xfrm>
          <a:prstGeom prst="rect">
            <a:avLst/>
          </a:prstGeom>
          <a:noFill/>
        </p:spPr>
      </p:pic>
      <p:pic>
        <p:nvPicPr>
          <p:cNvPr id="4" name="Picture 2" descr="http://start.tunnel.ru/media/images/2016-09/post_comment/724437/at502491076.jpg"/>
          <p:cNvPicPr>
            <a:picLocks noChangeAspect="1" noChangeArrowheads="1"/>
          </p:cNvPicPr>
          <p:nvPr/>
        </p:nvPicPr>
        <p:blipFill>
          <a:blip r:embed="rId3"/>
          <a:srcRect l="8333" t="2876" r="2082" b="3934"/>
          <a:stretch>
            <a:fillRect/>
          </a:stretch>
        </p:blipFill>
        <p:spPr bwMode="auto">
          <a:xfrm>
            <a:off x="4500562" y="214290"/>
            <a:ext cx="3857652" cy="522161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500702"/>
            <a:ext cx="3854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так выглядел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придуманный </a:t>
            </a:r>
            <a:r>
              <a:rPr lang="ru-RU" sz="20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Палмером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Коксом</a:t>
            </a:r>
          </a:p>
          <a:p>
            <a:pPr algn="ctr"/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Мурзилка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500562" y="5500702"/>
            <a:ext cx="4643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20-е годы прошлого века</a:t>
            </a:r>
          </a:p>
          <a:p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_это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веселый лохматый пес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kniga3000.ru/sites/default/files/artist/k/kanevskij_aminadav_moiseevich/kanevskiy_aminadav_moiseevich_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4572032" cy="48364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428604"/>
            <a:ext cx="6140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Каневский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Аминадав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Моисеевич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start.tunnel.ru/media/images/2016-09/post_comment/724437/at9974660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357298"/>
            <a:ext cx="3466463" cy="453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500042"/>
            <a:ext cx="5212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Как устроен журнал?</a:t>
            </a:r>
            <a:endParaRPr lang="ru-RU" sz="4000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42910" y="2071678"/>
            <a:ext cx="74295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журналах принято располагать материал по рубрикам.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Рубрика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это регулярно повторяющийся раздел в журнале. Название рубрики ясно говорит о том, что ожидает читателя.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32 в"/>
          <p:cNvPicPr>
            <a:picLocks noChangeAspect="1" noChangeArrowheads="1"/>
          </p:cNvPicPr>
          <p:nvPr/>
        </p:nvPicPr>
        <p:blipFill>
          <a:blip r:embed="rId2"/>
          <a:srcRect l="22900" t="13387" r="19667" b="1772"/>
          <a:stretch>
            <a:fillRect/>
          </a:stretch>
        </p:blipFill>
        <p:spPr bwMode="auto">
          <a:xfrm>
            <a:off x="7429520" y="4429132"/>
            <a:ext cx="1453266" cy="2071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20145"/>
            <a:ext cx="4214842" cy="623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596" y="642918"/>
            <a:ext cx="350046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удобна структура журнала. На первой странице журнала главный герой </a:t>
            </a:r>
            <a:r>
              <a:rPr lang="ru-RU" altLang="ru-RU" sz="2800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altLang="ru-RU" sz="2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держит в руках разноцветные шарики с названием рубрик и статей, опубликованных в журнале с указанием страниц.</a:t>
            </a:r>
            <a:endParaRPr lang="ru-RU" sz="2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1142984"/>
            <a:ext cx="68580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Batang" pitchFamily="18" charset="-127"/>
                <a:ea typeface="Batang" pitchFamily="18" charset="-127"/>
              </a:rPr>
              <a:t>Наши любимые рубрики журнала </a:t>
            </a:r>
            <a:r>
              <a:rPr lang="ru-RU" sz="5400" b="1" i="1" dirty="0" smtClean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«</a:t>
            </a:r>
            <a:r>
              <a:rPr lang="ru-RU" sz="5400" b="1" i="1" dirty="0" err="1" smtClean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Мурзилка</a:t>
            </a:r>
            <a:r>
              <a:rPr lang="ru-RU" sz="5400" b="1" i="1" dirty="0" smtClean="0">
                <a:solidFill>
                  <a:schemeClr val="bg2">
                    <a:lumMod val="10000"/>
                  </a:schemeClr>
                </a:solidFill>
                <a:latin typeface="Batang" pitchFamily="18" charset="-127"/>
                <a:ea typeface="Batang" pitchFamily="18" charset="-127"/>
              </a:rPr>
              <a:t>»</a:t>
            </a:r>
            <a:endParaRPr lang="ru-RU" sz="5400" b="1" i="1" dirty="0">
              <a:solidFill>
                <a:schemeClr val="bg2">
                  <a:lumMod val="1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bigslide.ru/images/18/17992/960/img11.jpg"/>
          <p:cNvPicPr>
            <a:picLocks noChangeAspect="1" noChangeArrowheads="1"/>
          </p:cNvPicPr>
          <p:nvPr/>
        </p:nvPicPr>
        <p:blipFill>
          <a:blip r:embed="rId2"/>
          <a:srcRect l="26627" t="2731" r="30359" b="9876"/>
          <a:stretch>
            <a:fillRect/>
          </a:stretch>
        </p:blipFill>
        <p:spPr bwMode="auto">
          <a:xfrm>
            <a:off x="214282" y="357166"/>
            <a:ext cx="1857388" cy="2830305"/>
          </a:xfrm>
          <a:prstGeom prst="rect">
            <a:avLst/>
          </a:prstGeom>
          <a:noFill/>
        </p:spPr>
      </p:pic>
      <p:pic>
        <p:nvPicPr>
          <p:cNvPr id="33796" name="Picture 4" descr="http://mypresentation.ru/documents_2/d0ba81bafd8f5b9ca6518f5e3078cf43/img15.jpg"/>
          <p:cNvPicPr>
            <a:picLocks noChangeAspect="1" noChangeArrowheads="1"/>
          </p:cNvPicPr>
          <p:nvPr/>
        </p:nvPicPr>
        <p:blipFill>
          <a:blip r:embed="rId3"/>
          <a:srcRect l="29062" t="5000" r="24062" b="3750"/>
          <a:stretch>
            <a:fillRect/>
          </a:stretch>
        </p:blipFill>
        <p:spPr bwMode="auto">
          <a:xfrm>
            <a:off x="2571736" y="785794"/>
            <a:ext cx="1859329" cy="2714620"/>
          </a:xfrm>
          <a:prstGeom prst="rect">
            <a:avLst/>
          </a:prstGeom>
          <a:noFill/>
        </p:spPr>
      </p:pic>
      <p:pic>
        <p:nvPicPr>
          <p:cNvPr id="33798" name="Picture 6" descr="http://mypresentation.ru/documents_2/d0ba81bafd8f5b9ca6518f5e3078cf43/img17.jpg"/>
          <p:cNvPicPr>
            <a:picLocks noChangeAspect="1" noChangeArrowheads="1"/>
          </p:cNvPicPr>
          <p:nvPr/>
        </p:nvPicPr>
        <p:blipFill>
          <a:blip r:embed="rId4"/>
          <a:srcRect l="28125" t="8750" r="27812" b="6249"/>
          <a:stretch>
            <a:fillRect/>
          </a:stretch>
        </p:blipFill>
        <p:spPr bwMode="auto">
          <a:xfrm>
            <a:off x="4786314" y="1214422"/>
            <a:ext cx="1791203" cy="2591527"/>
          </a:xfrm>
          <a:prstGeom prst="rect">
            <a:avLst/>
          </a:prstGeom>
          <a:noFill/>
        </p:spPr>
      </p:pic>
      <p:pic>
        <p:nvPicPr>
          <p:cNvPr id="33800" name="Picture 8" descr="http://bigslide.ru/images/18/17992/960/img7.jpg"/>
          <p:cNvPicPr>
            <a:picLocks noChangeAspect="1" noChangeArrowheads="1"/>
          </p:cNvPicPr>
          <p:nvPr/>
        </p:nvPicPr>
        <p:blipFill>
          <a:blip r:embed="rId5"/>
          <a:srcRect l="31250" t="10417" r="28125" b="7291"/>
          <a:stretch>
            <a:fillRect/>
          </a:stretch>
        </p:blipFill>
        <p:spPr bwMode="auto">
          <a:xfrm>
            <a:off x="357158" y="3929066"/>
            <a:ext cx="1786854" cy="2714644"/>
          </a:xfrm>
          <a:prstGeom prst="rect">
            <a:avLst/>
          </a:prstGeom>
          <a:noFill/>
        </p:spPr>
      </p:pic>
      <p:pic>
        <p:nvPicPr>
          <p:cNvPr id="33802" name="Picture 10" descr="https://bigslide.ru/images/18/17992/831/img14.jpg"/>
          <p:cNvPicPr>
            <a:picLocks noChangeAspect="1" noChangeArrowheads="1"/>
          </p:cNvPicPr>
          <p:nvPr/>
        </p:nvPicPr>
        <p:blipFill>
          <a:blip r:embed="rId6"/>
          <a:srcRect l="28881" t="9631" r="29602" b="12118"/>
          <a:stretch>
            <a:fillRect/>
          </a:stretch>
        </p:blipFill>
        <p:spPr bwMode="auto">
          <a:xfrm>
            <a:off x="2643174" y="3714752"/>
            <a:ext cx="1789247" cy="2528284"/>
          </a:xfrm>
          <a:prstGeom prst="rect">
            <a:avLst/>
          </a:prstGeom>
          <a:noFill/>
        </p:spPr>
      </p:pic>
      <p:pic>
        <p:nvPicPr>
          <p:cNvPr id="33804" name="Picture 12" descr="http://barnaul.xn----itbkcijdbf2ab0f9b.xn--p1ai/upload/resize_cache/iblock/53b/280_280_1742c89bd31d31e706694c01794f9666d/53b58fe7ca46c765442e22ad0282e79f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67575" y="785794"/>
            <a:ext cx="1876425" cy="2667000"/>
          </a:xfrm>
          <a:prstGeom prst="rect">
            <a:avLst/>
          </a:prstGeom>
          <a:noFill/>
        </p:spPr>
      </p:pic>
      <p:pic>
        <p:nvPicPr>
          <p:cNvPr id="33806" name="Picture 14" descr="http://chita.xn----itbkcijdbf2ab0f9b.xn--p1ai/upload/resize_cache/iblock/33c/280_280_1742c89bd31d31e706694c01794f9666d/33c173f34376e01d3b49100069b3597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3976686"/>
            <a:ext cx="2027210" cy="2881314"/>
          </a:xfrm>
          <a:prstGeom prst="rect">
            <a:avLst/>
          </a:prstGeom>
          <a:noFill/>
        </p:spPr>
      </p:pic>
      <p:pic>
        <p:nvPicPr>
          <p:cNvPr id="33808" name="Picture 16" descr="http://mypresentation.ru/documents_2/d0ba81bafd8f5b9ca6518f5e3078cf43/img18.jpg"/>
          <p:cNvPicPr>
            <a:picLocks noChangeAspect="1" noChangeArrowheads="1"/>
          </p:cNvPicPr>
          <p:nvPr/>
        </p:nvPicPr>
        <p:blipFill>
          <a:blip r:embed="rId9"/>
          <a:srcRect l="32813" t="7500" r="24999" b="9999"/>
          <a:stretch>
            <a:fillRect/>
          </a:stretch>
        </p:blipFill>
        <p:spPr bwMode="auto">
          <a:xfrm>
            <a:off x="6929454" y="3643314"/>
            <a:ext cx="1990522" cy="291943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85984" y="214290"/>
            <a:ext cx="605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Галерея замечательных авторов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Мурзилки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ufa.xn----itbkcijdbf2ab0f9b.xn--p1ai/upload/resize_cache/iblock/33e/280_280_1742c89bd31d31e706694c01794f9666d/33e614cf0152f98f316750ec1dfcd74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-74478"/>
            <a:ext cx="1928826" cy="2741478"/>
          </a:xfrm>
          <a:prstGeom prst="rect">
            <a:avLst/>
          </a:prstGeom>
          <a:noFill/>
        </p:spPr>
      </p:pic>
      <p:pic>
        <p:nvPicPr>
          <p:cNvPr id="35844" name="Picture 4" descr="http://mypresentation.ru/documents/54e1e917b41aa85287c568e2cd5ca198/img10.jpg"/>
          <p:cNvPicPr>
            <a:picLocks noChangeAspect="1" noChangeArrowheads="1"/>
          </p:cNvPicPr>
          <p:nvPr/>
        </p:nvPicPr>
        <p:blipFill>
          <a:blip r:embed="rId3"/>
          <a:srcRect l="51563" t="8750" r="3437" b="8749"/>
          <a:stretch>
            <a:fillRect/>
          </a:stretch>
        </p:blipFill>
        <p:spPr bwMode="auto">
          <a:xfrm>
            <a:off x="2643174" y="357166"/>
            <a:ext cx="1506692" cy="2071702"/>
          </a:xfrm>
          <a:prstGeom prst="rect">
            <a:avLst/>
          </a:prstGeom>
          <a:noFill/>
        </p:spPr>
      </p:pic>
      <p:pic>
        <p:nvPicPr>
          <p:cNvPr id="35846" name="Picture 6" descr="http://barnaul.xn----itbkcijdbf2ab0f9b.xn--p1ai/upload/resize_cache/iblock/5d0/280_280_1742c89bd31d31e706694c01794f9666d/5d0c4686451025aafd53ea5913e275a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285728"/>
            <a:ext cx="1876425" cy="2667000"/>
          </a:xfrm>
          <a:prstGeom prst="rect">
            <a:avLst/>
          </a:prstGeom>
          <a:noFill/>
        </p:spPr>
      </p:pic>
      <p:pic>
        <p:nvPicPr>
          <p:cNvPr id="35862" name="Picture 22" descr="http://img1.labirint.ru/books/306299/scrn_big_1.jpg"/>
          <p:cNvPicPr>
            <a:picLocks noChangeAspect="1" noChangeArrowheads="1"/>
          </p:cNvPicPr>
          <p:nvPr/>
        </p:nvPicPr>
        <p:blipFill>
          <a:blip r:embed="rId5"/>
          <a:srcRect l="9091" t="10119" r="6061"/>
          <a:stretch>
            <a:fillRect/>
          </a:stretch>
        </p:blipFill>
        <p:spPr bwMode="auto">
          <a:xfrm>
            <a:off x="7072330" y="0"/>
            <a:ext cx="1785950" cy="2891518"/>
          </a:xfrm>
          <a:prstGeom prst="rect">
            <a:avLst/>
          </a:prstGeom>
          <a:noFill/>
        </p:spPr>
      </p:pic>
      <p:pic>
        <p:nvPicPr>
          <p:cNvPr id="35866" name="Picture 26" descr="http://orenburg.xn----itbkcijdbf2ab0f9b.xn--p1ai/upload/resize_cache/iblock/1aa/280_280_1742c89bd31d31e706694c01794f9666d/1aad3296daf2cdf01d98e66189fc7fd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3857628"/>
            <a:ext cx="1876425" cy="2667000"/>
          </a:xfrm>
          <a:prstGeom prst="rect">
            <a:avLst/>
          </a:prstGeom>
          <a:noFill/>
        </p:spPr>
      </p:pic>
      <p:pic>
        <p:nvPicPr>
          <p:cNvPr id="35868" name="Picture 28" descr="http://mypresentation.ru/documents_2/d0ba81bafd8f5b9ca6518f5e3078cf43/img13.jpg"/>
          <p:cNvPicPr>
            <a:picLocks noChangeAspect="1" noChangeArrowheads="1"/>
          </p:cNvPicPr>
          <p:nvPr/>
        </p:nvPicPr>
        <p:blipFill>
          <a:blip r:embed="rId7"/>
          <a:srcRect l="30000" t="6250" r="27812" b="10000"/>
          <a:stretch>
            <a:fillRect/>
          </a:stretch>
        </p:blipFill>
        <p:spPr bwMode="auto">
          <a:xfrm>
            <a:off x="214282" y="3143248"/>
            <a:ext cx="1775288" cy="2643206"/>
          </a:xfrm>
          <a:prstGeom prst="rect">
            <a:avLst/>
          </a:prstGeom>
          <a:noFill/>
        </p:spPr>
      </p:pic>
      <p:pic>
        <p:nvPicPr>
          <p:cNvPr id="35870" name="Picture 30" descr="http://images.myshared.ru/7/805854/slide_9.jpg"/>
          <p:cNvPicPr>
            <a:picLocks noChangeAspect="1" noChangeArrowheads="1"/>
          </p:cNvPicPr>
          <p:nvPr/>
        </p:nvPicPr>
        <p:blipFill>
          <a:blip r:embed="rId8"/>
          <a:srcRect l="21094" t="21875" r="50781" b="20833"/>
          <a:stretch>
            <a:fillRect/>
          </a:stretch>
        </p:blipFill>
        <p:spPr bwMode="auto">
          <a:xfrm>
            <a:off x="2500298" y="3429000"/>
            <a:ext cx="1823617" cy="2786082"/>
          </a:xfrm>
          <a:prstGeom prst="rect">
            <a:avLst/>
          </a:prstGeom>
          <a:noFill/>
        </p:spPr>
      </p:pic>
      <p:pic>
        <p:nvPicPr>
          <p:cNvPr id="35872" name="Picture 32" descr="http://pioner48.ru/image/cache/data-pioner48-school-shopedu-portrety-pisateli-i-poety-25-portretov-4-600x600.jpg"/>
          <p:cNvPicPr>
            <a:picLocks noChangeAspect="1" noChangeArrowheads="1"/>
          </p:cNvPicPr>
          <p:nvPr/>
        </p:nvPicPr>
        <p:blipFill>
          <a:blip r:embed="rId9"/>
          <a:srcRect l="25000" t="8750" r="23749" b="9999"/>
          <a:stretch>
            <a:fillRect/>
          </a:stretch>
        </p:blipFill>
        <p:spPr bwMode="auto">
          <a:xfrm>
            <a:off x="6858016" y="3500438"/>
            <a:ext cx="1847497" cy="2928958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357422" y="2857496"/>
            <a:ext cx="6057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Галерея замечательных авторов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Мурзилки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0298" y="6286520"/>
            <a:ext cx="1688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Виктор Драгунский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43174" y="2571744"/>
            <a:ext cx="1597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Эдуард Успенский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амара Крюко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1714500" cy="226695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000372"/>
            <a:ext cx="1854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Тамара Крюкова</a:t>
            </a:r>
            <a:endParaRPr lang="ru-RU" dirty="0"/>
          </a:p>
        </p:txBody>
      </p:sp>
      <p:pic>
        <p:nvPicPr>
          <p:cNvPr id="1028" name="Picture 4" descr="Кургузо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214422"/>
            <a:ext cx="1714500" cy="18192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28860" y="3071810"/>
            <a:ext cx="1589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Олег </a:t>
            </a:r>
            <a:r>
              <a:rPr lang="ru-RU" b="1" dirty="0" err="1" smtClean="0"/>
              <a:t>Кургузов</a:t>
            </a:r>
            <a:endParaRPr lang="ru-RU" dirty="0"/>
          </a:p>
        </p:txBody>
      </p:sp>
      <p:pic>
        <p:nvPicPr>
          <p:cNvPr id="1030" name="Picture 6" descr="Татьяна Ри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928670"/>
            <a:ext cx="1714500" cy="19526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14876" y="2928934"/>
            <a:ext cx="1374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Татьяна </a:t>
            </a:r>
            <a:r>
              <a:rPr lang="ru-RU" b="1" dirty="0" err="1" smtClean="0"/>
              <a:t>Рик</a:t>
            </a:r>
            <a:endParaRPr lang="ru-RU" dirty="0"/>
          </a:p>
        </p:txBody>
      </p:sp>
      <p:pic>
        <p:nvPicPr>
          <p:cNvPr id="1032" name="Picture 8" descr="http://www.webkarapuz.ru/resize/100/341/w/uploads/section/4797021.jpg"/>
          <p:cNvPicPr>
            <a:picLocks noChangeAspect="1" noChangeArrowheads="1"/>
          </p:cNvPicPr>
          <p:nvPr/>
        </p:nvPicPr>
        <p:blipFill>
          <a:blip r:embed="rId5"/>
          <a:srcRect l="13197"/>
          <a:stretch>
            <a:fillRect/>
          </a:stretch>
        </p:blipFill>
        <p:spPr bwMode="auto">
          <a:xfrm>
            <a:off x="6929454" y="714356"/>
            <a:ext cx="1973072" cy="1981199"/>
          </a:xfrm>
          <a:prstGeom prst="rect">
            <a:avLst/>
          </a:prstGeom>
          <a:noFill/>
        </p:spPr>
      </p:pic>
      <p:pic>
        <p:nvPicPr>
          <p:cNvPr id="1034" name="Picture 10" descr="https://ds03.infourok.ru/uploads/ex/07b1/0000cb00-d1d75041/img20.jpg"/>
          <p:cNvPicPr>
            <a:picLocks noChangeAspect="1" noChangeArrowheads="1"/>
          </p:cNvPicPr>
          <p:nvPr/>
        </p:nvPicPr>
        <p:blipFill>
          <a:blip r:embed="rId6"/>
          <a:srcRect l="7813" t="31250" r="7031" b="12500"/>
          <a:stretch>
            <a:fillRect/>
          </a:stretch>
        </p:blipFill>
        <p:spPr bwMode="auto">
          <a:xfrm>
            <a:off x="2500298" y="3708174"/>
            <a:ext cx="6429420" cy="3149826"/>
          </a:xfrm>
          <a:prstGeom prst="rect">
            <a:avLst/>
          </a:prstGeom>
          <a:noFill/>
        </p:spPr>
      </p:pic>
      <p:pic>
        <p:nvPicPr>
          <p:cNvPr id="1036" name="Picture 12" descr="http://900igr.net/up/datas/259164/002.jpg"/>
          <p:cNvPicPr>
            <a:picLocks noChangeAspect="1" noChangeArrowheads="1"/>
          </p:cNvPicPr>
          <p:nvPr/>
        </p:nvPicPr>
        <p:blipFill>
          <a:blip r:embed="rId7"/>
          <a:srcRect l="3906" t="4167" r="71875" b="53125"/>
          <a:stretch>
            <a:fillRect/>
          </a:stretch>
        </p:blipFill>
        <p:spPr bwMode="auto">
          <a:xfrm>
            <a:off x="214282" y="3714752"/>
            <a:ext cx="1749328" cy="231362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85720" y="6215082"/>
            <a:ext cx="193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Артур </a:t>
            </a:r>
            <a:r>
              <a:rPr lang="ru-RU" b="1" dirty="0" err="1" smtClean="0"/>
              <a:t>Гиваргизов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00892" y="2928934"/>
            <a:ext cx="185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Григорий Остер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428728" y="0"/>
            <a:ext cx="6403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Современные авторы «</a:t>
            </a:r>
            <a:r>
              <a:rPr lang="ru-RU" sz="32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Мурзилки</a:t>
            </a: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642918"/>
            <a:ext cx="3581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 и задачи</a:t>
            </a:r>
            <a:endParaRPr lang="ru-RU" sz="4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8" descr="32 в"/>
          <p:cNvPicPr>
            <a:picLocks noChangeAspect="1" noChangeArrowheads="1"/>
          </p:cNvPicPr>
          <p:nvPr/>
        </p:nvPicPr>
        <p:blipFill>
          <a:blip r:embed="rId2"/>
          <a:srcRect l="22900" t="13387" r="19667" b="1772"/>
          <a:stretch>
            <a:fillRect/>
          </a:stretch>
        </p:blipFill>
        <p:spPr bwMode="auto">
          <a:xfrm>
            <a:off x="6500826" y="3144722"/>
            <a:ext cx="2357454" cy="336062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1857364"/>
            <a:ext cx="56436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исследования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Познакомиться с историей создания журнала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endParaRPr lang="ru-RU" sz="28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собрать материал об истории журнала и его главном герое; выявить рубрики журнала и познакомиться с их содержанием; расширять круг чтения учащихся;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Attachments_shkola15v@rambler.ru_2018-03-05_10-48-57\1.jpe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14282" y="285728"/>
            <a:ext cx="4786945" cy="65722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20194313">
            <a:off x="4924798" y="2865120"/>
            <a:ext cx="42242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Литературная </a:t>
            </a:r>
          </a:p>
          <a:p>
            <a:endParaRPr lang="ru-RU" sz="4400" b="1" dirty="0">
              <a:solidFill>
                <a:srgbClr val="FF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9256" y="357166"/>
            <a:ext cx="184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Рубрика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7286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Рубрика            </a:t>
            </a: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«Галерея искусств             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Мурзилки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upload.wikimedia.org/wikipedia/commons/5/50/Carle_van_Loo_by_Louis-Michel_van_Lo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14554"/>
            <a:ext cx="2651623" cy="3214710"/>
          </a:xfrm>
          <a:prstGeom prst="ellipse">
            <a:avLst/>
          </a:prstGeom>
          <a:noFill/>
        </p:spPr>
      </p:pic>
      <p:pic>
        <p:nvPicPr>
          <p:cNvPr id="1028" name="Picture 4" descr="http://iskusstvoed.ru/wp-content/uploads/2017/08/%D0%93%D0%B0%D0%B4%D0%B0%D0%BB%D0%BA%D0%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57166"/>
            <a:ext cx="2279793" cy="3074871"/>
          </a:xfrm>
          <a:prstGeom prst="rect">
            <a:avLst/>
          </a:prstGeom>
          <a:noFill/>
        </p:spPr>
      </p:pic>
      <p:pic>
        <p:nvPicPr>
          <p:cNvPr id="1030" name="Picture 6" descr="https://artchive.ru/res/media/img/ox800/work/148/202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476">
            <a:off x="3245287" y="1793782"/>
            <a:ext cx="2866817" cy="363727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5500702"/>
            <a:ext cx="8501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"Галерея" знакомит с репродукциями картин - шедевров отечественной и мировой живописи, с жизнью и творчеством художников. 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214290"/>
            <a:ext cx="54205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Борис Александрович </a:t>
            </a:r>
            <a:r>
              <a:rPr lang="ru-RU" sz="2800" b="1" i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Дехтерёв</a:t>
            </a:r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художник -иллюстратор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knigiskartinkami.ru/attachments/Image/Dehterev_1.jpg?template=gener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1714929" cy="2428870"/>
          </a:xfrm>
          <a:prstGeom prst="rect">
            <a:avLst/>
          </a:prstGeom>
          <a:noFill/>
        </p:spPr>
      </p:pic>
      <p:pic>
        <p:nvPicPr>
          <p:cNvPr id="1028" name="Picture 4" descr="http://geofotoput.ru/wp-content/uploads/2017/05/57397244_1270475660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1142984"/>
            <a:ext cx="2643206" cy="3456921"/>
          </a:xfrm>
          <a:prstGeom prst="rect">
            <a:avLst/>
          </a:prstGeom>
          <a:noFill/>
        </p:spPr>
      </p:pic>
      <p:pic>
        <p:nvPicPr>
          <p:cNvPr id="1030" name="Picture 6" descr="http://geofotoput.ru/wp-content/uploads/2017/05/000zsrk1-763x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1285860"/>
            <a:ext cx="3179556" cy="2500306"/>
          </a:xfrm>
          <a:prstGeom prst="rect">
            <a:avLst/>
          </a:prstGeom>
          <a:noFill/>
        </p:spPr>
      </p:pic>
      <p:pic>
        <p:nvPicPr>
          <p:cNvPr id="1032" name="Picture 8" descr="http://geofotoput.ru/wp-content/uploads/2017/05/0010beg6-423x6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829606"/>
            <a:ext cx="2840018" cy="4028394"/>
          </a:xfrm>
          <a:prstGeom prst="ellipse">
            <a:avLst/>
          </a:prstGeom>
          <a:noFill/>
        </p:spPr>
      </p:pic>
      <p:pic>
        <p:nvPicPr>
          <p:cNvPr id="1034" name="Picture 10" descr="http://geofotoput.ru/wp-content/uploads/2017/05/57398624_1270478294_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3943901"/>
            <a:ext cx="5032986" cy="2914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https://imgprx.livejournal.net/7fed1a1805bb46442e60cad0a26da9ad74dad4dc/acCGJUjbiVF07O7cwVhN3PmRG4wKzuHyELnJ_fnF89tpEtwU2ApRIoIDlJXNON_yclUeU7H9vAkww91iNIu_-2toKu7DcBsHzIaZdwA99Y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C:\Users\Admin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6" name="Picture 6" descr="https://im0-tub-ru.yandex.net/i?id=7b59dd8be2d03611e1403c1137e0d568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071678"/>
            <a:ext cx="3785229" cy="45483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14612" y="214290"/>
            <a:ext cx="6429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Тырса</a:t>
            </a:r>
            <a:r>
              <a:rPr 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Николай Андреевич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советский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художник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живописец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иллюстратор и преподаватель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8" name="Picture 8" descr="Тырса Николай Андреевич. Автопортрет. 1928. Советский художник-живописец, иллюстратор и преподаватель. Картины.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b="14285"/>
          <a:stretch>
            <a:fillRect/>
          </a:stretch>
        </p:blipFill>
        <p:spPr bwMode="auto">
          <a:xfrm>
            <a:off x="285720" y="0"/>
            <a:ext cx="2143140" cy="2895432"/>
          </a:xfrm>
          <a:prstGeom prst="teardrop">
            <a:avLst/>
          </a:prstGeom>
          <a:noFill/>
        </p:spPr>
      </p:pic>
      <p:pic>
        <p:nvPicPr>
          <p:cNvPr id="40970" name="Picture 10" descr="http://data24.i.gallery.ru/albums/gallery/37059-bd415-73247112-m750x740-ueb165.jpg"/>
          <p:cNvPicPr>
            <a:picLocks noChangeAspect="1" noChangeArrowheads="1"/>
          </p:cNvPicPr>
          <p:nvPr/>
        </p:nvPicPr>
        <p:blipFill>
          <a:blip r:embed="rId4"/>
          <a:srcRect l="13750"/>
          <a:stretch>
            <a:fillRect/>
          </a:stretch>
        </p:blipFill>
        <p:spPr bwMode="auto">
          <a:xfrm>
            <a:off x="928662" y="3000372"/>
            <a:ext cx="2714644" cy="3671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8572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Рубрика            </a:t>
            </a: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Игродром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1604" y="2000240"/>
            <a:ext cx="40825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40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Скороговорки</a:t>
            </a:r>
          </a:p>
          <a:p>
            <a:pPr>
              <a:buFont typeface="Arial" pitchFamily="34" charset="0"/>
              <a:buChar char="•"/>
            </a:pPr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Анаграмма</a:t>
            </a:r>
          </a:p>
          <a:p>
            <a:pPr>
              <a:buFont typeface="Arial" pitchFamily="34" charset="0"/>
              <a:buChar char="•"/>
            </a:pPr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Загадки-обманки</a:t>
            </a:r>
          </a:p>
          <a:p>
            <a:pPr>
              <a:buFont typeface="Arial" pitchFamily="34" charset="0"/>
              <a:buChar char="•"/>
            </a:pPr>
            <a:r>
              <a:rPr lang="ru-RU" sz="40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Головоломки</a:t>
            </a:r>
          </a:p>
          <a:p>
            <a:pPr>
              <a:buFont typeface="Arial" pitchFamily="34" charset="0"/>
              <a:buChar char="•"/>
            </a:pPr>
            <a:r>
              <a:rPr lang="ru-RU" sz="4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Лабиринт</a:t>
            </a:r>
          </a:p>
          <a:p>
            <a:pPr>
              <a:buFont typeface="Arial" pitchFamily="34" charset="0"/>
              <a:buChar char="•"/>
            </a:pPr>
            <a:r>
              <a:rPr lang="ru-RU" sz="40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Ребусы</a:t>
            </a:r>
            <a:endParaRPr lang="ru-RU" sz="40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900igr.net/up/datas/85118/019.jpg"/>
          <p:cNvPicPr>
            <a:picLocks noChangeAspect="1" noChangeArrowheads="1"/>
          </p:cNvPicPr>
          <p:nvPr/>
        </p:nvPicPr>
        <p:blipFill>
          <a:blip r:embed="rId2"/>
          <a:srcRect l="50781" t="10416" r="7031" b="7291"/>
          <a:stretch>
            <a:fillRect/>
          </a:stretch>
        </p:blipFill>
        <p:spPr bwMode="auto">
          <a:xfrm>
            <a:off x="6000760" y="1785926"/>
            <a:ext cx="2832200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357166"/>
            <a:ext cx="8130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3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Если буква заблудилась……</a:t>
            </a:r>
            <a:endParaRPr lang="ru-RU" sz="4400" b="1" i="1" dirty="0">
              <a:solidFill>
                <a:schemeClr val="accent3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2357430"/>
            <a:ext cx="6653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КРЫСЕ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два  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ВРАЧА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сидят</a:t>
            </a:r>
          </a:p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 небо синее глядят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86776" y="135729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58016" y="364331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86578" y="150017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358214" y="300037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57224" y="157161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929586" y="35716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14348" y="55007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429652" y="6357958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Ж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071802" y="378619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572396" y="2786058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0034" y="6572272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Й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643306" y="171448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785918" y="471488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714876" y="650083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429256" y="385762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85720" y="4786322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214678" y="6215082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214942" y="135729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000892" y="614364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285984" y="1500174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57158" y="364331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8429652" y="4429132"/>
            <a:ext cx="34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143372" y="435769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Ь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714480" y="628652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щ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6286512" y="621508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428860" y="4714884"/>
            <a:ext cx="6362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517C5"/>
                </a:solidFill>
                <a:latin typeface="Times New Roman" pitchFamily="18" charset="0"/>
                <a:cs typeface="Times New Roman" pitchFamily="18" charset="0"/>
              </a:rPr>
              <a:t>На   </a:t>
            </a:r>
            <a:r>
              <a:rPr lang="ru-RU" sz="3600" b="1" dirty="0" smtClean="0">
                <a:solidFill>
                  <a:srgbClr val="F517C5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3600" dirty="0" smtClean="0">
                <a:solidFill>
                  <a:srgbClr val="F517C5"/>
                </a:solidFill>
                <a:latin typeface="Times New Roman" pitchFamily="18" charset="0"/>
                <a:cs typeface="Times New Roman" pitchFamily="18" charset="0"/>
              </a:rPr>
              <a:t>РЫШЕ  два </a:t>
            </a:r>
            <a:r>
              <a:rPr lang="ru-RU" sz="3600" b="1" dirty="0" smtClean="0">
                <a:solidFill>
                  <a:srgbClr val="F517C5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600" dirty="0" smtClean="0">
                <a:solidFill>
                  <a:srgbClr val="F517C5"/>
                </a:solidFill>
                <a:latin typeface="Times New Roman" pitchFamily="18" charset="0"/>
                <a:cs typeface="Times New Roman" pitchFamily="18" charset="0"/>
              </a:rPr>
              <a:t>РАЧА сидят</a:t>
            </a:r>
          </a:p>
          <a:p>
            <a:r>
              <a:rPr lang="ru-RU" sz="3600" dirty="0" smtClean="0">
                <a:solidFill>
                  <a:srgbClr val="F517C5"/>
                </a:solidFill>
                <a:latin typeface="Times New Roman" pitchFamily="18" charset="0"/>
                <a:cs typeface="Times New Roman" pitchFamily="18" charset="0"/>
              </a:rPr>
              <a:t>И в небо синее глядят</a:t>
            </a:r>
            <a:endParaRPr lang="ru-RU" sz="3600" dirty="0">
              <a:solidFill>
                <a:srgbClr val="F517C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214290"/>
            <a:ext cx="592935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Рубрика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«Это интересно»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Удод-птица-Среда-обитания-и-образ-жизни-удода-1"/>
          <p:cNvPicPr>
            <a:picLocks noChangeAspect="1" noChangeArrowheads="1"/>
          </p:cNvPicPr>
          <p:nvPr/>
        </p:nvPicPr>
        <p:blipFill>
          <a:blip r:embed="rId2"/>
          <a:srcRect l="17500" r="3749" b="8729"/>
          <a:stretch>
            <a:fillRect/>
          </a:stretch>
        </p:blipFill>
        <p:spPr bwMode="auto">
          <a:xfrm>
            <a:off x="5857884" y="2357430"/>
            <a:ext cx="2643206" cy="1929960"/>
          </a:xfrm>
          <a:prstGeom prst="rect">
            <a:avLst/>
          </a:prstGeom>
          <a:noFill/>
        </p:spPr>
      </p:pic>
      <p:pic>
        <p:nvPicPr>
          <p:cNvPr id="40964" name="Picture 4" descr="Удод-птица-Среда-обитания-и-образ-жизни-удода-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429132"/>
            <a:ext cx="3286148" cy="21852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215206" y="2786058"/>
            <a:ext cx="974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удод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6" name="Picture 6" descr="Кра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071678"/>
            <a:ext cx="4993076" cy="1976426"/>
          </a:xfrm>
          <a:prstGeom prst="rect">
            <a:avLst/>
          </a:prstGeom>
          <a:noFill/>
        </p:spPr>
      </p:pic>
      <p:pic>
        <p:nvPicPr>
          <p:cNvPr id="40968" name="Picture 8" descr="Краб пау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4286256"/>
            <a:ext cx="3571900" cy="235240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472" y="2214554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краб</a:t>
            </a:r>
            <a:endParaRPr lang="ru-RU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https://m.murzilka.org/upload/8%202016/Cover1_8_2016_1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26" y="0"/>
            <a:ext cx="1643074" cy="2246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im0-tub-ru.yandex.net/i?id=afb4615682a30ce196b22eb425013ed1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3714776" cy="2476518"/>
          </a:xfrm>
          <a:prstGeom prst="rect">
            <a:avLst/>
          </a:prstGeom>
          <a:noFill/>
        </p:spPr>
      </p:pic>
      <p:pic>
        <p:nvPicPr>
          <p:cNvPr id="52228" name="Picture 4" descr="https://walter.trakt.tv/images/movies/000/056/941/fanarts/original/f2e2678b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214686"/>
            <a:ext cx="5857916" cy="3295077"/>
          </a:xfrm>
          <a:prstGeom prst="rect">
            <a:avLst/>
          </a:prstGeom>
          <a:noFill/>
        </p:spPr>
      </p:pic>
      <p:pic>
        <p:nvPicPr>
          <p:cNvPr id="52230" name="Picture 6" descr="https://static.inaturalist.org/photos/6114799/original.jpg?14853085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8566" y="785794"/>
            <a:ext cx="3715544" cy="20629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3857628"/>
            <a:ext cx="23699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Медовые</a:t>
            </a:r>
          </a:p>
          <a:p>
            <a:r>
              <a:rPr lang="ru-RU" sz="4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муравьи</a:t>
            </a:r>
            <a:endParaRPr lang="ru-RU" sz="4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https://imgp.golos.io/0x0/https:/pp.userapi.com/c840320/v840320199/eaeb/XpvUK7wSRw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2" name="AutoShape 4" descr="https://imgp.golos.io/0x0/https:/pp.userapi.com/c840320/v840320199/eaeb/XpvUK7wSRw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4" name="Picture 6" descr="https://factum-info.net/images/1_Fakty/4_Eda/43_2_unusual-fruits-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4195742" cy="4195742"/>
          </a:xfrm>
          <a:prstGeom prst="rect">
            <a:avLst/>
          </a:prstGeom>
          <a:noFill/>
        </p:spPr>
      </p:pic>
      <p:pic>
        <p:nvPicPr>
          <p:cNvPr id="53256" name="Picture 8" descr="https://cdn.webshopapp.com/shops/22115/files/253364267/eetbare-tuin-edible-garden-hovenia-dulcis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4286248" y="3286124"/>
            <a:ext cx="4429156" cy="33587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4876" y="714356"/>
            <a:ext cx="3939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Конфетное дерево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357166"/>
            <a:ext cx="735811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Рубрика            </a:t>
            </a:r>
          </a:p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«Обо всем на свете»</a:t>
            </a:r>
          </a:p>
          <a:p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России</a:t>
            </a:r>
          </a:p>
          <a:p>
            <a:pPr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Географические открытия</a:t>
            </a:r>
          </a:p>
          <a:p>
            <a:pPr>
              <a:buFont typeface="Arial" pitchFamily="34" charset="0"/>
              <a:buChar char="•"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Достижения техники и науки</a:t>
            </a:r>
          </a:p>
          <a:p>
            <a:pPr>
              <a:buFont typeface="Arial" pitchFamily="34" charset="0"/>
              <a:buChar char="•"/>
            </a:pPr>
            <a:endParaRPr lang="ru-RU" sz="32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mtdata.ru/u29/photoEBC9/20210376981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732" y="214290"/>
            <a:ext cx="2132679" cy="2786082"/>
          </a:xfrm>
          <a:prstGeom prst="rect">
            <a:avLst/>
          </a:prstGeom>
          <a:noFill/>
        </p:spPr>
      </p:pic>
      <p:pic>
        <p:nvPicPr>
          <p:cNvPr id="5124" name="Picture 4" descr="http://bigslide.ru/images/31/30449/960/img10.jpg"/>
          <p:cNvPicPr>
            <a:picLocks noChangeAspect="1" noChangeArrowheads="1"/>
          </p:cNvPicPr>
          <p:nvPr/>
        </p:nvPicPr>
        <p:blipFill>
          <a:blip r:embed="rId3"/>
          <a:srcRect l="58594" t="23958" r="7812" b="12499"/>
          <a:stretch>
            <a:fillRect/>
          </a:stretch>
        </p:blipFill>
        <p:spPr bwMode="auto">
          <a:xfrm>
            <a:off x="6643702" y="3357562"/>
            <a:ext cx="2165368" cy="3071834"/>
          </a:xfrm>
          <a:prstGeom prst="rect">
            <a:avLst/>
          </a:prstGeom>
          <a:noFill/>
        </p:spPr>
      </p:pic>
      <p:pic>
        <p:nvPicPr>
          <p:cNvPr id="5126" name="Picture 6" descr="https://cf.ppt-online.org/files/slide/u/UBstXMeGTQhxH6zg4fYDdWVSJRyprIqPuEFknl/slide-24.jpg"/>
          <p:cNvPicPr>
            <a:picLocks noChangeAspect="1" noChangeArrowheads="1"/>
          </p:cNvPicPr>
          <p:nvPr/>
        </p:nvPicPr>
        <p:blipFill>
          <a:blip r:embed="rId4"/>
          <a:srcRect l="54932" t="24447" r="11376" b="9061"/>
          <a:stretch>
            <a:fillRect/>
          </a:stretch>
        </p:blipFill>
        <p:spPr bwMode="auto">
          <a:xfrm>
            <a:off x="428596" y="3714752"/>
            <a:ext cx="1981366" cy="2928934"/>
          </a:xfrm>
          <a:prstGeom prst="rect">
            <a:avLst/>
          </a:prstGeom>
          <a:noFill/>
        </p:spPr>
      </p:pic>
      <p:pic>
        <p:nvPicPr>
          <p:cNvPr id="5130" name="Picture 10" descr="http://bigslide.ru/images/31/30449/960/img83.jpg"/>
          <p:cNvPicPr>
            <a:picLocks noChangeAspect="1" noChangeArrowheads="1"/>
          </p:cNvPicPr>
          <p:nvPr/>
        </p:nvPicPr>
        <p:blipFill>
          <a:blip r:embed="rId5"/>
          <a:srcRect l="57031" t="23958" r="8594" b="10416"/>
          <a:stretch>
            <a:fillRect/>
          </a:stretch>
        </p:blipFill>
        <p:spPr bwMode="auto">
          <a:xfrm>
            <a:off x="3571868" y="3677409"/>
            <a:ext cx="2071702" cy="2966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71480"/>
            <a:ext cx="72152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 и формы исследования:</a:t>
            </a:r>
          </a:p>
          <a:p>
            <a:endParaRPr lang="ru-RU" sz="28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посещение библиотек;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чтение, рассматривание и обсуждение материалов журнала «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разных лет;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отбор материала об истории журнала; </a:t>
            </a:r>
          </a:p>
          <a:p>
            <a:pPr>
              <a:buFontTx/>
              <a:buChar char="-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-работа с компьютером (выход в интернет на сайт журнала). </a:t>
            </a:r>
          </a:p>
          <a:p>
            <a:pPr>
              <a:buFontTx/>
              <a:buChar char="-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ee85b08a8072fc8e5cbb2f7d5322121d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85728"/>
            <a:ext cx="3714776" cy="2475550"/>
          </a:xfrm>
          <a:prstGeom prst="rect">
            <a:avLst/>
          </a:prstGeom>
          <a:noFill/>
        </p:spPr>
      </p:pic>
      <p:pic>
        <p:nvPicPr>
          <p:cNvPr id="1028" name="Picture 4" descr="http://kopachinsky.com/wp-content/uploads/2014/09/landscape-29-1000x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214818"/>
            <a:ext cx="3643338" cy="2426464"/>
          </a:xfrm>
          <a:prstGeom prst="rect">
            <a:avLst/>
          </a:prstGeom>
          <a:noFill/>
        </p:spPr>
      </p:pic>
      <p:pic>
        <p:nvPicPr>
          <p:cNvPr id="8194" name="Picture 2" descr="https://photoclub.by/images/main49/493188_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4357675" cy="2908750"/>
          </a:xfrm>
          <a:prstGeom prst="rect">
            <a:avLst/>
          </a:prstGeom>
          <a:noFill/>
        </p:spPr>
      </p:pic>
      <p:sp>
        <p:nvSpPr>
          <p:cNvPr id="8196" name="AutoShape 4" descr="https://ic.pics.livejournal.com/basov_chukotka/29038183/1764039/1764039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s://ic.pics.livejournal.com/basov_chukotka/29038183/1764039/1764039_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3500438"/>
            <a:ext cx="4214810" cy="316110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072198" y="2928934"/>
            <a:ext cx="1994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Чукотка</a:t>
            </a:r>
          </a:p>
          <a:p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тундра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Анадырь - Фото №10"/>
          <p:cNvPicPr>
            <a:picLocks noChangeAspect="1" noChangeArrowheads="1"/>
          </p:cNvPicPr>
          <p:nvPr/>
        </p:nvPicPr>
        <p:blipFill>
          <a:blip r:embed="rId2"/>
          <a:srcRect l="6666" t="11111" r="12500" b="28889"/>
          <a:stretch>
            <a:fillRect/>
          </a:stretch>
        </p:blipFill>
        <p:spPr bwMode="auto">
          <a:xfrm>
            <a:off x="116385" y="1500174"/>
            <a:ext cx="8597696" cy="47863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285728"/>
            <a:ext cx="5719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Анадырь – столица Чукотки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anadyr.org/system/album_photos/000/068/329/68329/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47324" cy="3143248"/>
          </a:xfrm>
          <a:prstGeom prst="rect">
            <a:avLst/>
          </a:prstGeom>
          <a:noFill/>
        </p:spPr>
      </p:pic>
      <p:pic>
        <p:nvPicPr>
          <p:cNvPr id="51204" name="Picture 4" descr="https://im0-tub-ru.yandex.net/i?id=3cf30683dd9a6a2b10baff94a4ddf274-l&amp;n=13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5643570" y="214290"/>
            <a:ext cx="2867275" cy="3071810"/>
          </a:xfrm>
          <a:prstGeom prst="rect">
            <a:avLst/>
          </a:prstGeom>
          <a:noFill/>
        </p:spPr>
      </p:pic>
      <p:sp>
        <p:nvSpPr>
          <p:cNvPr id="51206" name="AutoShape 6" descr="https://prettyuglylittleliar.net/uploads/monthly_2019_02/Russian2.jpg.ff4cf1c222bd646384b110713ddc893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8" name="Picture 8" descr="https://im0-tub-ru.yandex.net/i?id=a99f7d38bd9bd3f63720dd31841035c9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500438"/>
            <a:ext cx="4071934" cy="2714623"/>
          </a:xfrm>
          <a:prstGeom prst="rect">
            <a:avLst/>
          </a:prstGeom>
          <a:noFill/>
        </p:spPr>
      </p:pic>
      <p:pic>
        <p:nvPicPr>
          <p:cNvPr id="51210" name="Picture 10" descr="https://photoclub.by/images/main71/713162_m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429000"/>
            <a:ext cx="4786314" cy="3234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Как живут современные чукчи-32 фото-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857652" cy="2573605"/>
          </a:xfrm>
          <a:prstGeom prst="rect">
            <a:avLst/>
          </a:prstGeom>
          <a:noFill/>
        </p:spPr>
      </p:pic>
      <p:pic>
        <p:nvPicPr>
          <p:cNvPr id="49156" name="Picture 4" descr="Как живут современные чукчи-32 фото-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8452" y="3643315"/>
            <a:ext cx="1976420" cy="2964630"/>
          </a:xfrm>
          <a:prstGeom prst="rect">
            <a:avLst/>
          </a:prstGeom>
          <a:noFill/>
        </p:spPr>
      </p:pic>
      <p:pic>
        <p:nvPicPr>
          <p:cNvPr id="49158" name="Picture 6" descr="Wild blueberries grow a lot in beautiful colorful summer in Chukotka Фото со стока - 912730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429000"/>
            <a:ext cx="5556886" cy="3124206"/>
          </a:xfrm>
          <a:prstGeom prst="rect">
            <a:avLst/>
          </a:prstGeom>
          <a:noFill/>
        </p:spPr>
      </p:pic>
      <p:pic>
        <p:nvPicPr>
          <p:cNvPr id="7170" name="Picture 2" descr="https://www.androssov.com/images/big/arctic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14290"/>
            <a:ext cx="4095712" cy="3071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.d-cd.net/1egfc4s-960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357158" y="857232"/>
            <a:ext cx="3857635" cy="57150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3798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Евражка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(Чукотка)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s://xn--80adbhunc2aa3al.xn--80asehdb/upload/000/u0/000/1130504b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4786314" y="285728"/>
            <a:ext cx="3902358" cy="2562214"/>
          </a:xfrm>
          <a:prstGeom prst="rect">
            <a:avLst/>
          </a:prstGeom>
          <a:noFill/>
        </p:spPr>
      </p:pic>
      <p:pic>
        <p:nvPicPr>
          <p:cNvPr id="2056" name="Picture 8" descr="http://www.nat-geo.ru/upload/iblock/15f/15fbcd2769c5028583dc851fa44d1f8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57628"/>
            <a:ext cx="4214842" cy="2809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14290"/>
            <a:ext cx="650085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Рубрика 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Внимание!Конкурс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.»</a:t>
            </a:r>
          </a:p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«Итоги конкурса.»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https://cv01.twirpx.net/1692/16929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267">
            <a:off x="6113669" y="2971334"/>
            <a:ext cx="264795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5072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Рубрика 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Мурзилкины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советы»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900igr.net/up/datas/85118/019.jpg"/>
          <p:cNvPicPr>
            <a:picLocks noChangeAspect="1" noChangeArrowheads="1"/>
          </p:cNvPicPr>
          <p:nvPr/>
        </p:nvPicPr>
        <p:blipFill>
          <a:blip r:embed="rId2"/>
          <a:srcRect l="50781" t="10416" r="7031" b="7291"/>
          <a:stretch>
            <a:fillRect/>
          </a:stretch>
        </p:blipFill>
        <p:spPr bwMode="auto">
          <a:xfrm>
            <a:off x="5286348" y="785794"/>
            <a:ext cx="3857652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714356"/>
            <a:ext cx="555164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желтый,как</a:t>
            </a: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цыпленок?</a:t>
            </a:r>
          </a:p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</a:t>
            </a:r>
            <a:r>
              <a:rPr lang="ru-RU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взрослый,но</a:t>
            </a: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ребенок?</a:t>
            </a:r>
          </a:p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нас смешит и учит?</a:t>
            </a:r>
          </a:p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ввек нам не наскучит?</a:t>
            </a:r>
          </a:p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Кого мы любим пылко?</a:t>
            </a:r>
          </a:p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он? Наш друг……….</a:t>
            </a:r>
          </a:p>
          <a:p>
            <a:r>
              <a:rPr lang="ru-RU" sz="6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МУРЗИЛКА</a:t>
            </a:r>
            <a:endParaRPr lang="ru-RU" sz="6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900igr.net/up/datas/85118/019.jpg"/>
          <p:cNvPicPr>
            <a:picLocks noChangeAspect="1" noChangeArrowheads="1"/>
          </p:cNvPicPr>
          <p:nvPr/>
        </p:nvPicPr>
        <p:blipFill>
          <a:blip r:embed="rId2"/>
          <a:srcRect l="50781" t="15624" r="7031" b="7291"/>
          <a:stretch>
            <a:fillRect/>
          </a:stretch>
        </p:blipFill>
        <p:spPr bwMode="auto">
          <a:xfrm>
            <a:off x="5834683" y="500042"/>
            <a:ext cx="3023565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85118/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SC04994.JPG"/>
          <p:cNvPicPr>
            <a:picLocks noChangeAspect="1" noChangeArrowheads="1"/>
          </p:cNvPicPr>
          <p:nvPr/>
        </p:nvPicPr>
        <p:blipFill>
          <a:blip r:embed="rId3" cstate="print"/>
          <a:srcRect t="10417" r="12500"/>
          <a:stretch>
            <a:fillRect/>
          </a:stretch>
        </p:blipFill>
        <p:spPr bwMode="auto">
          <a:xfrm>
            <a:off x="928662" y="214290"/>
            <a:ext cx="3571900" cy="2742709"/>
          </a:xfrm>
          <a:prstGeom prst="rect">
            <a:avLst/>
          </a:prstGeom>
          <a:noFill/>
        </p:spPr>
      </p:pic>
      <p:pic>
        <p:nvPicPr>
          <p:cNvPr id="4" name="Рисунок 3" descr="C:\Users\Admin\Desktop\DSC04997.JPG"/>
          <p:cNvPicPr/>
          <p:nvPr/>
        </p:nvPicPr>
        <p:blipFill>
          <a:blip r:embed="rId4" cstate="print"/>
          <a:srcRect t="18966"/>
          <a:stretch>
            <a:fillRect/>
          </a:stretch>
        </p:blipFill>
        <p:spPr bwMode="auto">
          <a:xfrm>
            <a:off x="214282" y="3071810"/>
            <a:ext cx="5643602" cy="3571876"/>
          </a:xfrm>
          <a:prstGeom prst="snip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29322" y="285728"/>
            <a:ext cx="300039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чего все началось?</a:t>
            </a:r>
          </a:p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пришли в городскую детскую библиотеку ,где нам рассказали о детских журналах.</a:t>
            </a:r>
          </a:p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  очень заинтересовал самый старый детский журнал </a:t>
            </a:r>
            <a:r>
              <a:rPr lang="ru-RU" sz="28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sz="28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Admin\Desktop\DSC04995.JPG"/>
          <p:cNvPicPr/>
          <p:nvPr/>
        </p:nvPicPr>
        <p:blipFill>
          <a:blip r:embed="rId2" cstate="print"/>
          <a:srcRect t="8046"/>
          <a:stretch>
            <a:fillRect/>
          </a:stretch>
        </p:blipFill>
        <p:spPr bwMode="auto">
          <a:xfrm>
            <a:off x="357158" y="928670"/>
            <a:ext cx="807249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sz="36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издается  в  России   95 лет !!!!!</a:t>
            </a:r>
            <a:endParaRPr lang="ru-RU" sz="36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 Н.Е\DSC05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14728"/>
            <a:ext cx="4191029" cy="3143272"/>
          </a:xfrm>
          <a:prstGeom prst="rect">
            <a:avLst/>
          </a:prstGeom>
          <a:noFill/>
        </p:spPr>
      </p:pic>
      <p:pic>
        <p:nvPicPr>
          <p:cNvPr id="1027" name="Picture 3" descr="F:\ф Н.Е\DSC05037.JPG"/>
          <p:cNvPicPr>
            <a:picLocks noChangeAspect="1" noChangeArrowheads="1"/>
          </p:cNvPicPr>
          <p:nvPr/>
        </p:nvPicPr>
        <p:blipFill>
          <a:blip r:embed="rId3" cstate="print"/>
          <a:srcRect r="37142"/>
          <a:stretch>
            <a:fillRect/>
          </a:stretch>
        </p:blipFill>
        <p:spPr bwMode="auto">
          <a:xfrm>
            <a:off x="285720" y="0"/>
            <a:ext cx="3071834" cy="3665232"/>
          </a:xfrm>
          <a:prstGeom prst="rect">
            <a:avLst/>
          </a:prstGeom>
          <a:noFill/>
        </p:spPr>
      </p:pic>
      <p:pic>
        <p:nvPicPr>
          <p:cNvPr id="1028" name="Picture 4" descr="F:\ф Н.Е\DSC05038.JPG"/>
          <p:cNvPicPr>
            <a:picLocks noChangeAspect="1" noChangeArrowheads="1"/>
          </p:cNvPicPr>
          <p:nvPr/>
        </p:nvPicPr>
        <p:blipFill>
          <a:blip r:embed="rId4" cstate="print"/>
          <a:srcRect t="17949"/>
          <a:stretch>
            <a:fillRect/>
          </a:stretch>
        </p:blipFill>
        <p:spPr bwMode="auto">
          <a:xfrm>
            <a:off x="5143504" y="4143380"/>
            <a:ext cx="3714744" cy="22859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868" y="0"/>
            <a:ext cx="55721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Оказывается ,что журнал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Мурзилка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много лет  получает наша школьная библиотека. Ребята его с удовольствием читают.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Школьный библиотекарь Соколова Наталья Евгеньевна рассказала нам  о том ,как журнал устроен, какие интересные материалы мы можем найти в  нем, какие авторы сотрудничают с ним и как мы сами можем стать авторами    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этого журнала.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14282" y="214290"/>
            <a:ext cx="478634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Периоди́ческое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изда́ние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—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издание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(обычно печатное), выходящее с заявленной  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периодичностью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Наиболее распространённые формы периодики: </a:t>
            </a:r>
            <a:r>
              <a:rPr kumimoji="0" lang="ru-RU" sz="2800" b="0" i="0" u="sng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газета и журналы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3" descr="https://arhivurokov.ru/videouroki/html/2017/11/20/v_5a12d5ddb59ca/99700303_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785794"/>
            <a:ext cx="1806905" cy="2533045"/>
          </a:xfrm>
          <a:prstGeom prst="rect">
            <a:avLst/>
          </a:prstGeom>
          <a:noFill/>
        </p:spPr>
      </p:pic>
      <p:pic>
        <p:nvPicPr>
          <p:cNvPr id="29701" name="Picture 5" descr="https://ru2.anyfad.com/items/t1@f84f748a-7e96-4696-bb4a-ff42721777e8/Zhurnal--Nepose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929066"/>
            <a:ext cx="1967411" cy="2638402"/>
          </a:xfrm>
          <a:prstGeom prst="rect">
            <a:avLst/>
          </a:prstGeom>
          <a:noFill/>
        </p:spPr>
      </p:pic>
      <p:pic>
        <p:nvPicPr>
          <p:cNvPr id="29703" name="Picture 7" descr="http://bookash.pro/b/f4/klassnyi-zhurnal-847030-2013-otkrytye-sistem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2759" y="3143248"/>
            <a:ext cx="1781241" cy="2581238"/>
          </a:xfrm>
          <a:prstGeom prst="rect">
            <a:avLst/>
          </a:prstGeom>
          <a:noFill/>
        </p:spPr>
      </p:pic>
      <p:pic>
        <p:nvPicPr>
          <p:cNvPr id="29705" name="Picture 9" descr="http://xn----7sbbbca2asebqhk8ajerv2a6w.xn--p1ai/u/2016/08/a9e83fb3891cf1793bd2737d28351f2d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214290"/>
            <a:ext cx="1785950" cy="2574617"/>
          </a:xfrm>
          <a:prstGeom prst="rect">
            <a:avLst/>
          </a:prstGeom>
          <a:noFill/>
        </p:spPr>
      </p:pic>
      <p:pic>
        <p:nvPicPr>
          <p:cNvPr id="29707" name="Picture 11" descr="http://900igr.net/up/datai/205430/0010-006-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00437"/>
            <a:ext cx="2071702" cy="2900493"/>
          </a:xfrm>
          <a:prstGeom prst="rect">
            <a:avLst/>
          </a:prstGeom>
          <a:noFill/>
        </p:spPr>
      </p:pic>
      <p:pic>
        <p:nvPicPr>
          <p:cNvPr id="29709" name="Picture 13" descr="http://s42.radikal.ru/i097/1203/aa/b084726c025e.jpg"/>
          <p:cNvPicPr>
            <a:picLocks noChangeAspect="1" noChangeArrowheads="1"/>
          </p:cNvPicPr>
          <p:nvPr/>
        </p:nvPicPr>
        <p:blipFill>
          <a:blip r:embed="rId7"/>
          <a:srcRect l="40909"/>
          <a:stretch>
            <a:fillRect/>
          </a:stretch>
        </p:blipFill>
        <p:spPr bwMode="auto">
          <a:xfrm>
            <a:off x="2643174" y="3071810"/>
            <a:ext cx="2286016" cy="3241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odbiblioteka.ru/upload-files/news/Periodika2015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190" y="219979"/>
            <a:ext cx="9215190" cy="6147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Attachments_shkola15v@rambler.ru_2018-03-05_10-48-57\3.jpeg"/>
          <p:cNvPicPr>
            <a:picLocks noChangeAspect="1" noChangeArrowheads="1"/>
          </p:cNvPicPr>
          <p:nvPr/>
        </p:nvPicPr>
        <p:blipFill>
          <a:blip r:embed="rId2" cstate="print"/>
          <a:srcRect l="7740" t="3383" r="13308" b="26710"/>
          <a:stretch>
            <a:fillRect/>
          </a:stretch>
        </p:blipFill>
        <p:spPr bwMode="auto">
          <a:xfrm>
            <a:off x="214282" y="214290"/>
            <a:ext cx="4357718" cy="5297618"/>
          </a:xfrm>
          <a:prstGeom prst="rect">
            <a:avLst/>
          </a:prstGeom>
          <a:noFill/>
        </p:spPr>
      </p:pic>
      <p:pic>
        <p:nvPicPr>
          <p:cNvPr id="3075" name="Picture 3" descr="C:\Users\Admin\Desktop\Attachments_shkola15v@rambler.ru_2018-03-05_10-48-57\4.jpeg"/>
          <p:cNvPicPr>
            <a:picLocks noChangeAspect="1" noChangeArrowheads="1"/>
          </p:cNvPicPr>
          <p:nvPr/>
        </p:nvPicPr>
        <p:blipFill>
          <a:blip r:embed="rId3" cstate="print"/>
          <a:srcRect l="12466" t="6600" r="7958" b="25781"/>
          <a:stretch>
            <a:fillRect/>
          </a:stretch>
        </p:blipFill>
        <p:spPr bwMode="auto">
          <a:xfrm rot="5400000">
            <a:off x="4911316" y="2411018"/>
            <a:ext cx="3643338" cy="4250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580</Words>
  <Application>Microsoft Office PowerPoint</Application>
  <PresentationFormat>Экран (4:3)</PresentationFormat>
  <Paragraphs>132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«Мурзилку» почитать, ребята,  не хотите-ли 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99</cp:revision>
  <dcterms:created xsi:type="dcterms:W3CDTF">2018-02-21T07:21:19Z</dcterms:created>
  <dcterms:modified xsi:type="dcterms:W3CDTF">2019-11-15T11:33:57Z</dcterms:modified>
</cp:coreProperties>
</file>