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73" r:id="rId5"/>
    <p:sldId id="262" r:id="rId6"/>
    <p:sldId id="271" r:id="rId7"/>
    <p:sldId id="260" r:id="rId8"/>
    <p:sldId id="270" r:id="rId9"/>
    <p:sldId id="264" r:id="rId10"/>
    <p:sldId id="261" r:id="rId11"/>
    <p:sldId id="266" r:id="rId12"/>
    <p:sldId id="272" r:id="rId13"/>
    <p:sldId id="268" r:id="rId14"/>
    <p:sldId id="269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D6009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0758"/>
  </p:normalViewPr>
  <p:slideViewPr>
    <p:cSldViewPr>
      <p:cViewPr varScale="1">
        <p:scale>
          <a:sx n="83" d="100"/>
          <a:sy n="83" d="100"/>
        </p:scale>
        <p:origin x="19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boutmari.com/wiki/&#1050;&#1072;&#1090;&#1077;&#1075;&#1086;&#1088;&#1080;&#1103;:&#1055;&#1077;&#1088;&#1089;&#1086;&#1085;&#1072;&#1083;&#1080;&#1080;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librarymari-el.ru/wp-content/uploads/2013/12/1328653845SVA-380-2nd-Ave-Library-03.jpg"/>
          <p:cNvPicPr>
            <a:picLocks noChangeAspect="1" noChangeArrowheads="1"/>
          </p:cNvPicPr>
          <p:nvPr/>
        </p:nvPicPr>
        <p:blipFill>
          <a:blip r:embed="rId2" cstate="print">
            <a:lum bright="31000"/>
          </a:blip>
          <a:srcRect/>
          <a:stretch>
            <a:fillRect/>
          </a:stretch>
        </p:blipFill>
        <p:spPr bwMode="auto">
          <a:xfrm>
            <a:off x="4287766" y="4149080"/>
            <a:ext cx="4856234" cy="2708920"/>
          </a:xfrm>
          <a:prstGeom prst="rect">
            <a:avLst/>
          </a:prstGeom>
          <a:noFill/>
        </p:spPr>
      </p:pic>
      <p:pic>
        <p:nvPicPr>
          <p:cNvPr id="10242" name="Picture 2" descr="http://www.islam.ru/sites/default/files/img/news/2011/04/biblioteka_kazan.jpg"/>
          <p:cNvPicPr>
            <a:picLocks noChangeAspect="1" noChangeArrowheads="1"/>
          </p:cNvPicPr>
          <p:nvPr/>
        </p:nvPicPr>
        <p:blipFill>
          <a:blip r:embed="rId3" cstate="print">
            <a:lum bright="33000" contrast="10000"/>
          </a:blip>
          <a:srcRect/>
          <a:stretch>
            <a:fillRect/>
          </a:stretch>
        </p:blipFill>
        <p:spPr bwMode="auto">
          <a:xfrm>
            <a:off x="395536" y="0"/>
            <a:ext cx="4572002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760441">
            <a:off x="535025" y="706027"/>
            <a:ext cx="7772400" cy="3108708"/>
          </a:xfrm>
        </p:spPr>
        <p:txBody>
          <a:bodyPr>
            <a:normAutofit/>
          </a:bodyPr>
          <a:lstStyle/>
          <a:p>
            <a:r>
              <a:rPr lang="ru-RU" sz="6600" b="1" dirty="0" err="1">
                <a:solidFill>
                  <a:srgbClr val="0000FF"/>
                </a:solidFill>
              </a:rPr>
              <a:t>Шуко</a:t>
            </a:r>
            <a:r>
              <a:rPr lang="ru-RU" sz="6600" b="1" dirty="0">
                <a:solidFill>
                  <a:srgbClr val="0000FF"/>
                </a:solidFill>
              </a:rPr>
              <a:t> </a:t>
            </a:r>
            <a:r>
              <a:rPr lang="ru-RU" sz="6600" b="1" dirty="0" err="1">
                <a:solidFill>
                  <a:srgbClr val="0000FF"/>
                </a:solidFill>
              </a:rPr>
              <a:t>лудат</a:t>
            </a:r>
            <a:r>
              <a:rPr lang="ru-RU" sz="6600" b="1" dirty="0">
                <a:solidFill>
                  <a:srgbClr val="0000FF"/>
                </a:solidFill>
              </a:rPr>
              <a:t> – </a:t>
            </a:r>
            <a:r>
              <a:rPr lang="ru-RU" sz="6600" b="1" dirty="0" err="1">
                <a:solidFill>
                  <a:srgbClr val="0000FF"/>
                </a:solidFill>
              </a:rPr>
              <a:t>шуко</a:t>
            </a:r>
            <a:r>
              <a:rPr lang="ru-RU" sz="6600" b="1" dirty="0">
                <a:solidFill>
                  <a:srgbClr val="0000FF"/>
                </a:solidFill>
              </a:rPr>
              <a:t> </a:t>
            </a:r>
            <a:r>
              <a:rPr lang="ru-RU" sz="6600" b="1" dirty="0" err="1">
                <a:solidFill>
                  <a:srgbClr val="0000FF"/>
                </a:solidFill>
              </a:rPr>
              <a:t>палет</a:t>
            </a:r>
            <a:r>
              <a:rPr lang="ru-RU" sz="66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501008"/>
            <a:ext cx="3384376" cy="93610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Марий йылме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l="6198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136904" cy="90872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Прочитайте и переведите устно: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604448" cy="55446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0000FF"/>
                </a:solidFill>
              </a:rPr>
              <a:t> </a:t>
            </a:r>
            <a:r>
              <a:rPr lang="ru-RU" sz="2800" dirty="0" err="1">
                <a:solidFill>
                  <a:srgbClr val="0000FF"/>
                </a:solidFill>
              </a:rPr>
              <a:t>Йошкар-Олаште</a:t>
            </a:r>
            <a:r>
              <a:rPr lang="ru-RU" sz="2800" dirty="0">
                <a:solidFill>
                  <a:srgbClr val="0000FF"/>
                </a:solidFill>
              </a:rPr>
              <a:t> Сергей Григорьевич </a:t>
            </a:r>
            <a:r>
              <a:rPr lang="ru-RU" sz="2800" dirty="0" err="1">
                <a:solidFill>
                  <a:srgbClr val="0000FF"/>
                </a:solidFill>
              </a:rPr>
              <a:t>Чавайн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</a:p>
          <a:p>
            <a:pPr>
              <a:buNone/>
            </a:pPr>
            <a:r>
              <a:rPr lang="ru-RU" sz="2800" dirty="0">
                <a:solidFill>
                  <a:srgbClr val="0000FF"/>
                </a:solidFill>
              </a:rPr>
              <a:t>      л</a:t>
            </a:r>
            <a:r>
              <a:rPr lang="en-US" sz="2800" dirty="0">
                <a:solidFill>
                  <a:srgbClr val="0000FF"/>
                </a:solidFill>
              </a:rPr>
              <a:t>ÿ</a:t>
            </a:r>
            <a:r>
              <a:rPr lang="ru-RU" sz="2800" dirty="0">
                <a:solidFill>
                  <a:srgbClr val="0000FF"/>
                </a:solidFill>
              </a:rPr>
              <a:t>меш </a:t>
            </a:r>
            <a:r>
              <a:rPr lang="ru-RU" sz="2800" dirty="0" err="1">
                <a:solidFill>
                  <a:srgbClr val="0000FF"/>
                </a:solidFill>
              </a:rPr>
              <a:t>шанче</a:t>
            </a:r>
            <a:r>
              <a:rPr lang="ru-RU" sz="2800" dirty="0">
                <a:solidFill>
                  <a:srgbClr val="0000FF"/>
                </a:solidFill>
              </a:rPr>
              <a:t> библиотек </a:t>
            </a:r>
            <a:r>
              <a:rPr lang="ru-RU" sz="2800" dirty="0" err="1">
                <a:solidFill>
                  <a:srgbClr val="0000FF"/>
                </a:solidFill>
              </a:rPr>
              <a:t>уло</a:t>
            </a:r>
            <a:r>
              <a:rPr lang="ru-RU" sz="2800" dirty="0">
                <a:solidFill>
                  <a:srgbClr val="0000FF"/>
                </a:solidFill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dirty="0" err="1">
                <a:solidFill>
                  <a:srgbClr val="0000FF"/>
                </a:solidFill>
              </a:rPr>
              <a:t>Тудо</a:t>
            </a:r>
            <a:r>
              <a:rPr lang="ru-RU" sz="2800" dirty="0">
                <a:solidFill>
                  <a:srgbClr val="0000FF"/>
                </a:solidFill>
              </a:rPr>
              <a:t> Пушкин </a:t>
            </a:r>
            <a:r>
              <a:rPr lang="ru-RU" sz="2800" dirty="0" err="1">
                <a:solidFill>
                  <a:srgbClr val="0000FF"/>
                </a:solidFill>
              </a:rPr>
              <a:t>уремыште</a:t>
            </a:r>
            <a:r>
              <a:rPr lang="ru-RU" sz="2800" dirty="0">
                <a:solidFill>
                  <a:srgbClr val="0000FF"/>
                </a:solidFill>
              </a:rPr>
              <a:t>, пеш мотор </a:t>
            </a:r>
            <a:r>
              <a:rPr lang="ru-RU" sz="2800" dirty="0" err="1">
                <a:solidFill>
                  <a:srgbClr val="0000FF"/>
                </a:solidFill>
              </a:rPr>
              <a:t>полатыште</a:t>
            </a:r>
            <a:r>
              <a:rPr lang="ru-RU" sz="2800" dirty="0">
                <a:solidFill>
                  <a:srgbClr val="0000FF"/>
                </a:solidFill>
              </a:rPr>
              <a:t>               </a:t>
            </a:r>
            <a:r>
              <a:rPr lang="ru-RU" sz="2800" dirty="0" err="1">
                <a:solidFill>
                  <a:srgbClr val="0000FF"/>
                </a:solidFill>
              </a:rPr>
              <a:t>верланен</a:t>
            </a:r>
            <a:r>
              <a:rPr lang="ru-RU" sz="2800" dirty="0">
                <a:solidFill>
                  <a:srgbClr val="0000FF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dirty="0" err="1">
                <a:solidFill>
                  <a:srgbClr val="0000FF"/>
                </a:solidFill>
              </a:rPr>
              <a:t>Тушко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dirty="0" err="1">
                <a:solidFill>
                  <a:srgbClr val="0000FF"/>
                </a:solidFill>
              </a:rPr>
              <a:t>шанчызе</a:t>
            </a:r>
            <a:r>
              <a:rPr lang="ru-RU" sz="2800" dirty="0">
                <a:solidFill>
                  <a:srgbClr val="0000FF"/>
                </a:solidFill>
              </a:rPr>
              <a:t>, студент, </a:t>
            </a:r>
            <a:r>
              <a:rPr lang="ru-RU" sz="2800" dirty="0" err="1">
                <a:solidFill>
                  <a:srgbClr val="0000FF"/>
                </a:solidFill>
              </a:rPr>
              <a:t>туныктышо</a:t>
            </a:r>
            <a:r>
              <a:rPr lang="ru-RU" sz="2800" dirty="0">
                <a:solidFill>
                  <a:srgbClr val="0000FF"/>
                </a:solidFill>
              </a:rPr>
              <a:t>, </a:t>
            </a:r>
            <a:r>
              <a:rPr lang="ru-RU" sz="2800" dirty="0" err="1">
                <a:solidFill>
                  <a:srgbClr val="0000FF"/>
                </a:solidFill>
              </a:rPr>
              <a:t>тунемше</a:t>
            </a:r>
            <a:r>
              <a:rPr lang="ru-RU" sz="2800" dirty="0">
                <a:solidFill>
                  <a:srgbClr val="0000FF"/>
                </a:solidFill>
              </a:rPr>
              <a:t>,              </a:t>
            </a:r>
            <a:r>
              <a:rPr lang="ru-RU" sz="2800" dirty="0" err="1">
                <a:solidFill>
                  <a:srgbClr val="0000FF"/>
                </a:solidFill>
              </a:rPr>
              <a:t>пашазе-влак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dirty="0" err="1">
                <a:solidFill>
                  <a:srgbClr val="0000FF"/>
                </a:solidFill>
              </a:rPr>
              <a:t>коштыт</a:t>
            </a:r>
            <a:r>
              <a:rPr lang="ru-RU" sz="2800" dirty="0">
                <a:solidFill>
                  <a:srgbClr val="0000FF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dirty="0" err="1">
                <a:solidFill>
                  <a:srgbClr val="0000FF"/>
                </a:solidFill>
              </a:rPr>
              <a:t>Библиотекын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dirty="0" err="1">
                <a:solidFill>
                  <a:srgbClr val="0000FF"/>
                </a:solidFill>
              </a:rPr>
              <a:t>ш</a:t>
            </a:r>
            <a:r>
              <a:rPr lang="en-US" sz="2800" dirty="0">
                <a:solidFill>
                  <a:srgbClr val="0000FF"/>
                </a:solidFill>
              </a:rPr>
              <a:t>ö</a:t>
            </a:r>
            <a:r>
              <a:rPr lang="ru-RU" sz="2800" dirty="0" err="1">
                <a:solidFill>
                  <a:srgbClr val="0000FF"/>
                </a:solidFill>
              </a:rPr>
              <a:t>рлыкыштыж</a:t>
            </a:r>
            <a:r>
              <a:rPr lang="en-US" sz="2800" dirty="0">
                <a:solidFill>
                  <a:srgbClr val="0000FF"/>
                </a:solidFill>
              </a:rPr>
              <a:t>ö</a:t>
            </a:r>
            <a:r>
              <a:rPr lang="ru-RU" sz="2800" dirty="0">
                <a:solidFill>
                  <a:srgbClr val="0000FF"/>
                </a:solidFill>
              </a:rPr>
              <a:t> к</a:t>
            </a:r>
            <a:r>
              <a:rPr lang="en-US" sz="2800" dirty="0">
                <a:solidFill>
                  <a:srgbClr val="0000FF"/>
                </a:solidFill>
              </a:rPr>
              <a:t>ÿ</a:t>
            </a:r>
            <a:r>
              <a:rPr lang="ru-RU" sz="2800" dirty="0" err="1">
                <a:solidFill>
                  <a:srgbClr val="0000FF"/>
                </a:solidFill>
              </a:rPr>
              <a:t>леш</a:t>
            </a:r>
            <a:r>
              <a:rPr lang="ru-RU" sz="2800" dirty="0">
                <a:solidFill>
                  <a:srgbClr val="0000FF"/>
                </a:solidFill>
              </a:rPr>
              <a:t> книгам ,   журнал  да </a:t>
            </a:r>
            <a:r>
              <a:rPr lang="ru-RU" sz="2800" dirty="0" err="1">
                <a:solidFill>
                  <a:srgbClr val="0000FF"/>
                </a:solidFill>
              </a:rPr>
              <a:t>газет-влакым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dirty="0" err="1">
                <a:solidFill>
                  <a:srgbClr val="0000FF"/>
                </a:solidFill>
              </a:rPr>
              <a:t>муаш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dirty="0" err="1">
                <a:solidFill>
                  <a:srgbClr val="0000FF"/>
                </a:solidFill>
              </a:rPr>
              <a:t>лиеш</a:t>
            </a:r>
            <a:r>
              <a:rPr lang="ru-RU" sz="2800" dirty="0">
                <a:solidFill>
                  <a:srgbClr val="0000FF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>
                <a:solidFill>
                  <a:srgbClr val="0000FF"/>
                </a:solidFill>
              </a:rPr>
              <a:t>Лудшо-влак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dirty="0" err="1">
                <a:solidFill>
                  <a:srgbClr val="0000FF"/>
                </a:solidFill>
              </a:rPr>
              <a:t>почеламутым</a:t>
            </a:r>
            <a:r>
              <a:rPr lang="ru-RU" sz="2800" dirty="0">
                <a:solidFill>
                  <a:srgbClr val="0000FF"/>
                </a:solidFill>
              </a:rPr>
              <a:t>, </a:t>
            </a:r>
            <a:r>
              <a:rPr lang="ru-RU" sz="2800" dirty="0" err="1">
                <a:solidFill>
                  <a:srgbClr val="0000FF"/>
                </a:solidFill>
              </a:rPr>
              <a:t>йомакым</a:t>
            </a:r>
            <a:r>
              <a:rPr lang="ru-RU" sz="2800" dirty="0">
                <a:solidFill>
                  <a:srgbClr val="0000FF"/>
                </a:solidFill>
              </a:rPr>
              <a:t>, </a:t>
            </a:r>
            <a:r>
              <a:rPr lang="ru-RU" sz="2800" dirty="0" err="1">
                <a:solidFill>
                  <a:srgbClr val="0000FF"/>
                </a:solidFill>
              </a:rPr>
              <a:t>ойлымашым</a:t>
            </a:r>
            <a:r>
              <a:rPr lang="ru-RU" sz="2800" dirty="0">
                <a:solidFill>
                  <a:srgbClr val="0000FF"/>
                </a:solidFill>
              </a:rPr>
              <a:t>, </a:t>
            </a:r>
            <a:r>
              <a:rPr lang="ru-RU" sz="2800" dirty="0" err="1">
                <a:solidFill>
                  <a:srgbClr val="0000FF"/>
                </a:solidFill>
              </a:rPr>
              <a:t>детективым</a:t>
            </a:r>
            <a:r>
              <a:rPr lang="ru-RU" sz="2800" dirty="0">
                <a:solidFill>
                  <a:srgbClr val="0000FF"/>
                </a:solidFill>
              </a:rPr>
              <a:t>, </a:t>
            </a:r>
            <a:r>
              <a:rPr lang="ru-RU" sz="2800" dirty="0" err="1">
                <a:solidFill>
                  <a:srgbClr val="0000FF"/>
                </a:solidFill>
              </a:rPr>
              <a:t>фантастикым</a:t>
            </a:r>
            <a:r>
              <a:rPr lang="ru-RU" sz="2800" dirty="0">
                <a:solidFill>
                  <a:srgbClr val="0000FF"/>
                </a:solidFill>
              </a:rPr>
              <a:t>, классик  </a:t>
            </a:r>
            <a:r>
              <a:rPr lang="ru-RU" sz="2800" dirty="0" err="1">
                <a:solidFill>
                  <a:srgbClr val="0000FF"/>
                </a:solidFill>
              </a:rPr>
              <a:t>литературым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dirty="0" err="1">
                <a:solidFill>
                  <a:srgbClr val="0000FF"/>
                </a:solidFill>
              </a:rPr>
              <a:t>лудаш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dirty="0" err="1">
                <a:solidFill>
                  <a:srgbClr val="0000FF"/>
                </a:solidFill>
              </a:rPr>
              <a:t>налыт</a:t>
            </a:r>
            <a:r>
              <a:rPr lang="ru-RU" sz="2800" dirty="0">
                <a:solidFill>
                  <a:srgbClr val="0000FF"/>
                </a:solidFill>
              </a:rPr>
              <a:t>. </a:t>
            </a:r>
          </a:p>
          <a:p>
            <a:pPr>
              <a:buNone/>
            </a:pPr>
            <a:r>
              <a:rPr lang="ru-RU" sz="2800" b="1" dirty="0">
                <a:solidFill>
                  <a:srgbClr val="FF0000"/>
                </a:solidFill>
              </a:rPr>
              <a:t>      </a:t>
            </a:r>
          </a:p>
          <a:p>
            <a:pPr>
              <a:buNone/>
            </a:pPr>
            <a:r>
              <a:rPr lang="ru-RU" sz="2800" b="1" dirty="0">
                <a:solidFill>
                  <a:srgbClr val="0000FF"/>
                </a:solidFill>
              </a:rPr>
              <a:t>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198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e.smirnova.MY18\Desktop\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229200"/>
            <a:ext cx="2808312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710" y="166328"/>
            <a:ext cx="8027587" cy="115212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Прочитайте: 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муткылдыш-влак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(Слова и выражения)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532440" cy="47525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</a:t>
            </a:r>
            <a:r>
              <a:rPr lang="en-US" b="1" dirty="0">
                <a:solidFill>
                  <a:srgbClr val="FF0000"/>
                </a:solidFill>
              </a:rPr>
              <a:t>ÿ</a:t>
            </a:r>
            <a:r>
              <a:rPr lang="ru-RU" b="1" dirty="0" err="1">
                <a:solidFill>
                  <a:srgbClr val="FF0000"/>
                </a:solidFill>
              </a:rPr>
              <a:t>лешан</a:t>
            </a:r>
            <a:r>
              <a:rPr lang="ru-RU" b="1" dirty="0">
                <a:solidFill>
                  <a:srgbClr val="FF0000"/>
                </a:solidFill>
              </a:rPr>
              <a:t> книга </a:t>
            </a:r>
            <a:r>
              <a:rPr lang="ru-RU" b="1" dirty="0">
                <a:solidFill>
                  <a:srgbClr val="0000FF"/>
                </a:solidFill>
              </a:rPr>
              <a:t>– нужная книга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оҥай</a:t>
            </a:r>
            <a:r>
              <a:rPr lang="ru-RU" b="1" dirty="0">
                <a:solidFill>
                  <a:srgbClr val="FF0000"/>
                </a:solidFill>
              </a:rPr>
              <a:t> книга </a:t>
            </a:r>
            <a:r>
              <a:rPr lang="ru-RU" b="1" dirty="0">
                <a:solidFill>
                  <a:srgbClr val="0000FF"/>
                </a:solidFill>
              </a:rPr>
              <a:t>– интересная книга</a:t>
            </a:r>
          </a:p>
          <a:p>
            <a:r>
              <a:rPr lang="ru-RU" b="1" dirty="0">
                <a:solidFill>
                  <a:srgbClr val="FF0000"/>
                </a:solidFill>
              </a:rPr>
              <a:t>й</a:t>
            </a:r>
            <a:r>
              <a:rPr lang="en-US" b="1" dirty="0" err="1">
                <a:solidFill>
                  <a:srgbClr val="FF0000"/>
                </a:solidFill>
              </a:rPr>
              <a:t>ö</a:t>
            </a:r>
            <a:r>
              <a:rPr lang="ru-RU" b="1" dirty="0" err="1">
                <a:solidFill>
                  <a:srgbClr val="FF0000"/>
                </a:solidFill>
              </a:rPr>
              <a:t>ратыме</a:t>
            </a:r>
            <a:r>
              <a:rPr lang="ru-RU" b="1" dirty="0">
                <a:solidFill>
                  <a:srgbClr val="FF0000"/>
                </a:solidFill>
              </a:rPr>
              <a:t> книга </a:t>
            </a:r>
            <a:r>
              <a:rPr lang="ru-RU" b="1" dirty="0">
                <a:solidFill>
                  <a:srgbClr val="0000FF"/>
                </a:solidFill>
              </a:rPr>
              <a:t>– любимая книга</a:t>
            </a:r>
          </a:p>
          <a:p>
            <a:endParaRPr lang="ru-RU" b="1" dirty="0">
              <a:solidFill>
                <a:srgbClr val="0000FF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пеш мотор </a:t>
            </a:r>
            <a:r>
              <a:rPr lang="ru-RU" b="1" dirty="0">
                <a:solidFill>
                  <a:srgbClr val="0000FF"/>
                </a:solidFill>
              </a:rPr>
              <a:t>– очень красивый (-</a:t>
            </a:r>
            <a:r>
              <a:rPr lang="ru-RU" b="1" dirty="0" err="1">
                <a:solidFill>
                  <a:srgbClr val="0000FF"/>
                </a:solidFill>
              </a:rPr>
              <a:t>ая</a:t>
            </a:r>
            <a:r>
              <a:rPr lang="ru-RU" b="1" dirty="0">
                <a:solidFill>
                  <a:srgbClr val="0000FF"/>
                </a:solidFill>
              </a:rPr>
              <a:t>, -</a:t>
            </a:r>
            <a:r>
              <a:rPr lang="ru-RU" b="1" dirty="0" err="1">
                <a:solidFill>
                  <a:srgbClr val="0000FF"/>
                </a:solidFill>
              </a:rPr>
              <a:t>ое</a:t>
            </a:r>
            <a:r>
              <a:rPr lang="ru-RU" b="1" dirty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198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C66D9-2005-F04C-A283-68E3AE21A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662837"/>
            <a:ext cx="2705113" cy="20288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064896" cy="141277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Прочитайте: 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муткылдыш-влак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(Слова и выражения)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28800"/>
            <a:ext cx="8460432" cy="46085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ш</a:t>
            </a:r>
            <a:r>
              <a:rPr lang="en-US" b="1" dirty="0" err="1">
                <a:solidFill>
                  <a:srgbClr val="FF0000"/>
                </a:solidFill>
              </a:rPr>
              <a:t>ö</a:t>
            </a:r>
            <a:r>
              <a:rPr lang="ru-RU" b="1" dirty="0" err="1">
                <a:solidFill>
                  <a:srgbClr val="FF0000"/>
                </a:solidFill>
              </a:rPr>
              <a:t>рлык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– полка</a:t>
            </a:r>
          </a:p>
          <a:p>
            <a:r>
              <a:rPr lang="ru-RU" b="1" dirty="0">
                <a:solidFill>
                  <a:srgbClr val="FF0000"/>
                </a:solidFill>
              </a:rPr>
              <a:t>ш</a:t>
            </a:r>
            <a:r>
              <a:rPr lang="en-US" b="1" dirty="0" err="1">
                <a:solidFill>
                  <a:srgbClr val="FF0000"/>
                </a:solidFill>
              </a:rPr>
              <a:t>ö</a:t>
            </a:r>
            <a:r>
              <a:rPr lang="ru-RU" b="1" dirty="0" err="1">
                <a:solidFill>
                  <a:srgbClr val="FF0000"/>
                </a:solidFill>
              </a:rPr>
              <a:t>рлыкышт</a:t>
            </a:r>
            <a:r>
              <a:rPr lang="en-US" b="1" dirty="0">
                <a:solidFill>
                  <a:srgbClr val="FF0000"/>
                </a:solidFill>
              </a:rPr>
              <a:t>ö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– на полке</a:t>
            </a:r>
          </a:p>
          <a:p>
            <a:endParaRPr lang="ru-RU" b="1" dirty="0">
              <a:solidFill>
                <a:srgbClr val="0000FF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к</a:t>
            </a:r>
            <a:r>
              <a:rPr lang="en-US" b="1" dirty="0">
                <a:solidFill>
                  <a:srgbClr val="FF0000"/>
                </a:solidFill>
              </a:rPr>
              <a:t>ÿ</a:t>
            </a:r>
            <a:r>
              <a:rPr lang="ru-RU" b="1" dirty="0" err="1">
                <a:solidFill>
                  <a:srgbClr val="FF0000"/>
                </a:solidFill>
              </a:rPr>
              <a:t>шыл</a:t>
            </a:r>
            <a:r>
              <a:rPr lang="ru-RU" b="1" dirty="0">
                <a:solidFill>
                  <a:srgbClr val="FF0000"/>
                </a:solidFill>
              </a:rPr>
              <a:t> ш</a:t>
            </a:r>
            <a:r>
              <a:rPr lang="en-US" b="1" dirty="0">
                <a:solidFill>
                  <a:srgbClr val="FF0000"/>
                </a:solidFill>
              </a:rPr>
              <a:t>ö</a:t>
            </a:r>
            <a:r>
              <a:rPr lang="ru-RU" b="1" dirty="0" err="1">
                <a:solidFill>
                  <a:srgbClr val="FF0000"/>
                </a:solidFill>
              </a:rPr>
              <a:t>рлыкышт</a:t>
            </a:r>
            <a:r>
              <a:rPr lang="en-US" b="1" dirty="0">
                <a:solidFill>
                  <a:srgbClr val="FF0000"/>
                </a:solidFill>
              </a:rPr>
              <a:t>ö</a:t>
            </a:r>
            <a:r>
              <a:rPr lang="ru-RU" b="1" dirty="0">
                <a:solidFill>
                  <a:srgbClr val="0000FF"/>
                </a:solidFill>
              </a:rPr>
              <a:t> – на верхней полке</a:t>
            </a:r>
            <a:r>
              <a:rPr lang="ru-RU" b="1" dirty="0">
                <a:solidFill>
                  <a:srgbClr val="FF0000"/>
                </a:solidFill>
              </a:rPr>
              <a:t>  </a:t>
            </a:r>
            <a:endParaRPr lang="ru-RU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ÿ</a:t>
            </a:r>
            <a:r>
              <a:rPr lang="ru-RU" b="1" dirty="0">
                <a:solidFill>
                  <a:srgbClr val="FF0000"/>
                </a:solidFill>
              </a:rPr>
              <a:t>лыл ш</a:t>
            </a:r>
            <a:r>
              <a:rPr lang="en-US" b="1" dirty="0">
                <a:solidFill>
                  <a:srgbClr val="FF0000"/>
                </a:solidFill>
              </a:rPr>
              <a:t>ö</a:t>
            </a:r>
            <a:r>
              <a:rPr lang="ru-RU" b="1" dirty="0" err="1">
                <a:solidFill>
                  <a:srgbClr val="FF0000"/>
                </a:solidFill>
              </a:rPr>
              <a:t>рлыкышт</a:t>
            </a:r>
            <a:r>
              <a:rPr lang="en-US" b="1" dirty="0">
                <a:solidFill>
                  <a:srgbClr val="FF0000"/>
                </a:solidFill>
              </a:rPr>
              <a:t>ö</a:t>
            </a:r>
            <a:r>
              <a:rPr lang="ru-RU" b="1" dirty="0">
                <a:solidFill>
                  <a:srgbClr val="0000FF"/>
                </a:solidFill>
              </a:rPr>
              <a:t> – на нижней полке</a:t>
            </a:r>
            <a:r>
              <a:rPr lang="ru-RU" b="1" dirty="0">
                <a:solidFill>
                  <a:srgbClr val="FF0000"/>
                </a:solidFill>
              </a:rPr>
              <a:t>  </a:t>
            </a:r>
            <a:endParaRPr lang="ru-RU" b="1" dirty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198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7C03C9-6413-FA4D-8E84-C93DA3D14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589198"/>
            <a:ext cx="3359244" cy="224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6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188640"/>
            <a:ext cx="8136904" cy="126876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Прочитайте: 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муткылдыш-влак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(Слова и выражения)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8352928" cy="4968552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муаш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лиеш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– можно найти</a:t>
            </a:r>
          </a:p>
          <a:p>
            <a:endParaRPr lang="ru-RU" b="1" dirty="0">
              <a:solidFill>
                <a:srgbClr val="0000FF"/>
              </a:solidFill>
            </a:endParaRPr>
          </a:p>
          <a:p>
            <a:r>
              <a:rPr lang="ru-RU" b="1" dirty="0" err="1">
                <a:solidFill>
                  <a:srgbClr val="FF0000"/>
                </a:solidFill>
              </a:rPr>
              <a:t>лудаш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налыт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– берут читать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лудаш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– читать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лудаш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ратем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– люблю читать</a:t>
            </a:r>
          </a:p>
          <a:p>
            <a:endParaRPr lang="ru-RU" b="1" dirty="0">
              <a:solidFill>
                <a:srgbClr val="0000FF"/>
              </a:solidFill>
            </a:endParaRPr>
          </a:p>
          <a:p>
            <a:r>
              <a:rPr lang="ru-RU" b="1" dirty="0" err="1">
                <a:solidFill>
                  <a:srgbClr val="FF0000"/>
                </a:solidFill>
              </a:rPr>
              <a:t>Мый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газетым</a:t>
            </a:r>
            <a:r>
              <a:rPr lang="ru-RU" b="1" dirty="0">
                <a:solidFill>
                  <a:srgbClr val="FF0000"/>
                </a:solidFill>
              </a:rPr>
              <a:t> лудам. </a:t>
            </a:r>
            <a:r>
              <a:rPr lang="ru-RU" b="1" dirty="0">
                <a:solidFill>
                  <a:srgbClr val="0000FF"/>
                </a:solidFill>
              </a:rPr>
              <a:t>– Я читаю газету.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Мый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журналым</a:t>
            </a:r>
            <a:r>
              <a:rPr lang="ru-RU" b="1" dirty="0">
                <a:solidFill>
                  <a:srgbClr val="FF0000"/>
                </a:solidFill>
              </a:rPr>
              <a:t> лудам. </a:t>
            </a:r>
            <a:r>
              <a:rPr lang="ru-RU" b="1" dirty="0">
                <a:solidFill>
                  <a:srgbClr val="0000FF"/>
                </a:solidFill>
              </a:rPr>
              <a:t>– Я читаю журнал.</a:t>
            </a:r>
          </a:p>
          <a:p>
            <a:pPr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198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finnougoria.ru/cho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2728" y="1700808"/>
            <a:ext cx="241176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136904" cy="908720"/>
          </a:xfrm>
        </p:spPr>
        <p:txBody>
          <a:bodyPr/>
          <a:lstStyle/>
          <a:p>
            <a:r>
              <a:rPr lang="ru-RU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Прочитай и запомни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8460432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Мый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книгам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лудаш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ратем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Я люблю читать книги.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Мый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почеламутым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лудаш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ратем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Я люблю читать стихи.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Мый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классик-влакын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произведенийыштым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лудаш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ратем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Я люблю читать произведения классиков.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Мый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кызытсе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самырык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возышо-влакын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произведенийыштым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лудаш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ратем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Я люблю читать произведения современных, молодых писателей.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198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129614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Запишите  на марийском языке, дайте перевод названий на русский язык (вам в помощь ресурс  </a:t>
            </a:r>
            <a:r>
              <a:rPr lang="en-US" sz="2700" b="1" i="1" dirty="0">
                <a:solidFill>
                  <a:srgbClr val="0000FF"/>
                </a:solidFill>
                <a:hlinkClick r:id="rId2"/>
              </a:rPr>
              <a:t>http://aboutmari.com/wiki/</a:t>
            </a:r>
            <a:r>
              <a:rPr lang="ru-RU" sz="2700" b="1" i="1" dirty="0">
                <a:solidFill>
                  <a:srgbClr val="0000FF"/>
                </a:solidFill>
                <a:hlinkClick r:id="rId2"/>
              </a:rPr>
              <a:t>Категория:Персоналии </a:t>
            </a:r>
            <a:r>
              <a:rPr lang="ru-RU" sz="3200" b="1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270" y="1673424"/>
            <a:ext cx="8615729" cy="518457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400" dirty="0">
                <a:solidFill>
                  <a:srgbClr val="0000FF"/>
                </a:solidFill>
              </a:rPr>
              <a:t>1.   </a:t>
            </a:r>
            <a:r>
              <a:rPr lang="ru-RU" sz="2400" b="1" dirty="0" err="1">
                <a:solidFill>
                  <a:srgbClr val="0000FF"/>
                </a:solidFill>
              </a:rPr>
              <a:t>В.Юксерн</a:t>
            </a:r>
            <a:r>
              <a:rPr lang="ru-RU" sz="2400" b="1" dirty="0">
                <a:solidFill>
                  <a:srgbClr val="0000FF"/>
                </a:solidFill>
              </a:rPr>
              <a:t> «В</a:t>
            </a:r>
            <a:r>
              <a:rPr lang="en-US" sz="2400" b="1" dirty="0">
                <a:solidFill>
                  <a:srgbClr val="0000FF"/>
                </a:solidFill>
              </a:rPr>
              <a:t>ÿ</a:t>
            </a:r>
            <a:r>
              <a:rPr lang="ru-RU" sz="2400" b="1" dirty="0" err="1">
                <a:solidFill>
                  <a:srgbClr val="0000FF"/>
                </a:solidFill>
              </a:rPr>
              <a:t>дшо</a:t>
            </a:r>
            <a:r>
              <a:rPr lang="ru-RU" sz="2400" b="1" dirty="0">
                <a:solidFill>
                  <a:srgbClr val="0000FF"/>
                </a:solidFill>
              </a:rPr>
              <a:t> йога, серже </a:t>
            </a:r>
            <a:r>
              <a:rPr lang="ru-RU" sz="2400" b="1" dirty="0" err="1">
                <a:solidFill>
                  <a:srgbClr val="0000FF"/>
                </a:solidFill>
              </a:rPr>
              <a:t>кодеш</a:t>
            </a:r>
            <a:r>
              <a:rPr lang="ru-RU" sz="2400" b="1" dirty="0">
                <a:solidFill>
                  <a:srgbClr val="0000FF"/>
                </a:solidFill>
              </a:rPr>
              <a:t>» </a:t>
            </a:r>
          </a:p>
          <a:p>
            <a:pPr marL="514350" indent="-514350">
              <a:buNone/>
            </a:pPr>
            <a:r>
              <a:rPr lang="ru-RU" sz="2400" b="1" dirty="0">
                <a:solidFill>
                  <a:srgbClr val="0000FF"/>
                </a:solidFill>
              </a:rPr>
              <a:t>2.   </a:t>
            </a:r>
            <a:r>
              <a:rPr lang="ru-RU" sz="2400" b="1" dirty="0" err="1">
                <a:solidFill>
                  <a:srgbClr val="0000FF"/>
                </a:solidFill>
              </a:rPr>
              <a:t>Й.Кырля</a:t>
            </a:r>
            <a:r>
              <a:rPr lang="ru-RU" sz="2400" b="1" dirty="0">
                <a:solidFill>
                  <a:srgbClr val="0000FF"/>
                </a:solidFill>
              </a:rPr>
              <a:t> «</a:t>
            </a:r>
            <a:r>
              <a:rPr lang="ru-RU" sz="2400" b="1" dirty="0" err="1">
                <a:solidFill>
                  <a:srgbClr val="0000FF"/>
                </a:solidFill>
              </a:rPr>
              <a:t>Шочмо</a:t>
            </a:r>
            <a:r>
              <a:rPr lang="ru-RU" sz="2400" b="1" dirty="0">
                <a:solidFill>
                  <a:srgbClr val="0000FF"/>
                </a:solidFill>
              </a:rPr>
              <a:t> кече»</a:t>
            </a:r>
          </a:p>
          <a:p>
            <a:pPr marL="514350" indent="-514350">
              <a:buNone/>
            </a:pPr>
            <a:r>
              <a:rPr lang="ru-RU" sz="2400" b="1" dirty="0">
                <a:solidFill>
                  <a:srgbClr val="0000FF"/>
                </a:solidFill>
              </a:rPr>
              <a:t>3.   </a:t>
            </a:r>
            <a:r>
              <a:rPr lang="ru-RU" sz="2400" b="1" dirty="0" err="1">
                <a:solidFill>
                  <a:srgbClr val="0000FF"/>
                </a:solidFill>
              </a:rPr>
              <a:t>М.Казаков</a:t>
            </a:r>
            <a:r>
              <a:rPr lang="ru-RU" sz="2400" b="1" dirty="0">
                <a:solidFill>
                  <a:srgbClr val="0000FF"/>
                </a:solidFill>
              </a:rPr>
              <a:t> «</a:t>
            </a:r>
            <a:r>
              <a:rPr lang="ru-RU" sz="2400" b="1" dirty="0" err="1">
                <a:solidFill>
                  <a:srgbClr val="0000FF"/>
                </a:solidFill>
              </a:rPr>
              <a:t>Йӧратыме</a:t>
            </a:r>
            <a:r>
              <a:rPr lang="ru-RU" sz="2400" b="1" dirty="0">
                <a:solidFill>
                  <a:srgbClr val="0000FF"/>
                </a:solidFill>
              </a:rPr>
              <a:t> поэзий </a:t>
            </a:r>
            <a:r>
              <a:rPr lang="ru-RU" sz="2400" b="1" dirty="0" err="1">
                <a:solidFill>
                  <a:srgbClr val="0000FF"/>
                </a:solidFill>
              </a:rPr>
              <a:t>йолташем</a:t>
            </a:r>
            <a:r>
              <a:rPr lang="ru-RU" sz="2400" b="1" dirty="0">
                <a:solidFill>
                  <a:srgbClr val="0000FF"/>
                </a:solidFill>
              </a:rPr>
              <a:t>»</a:t>
            </a:r>
          </a:p>
          <a:p>
            <a:pPr marL="514350" indent="-514350">
              <a:buNone/>
            </a:pPr>
            <a:r>
              <a:rPr lang="ru-RU" sz="2400" b="1" dirty="0">
                <a:solidFill>
                  <a:srgbClr val="0000FF"/>
                </a:solidFill>
              </a:rPr>
              <a:t>4.   </a:t>
            </a:r>
            <a:r>
              <a:rPr lang="ru-RU" sz="2400" b="1" dirty="0" err="1">
                <a:solidFill>
                  <a:srgbClr val="0000FF"/>
                </a:solidFill>
              </a:rPr>
              <a:t>М.Шкетан</a:t>
            </a:r>
            <a:r>
              <a:rPr lang="ru-RU" sz="2400" b="1" dirty="0">
                <a:solidFill>
                  <a:srgbClr val="0000FF"/>
                </a:solidFill>
              </a:rPr>
              <a:t> «Капка </a:t>
            </a:r>
            <a:r>
              <a:rPr lang="ru-RU" sz="2400" b="1" dirty="0" err="1">
                <a:solidFill>
                  <a:srgbClr val="0000FF"/>
                </a:solidFill>
              </a:rPr>
              <a:t>орол</a:t>
            </a:r>
            <a:r>
              <a:rPr lang="ru-RU" sz="2400" b="1" dirty="0">
                <a:solidFill>
                  <a:srgbClr val="0000FF"/>
                </a:solidFill>
              </a:rPr>
              <a:t>»</a:t>
            </a:r>
          </a:p>
          <a:p>
            <a:pPr marL="514350" indent="-514350">
              <a:buAutoNum type="arabicPeriod" startAt="5"/>
            </a:pPr>
            <a:r>
              <a:rPr lang="ru-RU" sz="2400" b="1" dirty="0" err="1">
                <a:solidFill>
                  <a:srgbClr val="0000FF"/>
                </a:solidFill>
              </a:rPr>
              <a:t>В.Регеж</a:t>
            </a:r>
            <a:r>
              <a:rPr lang="ru-RU" sz="2400" b="1" dirty="0">
                <a:solidFill>
                  <a:srgbClr val="0000FF"/>
                </a:solidFill>
              </a:rPr>
              <a:t>-Горохов «</a:t>
            </a:r>
            <a:r>
              <a:rPr lang="ru-RU" sz="2400" b="1" dirty="0" err="1">
                <a:solidFill>
                  <a:srgbClr val="0000FF"/>
                </a:solidFill>
              </a:rPr>
              <a:t>Мыйын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пиалем</a:t>
            </a:r>
            <a:r>
              <a:rPr lang="ru-RU" sz="2400" b="1" dirty="0">
                <a:solidFill>
                  <a:srgbClr val="0000FF"/>
                </a:solidFill>
              </a:rPr>
              <a:t>»</a:t>
            </a:r>
          </a:p>
          <a:p>
            <a:pPr marL="514350" indent="-514350">
              <a:buAutoNum type="arabicPeriod" startAt="5"/>
            </a:pPr>
            <a:r>
              <a:rPr lang="ru-RU" sz="2400" b="1" dirty="0" err="1">
                <a:solidFill>
                  <a:srgbClr val="0000FF"/>
                </a:solidFill>
              </a:rPr>
              <a:t>Альбертина</a:t>
            </a:r>
            <a:r>
              <a:rPr lang="ru-RU" sz="2400" b="1" dirty="0">
                <a:solidFill>
                  <a:srgbClr val="0000FF"/>
                </a:solidFill>
              </a:rPr>
              <a:t> Иванова «</a:t>
            </a:r>
            <a:r>
              <a:rPr lang="ru-RU" sz="2400" b="1" dirty="0" err="1">
                <a:solidFill>
                  <a:srgbClr val="0000FF"/>
                </a:solidFill>
              </a:rPr>
              <a:t>Кечан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эрдене</a:t>
            </a:r>
            <a:r>
              <a:rPr lang="ru-RU" sz="2400" b="1" dirty="0">
                <a:solidFill>
                  <a:srgbClr val="0000FF"/>
                </a:solidFill>
              </a:rPr>
              <a:t>»</a:t>
            </a:r>
          </a:p>
          <a:p>
            <a:pPr marL="514350" indent="-514350">
              <a:buAutoNum type="arabicPeriod" startAt="6"/>
            </a:pPr>
            <a:r>
              <a:rPr lang="ru-RU" sz="2400" b="1" dirty="0" err="1">
                <a:solidFill>
                  <a:srgbClr val="0000FF"/>
                </a:solidFill>
              </a:rPr>
              <a:t>С.Г.Чавайн</a:t>
            </a:r>
            <a:r>
              <a:rPr lang="ru-RU" sz="2400" b="1" dirty="0">
                <a:solidFill>
                  <a:srgbClr val="0000FF"/>
                </a:solidFill>
              </a:rPr>
              <a:t> «Ото»</a:t>
            </a:r>
          </a:p>
          <a:p>
            <a:pPr marL="514350" indent="-514350">
              <a:buFont typeface="Arial" pitchFamily="34" charset="0"/>
              <a:buAutoNum type="arabicPeriod" startAt="7"/>
            </a:pPr>
            <a:r>
              <a:rPr lang="ru-RU" sz="2400" b="1" dirty="0" err="1">
                <a:solidFill>
                  <a:srgbClr val="0000FF"/>
                </a:solidFill>
              </a:rPr>
              <a:t>А.Юзыкайн</a:t>
            </a:r>
            <a:r>
              <a:rPr lang="ru-RU" sz="2400" b="1" dirty="0">
                <a:solidFill>
                  <a:srgbClr val="0000FF"/>
                </a:solidFill>
              </a:rPr>
              <a:t> «Маска вынем»</a:t>
            </a:r>
          </a:p>
          <a:p>
            <a:pPr marL="514350" indent="-514350">
              <a:buAutoNum type="arabicPeriod" startAt="7"/>
            </a:pPr>
            <a:endParaRPr lang="ru-RU" sz="2800" b="1" dirty="0">
              <a:solidFill>
                <a:srgbClr val="0000FF"/>
              </a:solidFill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6198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6D7C67-242C-5841-A93B-C326806CD3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74"/>
          <a:stretch/>
        </p:blipFill>
        <p:spPr>
          <a:xfrm rot="310197">
            <a:off x="6873969" y="3863317"/>
            <a:ext cx="1806754" cy="2829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136904" cy="1628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Прочитайте: 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муткылдыш-влак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(Слова и выражения)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7992888" cy="45365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i="1" dirty="0">
                <a:solidFill>
                  <a:srgbClr val="FF0000"/>
                </a:solidFill>
              </a:rPr>
              <a:t>      </a:t>
            </a:r>
            <a:r>
              <a:rPr lang="ru-RU" sz="3600" b="1" i="1" dirty="0" err="1">
                <a:solidFill>
                  <a:srgbClr val="FF0000"/>
                </a:solidFill>
              </a:rPr>
              <a:t>Библиотек-влак</a:t>
            </a:r>
            <a:r>
              <a:rPr lang="ru-RU" sz="3600" b="1" i="1" dirty="0">
                <a:solidFill>
                  <a:srgbClr val="0000FF"/>
                </a:solidFill>
              </a:rPr>
              <a:t> – библиотеки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>
                <a:solidFill>
                  <a:srgbClr val="FF0000"/>
                </a:solidFill>
              </a:rPr>
              <a:t>школысо</a:t>
            </a:r>
            <a:r>
              <a:rPr lang="ru-RU" b="1" dirty="0"/>
              <a:t> </a:t>
            </a:r>
            <a:r>
              <a:rPr lang="ru-RU" b="1" dirty="0">
                <a:solidFill>
                  <a:srgbClr val="0000FF"/>
                </a:solidFill>
              </a:rPr>
              <a:t>– школьная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>
                <a:solidFill>
                  <a:srgbClr val="FF0000"/>
                </a:solidFill>
              </a:rPr>
              <a:t>йоча</a:t>
            </a:r>
            <a:r>
              <a:rPr lang="ru-RU" b="1" dirty="0"/>
              <a:t> </a:t>
            </a:r>
            <a:r>
              <a:rPr lang="ru-RU" b="1" dirty="0">
                <a:solidFill>
                  <a:srgbClr val="0000FF"/>
                </a:solidFill>
              </a:rPr>
              <a:t>– детская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>
                <a:solidFill>
                  <a:srgbClr val="FF0000"/>
                </a:solidFill>
              </a:rPr>
              <a:t>самырык-влаклан</a:t>
            </a:r>
            <a:r>
              <a:rPr lang="ru-RU" b="1" dirty="0"/>
              <a:t> </a:t>
            </a:r>
            <a:r>
              <a:rPr lang="ru-RU" b="1" dirty="0">
                <a:solidFill>
                  <a:srgbClr val="0000FF"/>
                </a:solidFill>
              </a:rPr>
              <a:t>– юношеская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>
                <a:solidFill>
                  <a:srgbClr val="FF0000"/>
                </a:solidFill>
              </a:rPr>
              <a:t>шанче</a:t>
            </a:r>
            <a:r>
              <a:rPr lang="ru-RU" b="1" dirty="0"/>
              <a:t> </a:t>
            </a:r>
            <a:r>
              <a:rPr lang="ru-RU" b="1" dirty="0">
                <a:solidFill>
                  <a:srgbClr val="0000FF"/>
                </a:solidFill>
              </a:rPr>
              <a:t>– научная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>
                <a:solidFill>
                  <a:srgbClr val="FF0000"/>
                </a:solidFill>
              </a:rPr>
              <a:t>оласе</a:t>
            </a:r>
            <a:r>
              <a:rPr lang="ru-RU" b="1" dirty="0"/>
              <a:t> </a:t>
            </a:r>
            <a:r>
              <a:rPr lang="ru-RU" b="1" dirty="0">
                <a:solidFill>
                  <a:srgbClr val="0000FF"/>
                </a:solidFill>
              </a:rPr>
              <a:t>– городская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>
                <a:solidFill>
                  <a:srgbClr val="FF0000"/>
                </a:solidFill>
              </a:rPr>
              <a:t>ялысе</a:t>
            </a:r>
            <a:r>
              <a:rPr lang="ru-RU" b="1" dirty="0"/>
              <a:t> </a:t>
            </a:r>
            <a:r>
              <a:rPr lang="ru-RU" b="1" dirty="0">
                <a:solidFill>
                  <a:srgbClr val="0000FF"/>
                </a:solidFill>
              </a:rPr>
              <a:t>– сельская </a:t>
            </a:r>
          </a:p>
          <a:p>
            <a:pPr>
              <a:buNone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198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hcenter-irk.info/sites/default/files/12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3" y="3501008"/>
            <a:ext cx="3563887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136904" cy="1484784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Прочитайте: 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муткылдыш-влак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(Слова и выражения)</a:t>
            </a:r>
            <a:br>
              <a:rPr lang="ru-RU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28800"/>
            <a:ext cx="8316416" cy="4032448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почеламут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стихотворение</a:t>
            </a:r>
          </a:p>
          <a:p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йомак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сказка</a:t>
            </a:r>
          </a:p>
          <a:p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ойлымаш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рассказ</a:t>
            </a:r>
          </a:p>
          <a:p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сылнымут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художественная литература</a:t>
            </a:r>
          </a:p>
          <a:p>
            <a:pPr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198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4AC54A-8918-5643-BD72-852B230B3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770" y="3809826"/>
            <a:ext cx="2083700" cy="30308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B7A053-2E47-E941-A2BD-DE6256513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788" y="3823541"/>
            <a:ext cx="2083700" cy="30171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4A15E3-A25A-4D46-BB07-E66CE405A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191" y="3782162"/>
            <a:ext cx="2083701" cy="30446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136904" cy="1340768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Прочитайте: 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муткылдыш-влак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(Слова и выражения)</a:t>
            </a:r>
            <a:br>
              <a:rPr lang="ru-RU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7" y="1628800"/>
            <a:ext cx="8288733" cy="46085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классик-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влакын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произведенийышт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произведения классиков.</a:t>
            </a:r>
          </a:p>
          <a:p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кызытсе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самырык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возышо-влакын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произведенийышт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произведения современных, молодых писателей.</a:t>
            </a:r>
          </a:p>
          <a:p>
            <a:pPr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198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frolov-lib.ru/images/top_right1.gif"/>
          <p:cNvPicPr>
            <a:picLocks noChangeAspect="1" noChangeArrowheads="1"/>
          </p:cNvPicPr>
          <p:nvPr/>
        </p:nvPicPr>
        <p:blipFill>
          <a:blip r:embed="rId3" cstate="print"/>
          <a:srcRect b="6322"/>
          <a:stretch>
            <a:fillRect/>
          </a:stretch>
        </p:blipFill>
        <p:spPr bwMode="auto">
          <a:xfrm>
            <a:off x="6300192" y="5301208"/>
            <a:ext cx="2843808" cy="1556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08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096" y="0"/>
            <a:ext cx="8136904" cy="908720"/>
          </a:xfrm>
        </p:spPr>
        <p:txBody>
          <a:bodyPr/>
          <a:lstStyle/>
          <a:p>
            <a:r>
              <a:rPr lang="ru-RU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Прочитай пословицы: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08912" cy="5472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Книга –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шинчымаш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памаш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Книга – источник знаний.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Книга – т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ÿ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няшке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окна, 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ÿ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чкыдын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тиде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окнашке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ончал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Книга - окно в мир, почаще заглядывай в нее.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Ик книга т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ÿ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жем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еҥым туныкта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Одна книга тысячи людей учит.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Книга –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илыш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воштончыш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Книга – зеркало жизни.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Книгам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лудынат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йолташетым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вашлийнат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Прочел книгу – встретился с другом.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198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096" y="0"/>
            <a:ext cx="8136904" cy="6926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Прочитай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604448" cy="54726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Я, книга! Я, товарищ твой! </a:t>
            </a:r>
          </a:p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Будь, школьник, вежливым со мной.</a:t>
            </a:r>
          </a:p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чистый вид всегда приятен:</a:t>
            </a:r>
          </a:p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Оберегай меня от пятен!</a:t>
            </a:r>
          </a:p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переплет не выгибай:</a:t>
            </a:r>
          </a:p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 корешок не поломай!</a:t>
            </a:r>
          </a:p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Привычку скверную оставь:</a:t>
            </a:r>
          </a:p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Листая, пальцы не слюнявь!</a:t>
            </a:r>
          </a:p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забывай меня в саду,</a:t>
            </a:r>
          </a:p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Вдруг дождь нагрянет на беду.</a:t>
            </a:r>
          </a:p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Меня в бумагу оберни.</a:t>
            </a:r>
          </a:p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взял меня – туда верни!</a:t>
            </a:r>
          </a:p>
          <a:p>
            <a:pPr>
              <a:buNone/>
            </a:pPr>
            <a:r>
              <a:rPr lang="ru-RU" sz="4400" i="1" dirty="0">
                <a:solidFill>
                  <a:srgbClr val="FF0000"/>
                </a:solidFill>
              </a:rPr>
              <a:t>      </a:t>
            </a:r>
            <a:endParaRPr lang="ru-RU" sz="44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198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e.smirnova.MY18\Desktop\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616" y="2780928"/>
            <a:ext cx="284482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136904" cy="9087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Книгам </a:t>
            </a:r>
            <a:r>
              <a:rPr lang="ru-RU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лудмо</a:t>
            </a:r>
            <a:r>
              <a:rPr lang="ru-RU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правил-влак</a:t>
            </a:r>
            <a:r>
              <a:rPr lang="ru-RU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604448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</a:rPr>
              <a:t> Книгам ару </a:t>
            </a:r>
            <a:r>
              <a:rPr lang="ru-RU" sz="2800" b="1" dirty="0" err="1">
                <a:solidFill>
                  <a:srgbClr val="FF0000"/>
                </a:solidFill>
              </a:rPr>
              <a:t>кид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дене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кучо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r>
              <a:rPr lang="ru-RU" sz="2800" b="1" dirty="0">
                <a:solidFill>
                  <a:srgbClr val="0000FF"/>
                </a:solidFill>
              </a:rPr>
              <a:t>– Бери книги </a:t>
            </a:r>
          </a:p>
          <a:p>
            <a:pPr>
              <a:buNone/>
            </a:pPr>
            <a:r>
              <a:rPr lang="ru-RU" sz="2800" b="1" dirty="0">
                <a:solidFill>
                  <a:srgbClr val="0000FF"/>
                </a:solidFill>
              </a:rPr>
              <a:t>       чистыми руками.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Книгашке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ит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удыркале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ит</a:t>
            </a:r>
            <a:r>
              <a:rPr lang="ru-RU" sz="2800" b="1" dirty="0">
                <a:solidFill>
                  <a:srgbClr val="FF0000"/>
                </a:solidFill>
              </a:rPr>
              <a:t> с</a:t>
            </a:r>
            <a:r>
              <a:rPr lang="en-US" sz="2800" b="1" dirty="0">
                <a:solidFill>
                  <a:srgbClr val="FF0000"/>
                </a:solidFill>
              </a:rPr>
              <a:t>ÿ</a:t>
            </a:r>
            <a:r>
              <a:rPr lang="ru-RU" sz="2800" b="1" dirty="0" err="1">
                <a:solidFill>
                  <a:srgbClr val="FF0000"/>
                </a:solidFill>
              </a:rPr>
              <a:t>ретле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r>
              <a:rPr lang="ru-RU" sz="2800" b="1" dirty="0">
                <a:solidFill>
                  <a:srgbClr val="0000FF"/>
                </a:solidFill>
              </a:rPr>
              <a:t>– В книгах</a:t>
            </a:r>
          </a:p>
          <a:p>
            <a:pPr>
              <a:buNone/>
            </a:pPr>
            <a:r>
              <a:rPr lang="ru-RU" sz="2800" b="1" dirty="0">
                <a:solidFill>
                  <a:srgbClr val="0000FF"/>
                </a:solidFill>
              </a:rPr>
              <a:t>        не черкай, не рисуй.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Пычкемыште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ит</a:t>
            </a:r>
            <a:r>
              <a:rPr lang="ru-RU" sz="2800" b="1" dirty="0">
                <a:solidFill>
                  <a:srgbClr val="FF0000"/>
                </a:solidFill>
              </a:rPr>
              <a:t> луд. </a:t>
            </a:r>
            <a:r>
              <a:rPr lang="ru-RU" sz="2800" b="1" dirty="0">
                <a:solidFill>
                  <a:srgbClr val="0000FF"/>
                </a:solidFill>
              </a:rPr>
              <a:t>– Не читай в темноте.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Кочмо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годым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ит</a:t>
            </a:r>
            <a:r>
              <a:rPr lang="ru-RU" sz="2800" b="1" dirty="0">
                <a:solidFill>
                  <a:srgbClr val="FF0000"/>
                </a:solidFill>
              </a:rPr>
              <a:t> луд. </a:t>
            </a:r>
            <a:r>
              <a:rPr lang="ru-RU" sz="2800" b="1" dirty="0">
                <a:solidFill>
                  <a:srgbClr val="0000FF"/>
                </a:solidFill>
              </a:rPr>
              <a:t>– Не читай во время еды.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</a:rPr>
              <a:t> Книгам </a:t>
            </a:r>
            <a:r>
              <a:rPr lang="ru-RU" sz="2800" b="1" dirty="0" err="1">
                <a:solidFill>
                  <a:srgbClr val="FF0000"/>
                </a:solidFill>
              </a:rPr>
              <a:t>сай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верыште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арале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r>
              <a:rPr lang="ru-RU" sz="2800" b="1" dirty="0">
                <a:solidFill>
                  <a:srgbClr val="0000FF"/>
                </a:solidFill>
              </a:rPr>
              <a:t>– Храни книги в </a:t>
            </a:r>
          </a:p>
          <a:p>
            <a:pPr>
              <a:buNone/>
            </a:pPr>
            <a:r>
              <a:rPr lang="ru-RU" sz="2800" b="1" dirty="0">
                <a:solidFill>
                  <a:srgbClr val="0000FF"/>
                </a:solidFill>
              </a:rPr>
              <a:t>       хорошем месте.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198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e.smirnova.MY18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09120"/>
            <a:ext cx="2647181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136904" cy="9087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C00CC"/>
                </a:solidFill>
              </a:rPr>
              <a:t>Правила поведения в библиотеке</a:t>
            </a:r>
            <a:r>
              <a:rPr lang="ru-RU" b="1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568952" cy="56166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/>
              <a:t>                           </a:t>
            </a:r>
            <a:endParaRPr lang="ru-RU" dirty="0"/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9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Заходя в библиотеку поздоровайся со всеми. 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Прочитанную книгу не бросай, а аккуратно положи   на стол. 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Четко и внятно назови свой класс и фамилию,    чтобы библиотекарь вычеркнул книгу. 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Выбирая новую книгу всё делай аккуратно,   книги не разбрасывай. 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В библиотеке не шуми, не кричи, не бегай. 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Книги сдавай вовремя, не позднее 10 дней. 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9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С книгами обращайся аккуратно. 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Уходя, обязательно попрощайся</a:t>
            </a:r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198"/>
          <a:stretch>
            <a:fillRect/>
          </a:stretch>
        </p:blipFill>
        <p:spPr bwMode="auto">
          <a:xfrm>
            <a:off x="0" y="0"/>
            <a:ext cx="39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136904" cy="141277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Григорьевич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Чавайн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ÿ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шанче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библиотек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198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ifund.rsl.ru/assets/drgalleries/54/thumb_mariy-el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45356"/>
            <a:ext cx="6049761" cy="4083591"/>
          </a:xfrm>
          <a:prstGeom prst="rect">
            <a:avLst/>
          </a:prstGeom>
          <a:noFill/>
        </p:spPr>
      </p:pic>
      <p:pic>
        <p:nvPicPr>
          <p:cNvPr id="6" name="Picture 2" descr="http://mincult12.ru/sites/default/files/images/organiz/national_library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07746"/>
            <a:ext cx="4427984" cy="2950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815</Words>
  <Application>Microsoft Macintosh PowerPoint</Application>
  <PresentationFormat>Экран (4:3)</PresentationFormat>
  <Paragraphs>121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Шуко лудат – шуко палет </vt:lpstr>
      <vt:lpstr>Прочитайте:  Мут  да муткылдыш-влак  (Слова и выражения)</vt:lpstr>
      <vt:lpstr> Прочитайте:  Мут  да муткылдыш-влак  (Слова и выражения) </vt:lpstr>
      <vt:lpstr> Прочитайте:  Мут  да муткылдыш-влак  (Слова и выражения) </vt:lpstr>
      <vt:lpstr>Прочитай пословицы:</vt:lpstr>
      <vt:lpstr>Прочитай</vt:lpstr>
      <vt:lpstr>Книгам лудмо правил-влак:</vt:lpstr>
      <vt:lpstr>Правила поведения в библиотеке </vt:lpstr>
      <vt:lpstr>Сергей Григорьевич Чавайн  лÿмеш шанче библиотек</vt:lpstr>
      <vt:lpstr>Прочитайте и переведите устно:</vt:lpstr>
      <vt:lpstr>Прочитайте:  Мут  да муткылдыш-влак  (Слова и выражения)</vt:lpstr>
      <vt:lpstr>Прочитайте:  Мут  да муткылдыш-влак  (Слова и выражения)</vt:lpstr>
      <vt:lpstr>Прочитайте:  Мут  да муткылдыш-влак  (Слова и выражения)</vt:lpstr>
      <vt:lpstr>Прочитай и запомни</vt:lpstr>
      <vt:lpstr>Запишите  на марийском языке, дайте перевод названий на русский язык (вам в помощь ресурс  http://aboutmari.com/wiki/Категория:Персоналии 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Библиотекыште В библиотеке</dc:title>
  <dc:creator>Смирнова Эльвира Алексеевна</dc:creator>
  <cp:lastModifiedBy>Смирнова Эльвира Алексеевна</cp:lastModifiedBy>
  <cp:revision>66</cp:revision>
  <dcterms:created xsi:type="dcterms:W3CDTF">2015-02-19T09:02:46Z</dcterms:created>
  <dcterms:modified xsi:type="dcterms:W3CDTF">2019-10-23T11:15:11Z</dcterms:modified>
</cp:coreProperties>
</file>