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77" r:id="rId3"/>
    <p:sldId id="278" r:id="rId4"/>
    <p:sldId id="258" r:id="rId5"/>
    <p:sldId id="259" r:id="rId6"/>
    <p:sldId id="260" r:id="rId7"/>
    <p:sldId id="261" r:id="rId8"/>
    <p:sldId id="262" r:id="rId9"/>
    <p:sldId id="280" r:id="rId10"/>
    <p:sldId id="282" r:id="rId11"/>
    <p:sldId id="283" r:id="rId12"/>
    <p:sldId id="264" r:id="rId13"/>
    <p:sldId id="265" r:id="rId14"/>
    <p:sldId id="273" r:id="rId15"/>
    <p:sldId id="274" r:id="rId16"/>
    <p:sldId id="275" r:id="rId17"/>
    <p:sldId id="266" r:id="rId18"/>
    <p:sldId id="267" r:id="rId19"/>
    <p:sldId id="268" r:id="rId20"/>
    <p:sldId id="269" r:id="rId21"/>
    <p:sldId id="270" r:id="rId22"/>
    <p:sldId id="284" r:id="rId23"/>
    <p:sldId id="271" r:id="rId24"/>
    <p:sldId id="285" r:id="rId25"/>
    <p:sldId id="272" r:id="rId26"/>
    <p:sldId id="28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54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 17 «Огонек» комбинированного вида города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Искитима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Новосибирской области. </a:t>
            </a:r>
            <a:endParaRPr lang="ru-RU" sz="1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544" y="1340768"/>
            <a:ext cx="8219256" cy="518457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2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1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Проект:«Весна пришла – встречайте!»</a:t>
            </a:r>
            <a:r>
              <a:rPr lang="ru-RU" sz="1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7200" b="1" i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Поисково</a:t>
            </a:r>
            <a:r>
              <a:rPr lang="ru-RU" sz="72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исследовательская деятельность </a:t>
            </a:r>
            <a:r>
              <a:rPr lang="ru-RU" sz="7200" b="1" i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 старшей </a:t>
            </a:r>
            <a:r>
              <a:rPr lang="ru-RU" sz="72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группе.</a:t>
            </a: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7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7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7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</a:p>
          <a:p>
            <a:pPr>
              <a:buNone/>
            </a:pPr>
            <a:r>
              <a:rPr lang="ru-RU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</a:p>
          <a:p>
            <a:pPr>
              <a:buNone/>
            </a:pPr>
            <a:r>
              <a:rPr lang="ru-RU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Выполнил: Воспитатель высшей квалификационной  категории </a:t>
            </a:r>
          </a:p>
          <a:p>
            <a:pPr>
              <a:buNone/>
            </a:pPr>
            <a:r>
              <a:rPr lang="ru-RU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Соловьева Елена  Геннадьевна.</a:t>
            </a:r>
            <a:endParaRPr lang="ru-RU" sz="7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72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ru-RU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https://avatars.mds.yandex.net/get-pdb/1881324/5eab4b57-da56-4fe5-af6c-120606099148/s1200"/>
          <p:cNvPicPr>
            <a:picLocks noGrp="1"/>
          </p:cNvPicPr>
          <p:nvPr>
            <p:ph sz="half" idx="1"/>
          </p:nvPr>
        </p:nvPicPr>
        <p:blipFill>
          <a:blip r:embed="rId2" cstate="print"/>
          <a:srcRect b="3153"/>
          <a:stretch>
            <a:fillRect/>
          </a:stretch>
        </p:blipFill>
        <p:spPr bwMode="auto">
          <a:xfrm>
            <a:off x="3131840" y="2708920"/>
            <a:ext cx="324036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Рассматривание репродукций картин:</a:t>
            </a:r>
            <a:b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А.К.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Саврасова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«Грачи»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И.Левитана «Весна»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Слушание музыки: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П.И Чайковский  «Времена года», «Апрель», «Подснежник»; А.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Вивальди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«Весна»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иллюстраций:</a:t>
            </a:r>
            <a:endParaRPr lang="ru-RU" sz="1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E:\6 гр\DSC061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412776"/>
            <a:ext cx="309634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6 гр\DSC061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356992"/>
            <a:ext cx="367240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4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  <p:pic>
        <p:nvPicPr>
          <p:cNvPr id="6" name="Picture 2" descr="E:\6 гр\DSC061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700808"/>
            <a:ext cx="2304256" cy="3715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2218258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литературы:</a:t>
            </a:r>
            <a:b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В.Бианки «Синичкин календарь. Март. Апрель. Май.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Г.Скребицкий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«Первые листья»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Ю.Коваль «Сказка о приходе весны»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Н.Некрасов «Дед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Мазай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зайцы»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«Куда весна пропала»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 Сладков «Птицы весну принесли. Соловей поёт.»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E:\6 гр\DSC06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420888"/>
            <a:ext cx="4996185" cy="2808312"/>
          </a:xfrm>
          <a:prstGeom prst="rect">
            <a:avLst/>
          </a:prstGeom>
          <a:noFill/>
        </p:spPr>
      </p:pic>
      <p:pic>
        <p:nvPicPr>
          <p:cNvPr id="5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3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Сюжетно – ролевые игры: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«Семья» Игровой сюжет: Путешествие по реке, по городу, в парк.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«Больница» Игровой сюжет: Укус насекомым, обращение к взрослому, вызов скорой помощи.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«Дача» Игровой сюжет: На огороде.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Users\user\Desktop\Разобрать\дет сад\фото дет сад\DSC06710.JPG"/>
          <p:cNvPicPr/>
          <p:nvPr/>
        </p:nvPicPr>
        <p:blipFill>
          <a:blip r:embed="rId2" cstate="print"/>
          <a:srcRect t="20531" r="50116"/>
          <a:stretch>
            <a:fillRect/>
          </a:stretch>
        </p:blipFill>
        <p:spPr bwMode="auto">
          <a:xfrm>
            <a:off x="1547664" y="2132856"/>
            <a:ext cx="273630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E:\6 гр\IMG_0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8" y="2132857"/>
            <a:ext cx="2538282" cy="3384376"/>
          </a:xfrm>
          <a:prstGeom prst="rect">
            <a:avLst/>
          </a:prstGeom>
          <a:noFill/>
        </p:spPr>
      </p:pic>
      <p:pic>
        <p:nvPicPr>
          <p:cNvPr id="5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4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9" y="620688"/>
            <a:ext cx="2520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игры: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«Подбери слово…»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Кто, где живёт?»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«Лото»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«Домино»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«Где растёт?»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«Чей листок?»</a:t>
            </a: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E:\6 гр\DSC06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3" y="332656"/>
            <a:ext cx="3960439" cy="2226129"/>
          </a:xfrm>
          <a:prstGeom prst="rect">
            <a:avLst/>
          </a:prstGeom>
          <a:noFill/>
        </p:spPr>
      </p:pic>
      <p:pic>
        <p:nvPicPr>
          <p:cNvPr id="5" name="Picture 5" descr="E:\6 гр\DSC06090.JPG"/>
          <p:cNvPicPr>
            <a:picLocks noChangeAspect="1" noChangeArrowheads="1"/>
          </p:cNvPicPr>
          <p:nvPr/>
        </p:nvPicPr>
        <p:blipFill>
          <a:blip r:embed="rId3" cstate="print"/>
          <a:srcRect r="13213"/>
          <a:stretch>
            <a:fillRect/>
          </a:stretch>
        </p:blipFill>
        <p:spPr bwMode="auto">
          <a:xfrm>
            <a:off x="4139952" y="2924944"/>
            <a:ext cx="3857620" cy="2498444"/>
          </a:xfrm>
          <a:prstGeom prst="rect">
            <a:avLst/>
          </a:prstGeom>
          <a:noFill/>
        </p:spPr>
      </p:pic>
      <p:pic>
        <p:nvPicPr>
          <p:cNvPr id="6" name="Picture 3" descr="E:\6 гр\DSC06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633032"/>
            <a:ext cx="1944217" cy="3074574"/>
          </a:xfrm>
          <a:prstGeom prst="rect">
            <a:avLst/>
          </a:prstGeom>
          <a:noFill/>
        </p:spPr>
      </p:pic>
      <p:pic>
        <p:nvPicPr>
          <p:cNvPr id="7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5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6 гр\DSC06192.JPG"/>
          <p:cNvPicPr>
            <a:picLocks noChangeAspect="1" noChangeArrowheads="1"/>
          </p:cNvPicPr>
          <p:nvPr/>
        </p:nvPicPr>
        <p:blipFill>
          <a:blip r:embed="rId2" cstate="print"/>
          <a:srcRect l="12867" r="14755"/>
          <a:stretch>
            <a:fillRect/>
          </a:stretch>
        </p:blipFill>
        <p:spPr bwMode="auto">
          <a:xfrm>
            <a:off x="4932040" y="1988840"/>
            <a:ext cx="3214710" cy="2496559"/>
          </a:xfrm>
          <a:prstGeom prst="rect">
            <a:avLst/>
          </a:prstGeom>
          <a:noFill/>
        </p:spPr>
      </p:pic>
      <p:pic>
        <p:nvPicPr>
          <p:cNvPr id="4" name="Picture 3" descr="E:\6 гр\DSC06171.JPG"/>
          <p:cNvPicPr>
            <a:picLocks noChangeAspect="1" noChangeArrowheads="1"/>
          </p:cNvPicPr>
          <p:nvPr/>
        </p:nvPicPr>
        <p:blipFill>
          <a:blip r:embed="rId3" cstate="print"/>
          <a:srcRect l="8436" r="12819"/>
          <a:stretch>
            <a:fillRect/>
          </a:stretch>
        </p:blipFill>
        <p:spPr bwMode="auto">
          <a:xfrm>
            <a:off x="755576" y="1988840"/>
            <a:ext cx="3643338" cy="260066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692697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«Рукотворный и природный мир»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«Живая и неживая природа»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4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6 гр\DSC06181.JPG"/>
          <p:cNvPicPr>
            <a:picLocks noChangeAspect="1" noChangeArrowheads="1"/>
          </p:cNvPicPr>
          <p:nvPr/>
        </p:nvPicPr>
        <p:blipFill>
          <a:blip r:embed="rId2" cstate="print"/>
          <a:srcRect l="18750" r="18750"/>
          <a:stretch>
            <a:fillRect/>
          </a:stretch>
        </p:blipFill>
        <p:spPr bwMode="auto">
          <a:xfrm>
            <a:off x="1115616" y="2636912"/>
            <a:ext cx="2643206" cy="2377141"/>
          </a:xfrm>
          <a:prstGeom prst="rect">
            <a:avLst/>
          </a:prstGeom>
          <a:noFill/>
        </p:spPr>
      </p:pic>
      <p:pic>
        <p:nvPicPr>
          <p:cNvPr id="4" name="Picture 5" descr="E:\6 гр\DSC06177.JPG"/>
          <p:cNvPicPr>
            <a:picLocks noChangeAspect="1" noChangeArrowheads="1"/>
          </p:cNvPicPr>
          <p:nvPr/>
        </p:nvPicPr>
        <p:blipFill>
          <a:blip r:embed="rId3" cstate="print"/>
          <a:srcRect l="13127" r="17487"/>
          <a:stretch>
            <a:fillRect/>
          </a:stretch>
        </p:blipFill>
        <p:spPr bwMode="auto">
          <a:xfrm>
            <a:off x="4932040" y="2636912"/>
            <a:ext cx="2995944" cy="24270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476673"/>
            <a:ext cx="446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Круги «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Луллия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«Природные явления»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«Перелетные и зимующие птицы»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«Труд взрослых и детей в весеннее время»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«Первоцветы»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«Животные в весеннее время года»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«Детские забавы»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4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6 гр\DSC06208.JPG"/>
          <p:cNvPicPr>
            <a:picLocks noChangeAspect="1" noChangeArrowheads="1"/>
          </p:cNvPicPr>
          <p:nvPr/>
        </p:nvPicPr>
        <p:blipFill>
          <a:blip r:embed="rId2" cstate="print"/>
          <a:srcRect l="16617" r="18193"/>
          <a:stretch>
            <a:fillRect/>
          </a:stretch>
        </p:blipFill>
        <p:spPr bwMode="auto">
          <a:xfrm>
            <a:off x="4741826" y="1628800"/>
            <a:ext cx="3684406" cy="3168352"/>
          </a:xfrm>
          <a:prstGeom prst="rect">
            <a:avLst/>
          </a:prstGeom>
          <a:noFill/>
        </p:spPr>
      </p:pic>
      <p:pic>
        <p:nvPicPr>
          <p:cNvPr id="3" name="Picture 4" descr="E:\6 гр\DSC06180.JPG"/>
          <p:cNvPicPr>
            <a:picLocks noChangeAspect="1" noChangeArrowheads="1"/>
          </p:cNvPicPr>
          <p:nvPr/>
        </p:nvPicPr>
        <p:blipFill>
          <a:blip r:embed="rId3" cstate="print"/>
          <a:srcRect l="21875" r="18749"/>
          <a:stretch>
            <a:fillRect/>
          </a:stretch>
        </p:blipFill>
        <p:spPr bwMode="auto">
          <a:xfrm>
            <a:off x="683568" y="836712"/>
            <a:ext cx="3501662" cy="3096344"/>
          </a:xfrm>
          <a:prstGeom prst="rect">
            <a:avLst/>
          </a:prstGeom>
          <a:noFill/>
        </p:spPr>
      </p:pic>
      <p:pic>
        <p:nvPicPr>
          <p:cNvPr id="1026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085184"/>
            <a:ext cx="8594703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9"/>
            <a:ext cx="55446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 взрослых и детей в группе: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«Готовка почвы к посеву»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«Посадка семян 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«Отстоянная вода к поливу, полив растений»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«Рыхление почвы»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Наблюдение: растение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солнце»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Отражение наблюдений  за развитием растений :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«Дневники наблюдений»</a:t>
            </a:r>
          </a:p>
          <a:p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E:\6 гр\DSC06097.JPG"/>
          <p:cNvPicPr>
            <a:picLocks noChangeAspect="1" noChangeArrowheads="1"/>
          </p:cNvPicPr>
          <p:nvPr/>
        </p:nvPicPr>
        <p:blipFill>
          <a:blip r:embed="rId2" cstate="print"/>
          <a:srcRect l="12045"/>
          <a:stretch>
            <a:fillRect/>
          </a:stretch>
        </p:blipFill>
        <p:spPr bwMode="auto">
          <a:xfrm>
            <a:off x="611560" y="2564904"/>
            <a:ext cx="4694972" cy="3000396"/>
          </a:xfrm>
          <a:prstGeom prst="rect">
            <a:avLst/>
          </a:prstGeom>
          <a:noFill/>
        </p:spPr>
      </p:pic>
      <p:pic>
        <p:nvPicPr>
          <p:cNvPr id="4" name="Picture 3" descr="E:\6 гр\DSC06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04664"/>
            <a:ext cx="2808312" cy="4248472"/>
          </a:xfrm>
          <a:prstGeom prst="rect">
            <a:avLst/>
          </a:prstGeom>
          <a:noFill/>
        </p:spPr>
      </p:pic>
      <p:pic>
        <p:nvPicPr>
          <p:cNvPr id="6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661248"/>
            <a:ext cx="8594703" cy="119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28803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 взрослых и детей в 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весенние время на улице: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«Готовка почвы к посеву»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«Посев семян»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«Пересадка растений на клумбу»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«Прополка клумбы и грядок»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«Рыхление»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«Полив»</a:t>
            </a: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E:\6 гр\IMG_03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764704"/>
            <a:ext cx="241935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6 гр\IMG_03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12776"/>
            <a:ext cx="2714644" cy="371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445224"/>
            <a:ext cx="8594703" cy="1412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0"/>
            <a:ext cx="32403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Подвижные игры: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«Солнечные зайчики»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«Перелет птиц»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«Мы веселые ребята»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«Когда это бывает» (с мячом)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«Веснянка»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E:\6 гр\DSC062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20888"/>
            <a:ext cx="331236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6 гр\DSC062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068960"/>
            <a:ext cx="357190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6 гр\DSC062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60648"/>
            <a:ext cx="457203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517232"/>
            <a:ext cx="8594703" cy="134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познавательно – исследовательский,  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информационный, социальный.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412776"/>
            <a:ext cx="5866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групповой, семейный.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772816"/>
            <a:ext cx="79208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 старшей группы, воспитатели, родители.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условия для познания живой и неживой природе весной. Сформировать у детей интерес к окружающему миру, любовь к природе родного края, бережное отношение к ней.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Образовательные: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детей с явлениями природы.</a:t>
            </a:r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Развивающие :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Развить любознательность, познавательные интересы, внимание, память, речь, наблюдательность, желание ухаживать за растениями.</a:t>
            </a:r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Воспитательные: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заботливое отношение ко всему живому, интерес к растительному и животному миру.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4896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НОД: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«Весенний дождик» (рисование)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«Первые проталины» (рисование)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«Первые цветы» (ручной труд)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«Будем беречь и охранять природу!» (ознакомление с окружающим миром)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«Такие разные первоцветы» </a:t>
            </a:r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(лепка)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3" descr="E:\6 гр\DSC06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548680"/>
            <a:ext cx="2360874" cy="4200158"/>
          </a:xfrm>
          <a:prstGeom prst="rect">
            <a:avLst/>
          </a:prstGeom>
          <a:noFill/>
        </p:spPr>
      </p:pic>
      <p:pic>
        <p:nvPicPr>
          <p:cNvPr id="4" name="Рисунок 3" descr="E:\6 гр\DSC06163.JPG"/>
          <p:cNvPicPr/>
          <p:nvPr/>
        </p:nvPicPr>
        <p:blipFill>
          <a:blip r:embed="rId3" cstate="print"/>
          <a:srcRect t="12861"/>
          <a:stretch>
            <a:fillRect/>
          </a:stretch>
        </p:blipFill>
        <p:spPr bwMode="auto">
          <a:xfrm>
            <a:off x="827584" y="2564904"/>
            <a:ext cx="203835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:\6 гр\DSC06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582352"/>
            <a:ext cx="1954979" cy="3169324"/>
          </a:xfrm>
          <a:prstGeom prst="rect">
            <a:avLst/>
          </a:prstGeom>
          <a:noFill/>
        </p:spPr>
      </p:pic>
      <p:pic>
        <p:nvPicPr>
          <p:cNvPr id="6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5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6 гр\DSC06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4355647" cy="2448272"/>
          </a:xfrm>
          <a:prstGeom prst="rect">
            <a:avLst/>
          </a:prstGeom>
          <a:noFill/>
        </p:spPr>
      </p:pic>
      <p:pic>
        <p:nvPicPr>
          <p:cNvPr id="4" name="Picture 3" descr="E:\6 гр\DSC06136.JPG"/>
          <p:cNvPicPr>
            <a:picLocks noChangeAspect="1" noChangeArrowheads="1"/>
          </p:cNvPicPr>
          <p:nvPr/>
        </p:nvPicPr>
        <p:blipFill>
          <a:blip r:embed="rId3" cstate="print"/>
          <a:srcRect l="26922"/>
          <a:stretch>
            <a:fillRect/>
          </a:stretch>
        </p:blipFill>
        <p:spPr bwMode="auto">
          <a:xfrm>
            <a:off x="5004048" y="2492896"/>
            <a:ext cx="3744706" cy="2880320"/>
          </a:xfrm>
          <a:prstGeom prst="rect">
            <a:avLst/>
          </a:prstGeom>
          <a:noFill/>
        </p:spPr>
      </p:pic>
      <p:pic>
        <p:nvPicPr>
          <p:cNvPr id="6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4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2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  <p:pic>
        <p:nvPicPr>
          <p:cNvPr id="3" name="Picture 2" descr="E:\6 гр\DSC06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806569"/>
            <a:ext cx="3024336" cy="4782670"/>
          </a:xfrm>
          <a:prstGeom prst="rect">
            <a:avLst/>
          </a:prstGeom>
          <a:noFill/>
        </p:spPr>
      </p:pic>
      <p:pic>
        <p:nvPicPr>
          <p:cNvPr id="4" name="Picture 4" descr="E:\6 гр\DSC061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836712"/>
            <a:ext cx="2952328" cy="47399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Работа с родителями: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«Анкетирование родителей: Что я рассказал ребёнку о приходе весны?»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«Памятка: Безопасность ребёнка в весеннее время года»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«Рекомендации произведений о весне»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Фотоконкурс: Я помогаю маме и папе заботится о растениях»</a:t>
            </a: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E:\6 гр\DSC06161.JPG"/>
          <p:cNvPicPr/>
          <p:nvPr/>
        </p:nvPicPr>
        <p:blipFill>
          <a:blip r:embed="rId2" cstate="print"/>
          <a:srcRect t="12774" b="17336"/>
          <a:stretch>
            <a:fillRect/>
          </a:stretch>
        </p:blipFill>
        <p:spPr bwMode="auto">
          <a:xfrm>
            <a:off x="6084168" y="2276872"/>
            <a:ext cx="259228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6 гр\DSC06212.JPG"/>
          <p:cNvPicPr/>
          <p:nvPr/>
        </p:nvPicPr>
        <p:blipFill>
          <a:blip r:embed="rId3" cstate="print"/>
          <a:srcRect t="13060" b="19688"/>
          <a:stretch>
            <a:fillRect/>
          </a:stretch>
        </p:blipFill>
        <p:spPr bwMode="auto">
          <a:xfrm>
            <a:off x="467544" y="2132856"/>
            <a:ext cx="25202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6 гр\IMG_0384.PNG"/>
          <p:cNvPicPr/>
          <p:nvPr/>
        </p:nvPicPr>
        <p:blipFill>
          <a:blip r:embed="rId4" cstate="print"/>
          <a:srcRect t="6782" b="10384"/>
          <a:stretch>
            <a:fillRect/>
          </a:stretch>
        </p:blipFill>
        <p:spPr bwMode="auto">
          <a:xfrm>
            <a:off x="3419872" y="2492896"/>
            <a:ext cx="221457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5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6 гр\IMG_0379.PNG"/>
          <p:cNvPicPr/>
          <p:nvPr/>
        </p:nvPicPr>
        <p:blipFill>
          <a:blip r:embed="rId2" cstate="print"/>
          <a:srcRect l="13258" r="20256"/>
          <a:stretch>
            <a:fillRect/>
          </a:stretch>
        </p:blipFill>
        <p:spPr bwMode="auto">
          <a:xfrm>
            <a:off x="2915816" y="2636912"/>
            <a:ext cx="295232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6 гр\IMG_0381.PNG"/>
          <p:cNvPicPr/>
          <p:nvPr/>
        </p:nvPicPr>
        <p:blipFill>
          <a:blip r:embed="rId3" cstate="print"/>
          <a:srcRect l="6189" r="9318" b="31224"/>
          <a:stretch>
            <a:fillRect/>
          </a:stretch>
        </p:blipFill>
        <p:spPr bwMode="auto">
          <a:xfrm>
            <a:off x="395536" y="692696"/>
            <a:ext cx="23762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6 гр\IMG_0380.PNG"/>
          <p:cNvPicPr/>
          <p:nvPr/>
        </p:nvPicPr>
        <p:blipFill>
          <a:blip r:embed="rId4" cstate="print"/>
          <a:srcRect l="7240" r="7692" b="14157"/>
          <a:stretch>
            <a:fillRect/>
          </a:stretch>
        </p:blipFill>
        <p:spPr bwMode="auto">
          <a:xfrm>
            <a:off x="6012160" y="764704"/>
            <a:ext cx="266429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5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64704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мини-музея: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«Весна пришла – встречайте!» 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E:\6 гр\DSC06199.JPG"/>
          <p:cNvPicPr/>
          <p:nvPr/>
        </p:nvPicPr>
        <p:blipFill>
          <a:blip r:embed="rId2" cstate="print"/>
          <a:srcRect t="22897"/>
          <a:stretch>
            <a:fillRect/>
          </a:stretch>
        </p:blipFill>
        <p:spPr bwMode="auto">
          <a:xfrm>
            <a:off x="3203848" y="1196752"/>
            <a:ext cx="331236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3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00FF"/>
                </a:solidFill>
              </a:rPr>
              <a:t>СПАСИБО ЗА ВНИМАНИЕ!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http://www.dasigna.ru/upload/iblock/e68/%D1%81%D0%B8%D0%BD%D0%B5%D0%BA%D0%BE%D0%B4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12776"/>
            <a:ext cx="496855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302433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Ознакомление дошкольников с природой – это средство образования в их сознании реалистических знаний об окружающем мире, основанных на опыте, знакомство с природой, происходящими в ней в разное время года изменениями, формирует у дошкольников такие качества, как любознательность, умение наблюдать, логически мыслить, эстетически относиться ко всему живому, ввести ребёнка в мир природы, сформировать реалистические представления – знания о её объектах и явлениях, воспитать способность видеть красоту родной природы, любовь, бережное и заботливое отношение к ней -  важнейшие задачи каждого педагога. Приобретённые в дошкольном детстве умение видеть и слушать природу такой, какая она есть в действительности, вызывает у ребят глубокий интерес к ней, расширяет знания, способствует формированию характера и интересов.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Ожидаемый результат: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Расширение знаний о природе весной.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творческого потенциала семьи.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речевой компетентности детей дошкольного возраста.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4849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908720"/>
            <a:ext cx="770485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000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этап-Подготовительный</a:t>
            </a:r>
            <a:r>
              <a:rPr lang="ru-RU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проблемы, цели, содержание проекта, определение продукта проекта, прогнозирование результата; набор методической, справочной, энциклопедической и художественной литературы; ознакомительная консультация для родителей о проекте, деятельности всех участников проекта.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этап-</a:t>
            </a:r>
            <a:r>
              <a:rPr lang="ru-RU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Основной</a:t>
            </a:r>
            <a:r>
              <a:rPr lang="ru-RU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проекта.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этап-Заключительный</a:t>
            </a:r>
            <a:r>
              <a:rPr lang="ru-RU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Подведение итогов проекта, оценка результата.</a:t>
            </a: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Методы проекта: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1.Познавательные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2.Исследовательские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3.Словесные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4.Наглядные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5.Творческие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6.Продуктивные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57018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реализации проекта:</a:t>
            </a:r>
            <a:r>
              <a:rPr lang="ru-RU" sz="4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Беседы:</a:t>
            </a: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«Весна - красна!»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«Кто больше радуется весне?» (пчелы, животные, насекомые)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«Первоцветы»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00809"/>
            <a:ext cx="4680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 чем поют весенние птицы?»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«Какие опасности таятся на улице весной?»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«Труд взрослых и детей в весенние время»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«Сезонные забавы детей»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:\6 гр\DSC06105.JPG"/>
          <p:cNvPicPr/>
          <p:nvPr/>
        </p:nvPicPr>
        <p:blipFill>
          <a:blip r:embed="rId2" cstate="print"/>
          <a:srcRect t="10807"/>
          <a:stretch>
            <a:fillRect/>
          </a:stretch>
        </p:blipFill>
        <p:spPr bwMode="auto">
          <a:xfrm>
            <a:off x="5796136" y="1628800"/>
            <a:ext cx="253841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6 гр\DSC061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996952"/>
            <a:ext cx="450059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4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E:\6 гр\DSC06115.JPG"/>
          <p:cNvPicPr>
            <a:picLocks noChangeAspect="1" noChangeArrowheads="1"/>
          </p:cNvPicPr>
          <p:nvPr/>
        </p:nvPicPr>
        <p:blipFill>
          <a:blip r:embed="rId2" cstate="print"/>
          <a:srcRect t="15790"/>
          <a:stretch>
            <a:fillRect/>
          </a:stretch>
        </p:blipFill>
        <p:spPr bwMode="auto">
          <a:xfrm>
            <a:off x="827584" y="692696"/>
            <a:ext cx="3456384" cy="4782576"/>
          </a:xfrm>
          <a:prstGeom prst="rect">
            <a:avLst/>
          </a:prstGeom>
          <a:noFill/>
        </p:spPr>
      </p:pic>
      <p:pic>
        <p:nvPicPr>
          <p:cNvPr id="4" name="Рисунок 3" descr="E:\6 гр\DSC06108.JPG"/>
          <p:cNvPicPr/>
          <p:nvPr/>
        </p:nvPicPr>
        <p:blipFill>
          <a:blip r:embed="rId3" cstate="print"/>
          <a:srcRect l="53363"/>
          <a:stretch>
            <a:fillRect/>
          </a:stretch>
        </p:blipFill>
        <p:spPr bwMode="auto">
          <a:xfrm>
            <a:off x="5004048" y="692696"/>
            <a:ext cx="345638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4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Поисково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исследовательская деятельность: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96752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«Где снег(свойства снега)?»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«Почему птицы летают?»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«Свойства песка ,глины ,земли »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«Что нужно растениям?»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:\6 гр\DSC06101.JPG"/>
          <p:cNvPicPr/>
          <p:nvPr/>
        </p:nvPicPr>
        <p:blipFill>
          <a:blip r:embed="rId2" cstate="print"/>
          <a:srcRect t="14767"/>
          <a:stretch>
            <a:fillRect/>
          </a:stretch>
        </p:blipFill>
        <p:spPr bwMode="auto">
          <a:xfrm>
            <a:off x="4788024" y="1124744"/>
            <a:ext cx="33558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6 гр\DSC06156.JPG"/>
          <p:cNvPicPr/>
          <p:nvPr/>
        </p:nvPicPr>
        <p:blipFill>
          <a:blip r:embed="rId3" cstate="print"/>
          <a:srcRect l="32984" r="11257"/>
          <a:stretch>
            <a:fillRect/>
          </a:stretch>
        </p:blipFill>
        <p:spPr bwMode="auto">
          <a:xfrm>
            <a:off x="899592" y="2420888"/>
            <a:ext cx="307183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4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6 гр\DSC06215.JPG"/>
          <p:cNvPicPr/>
          <p:nvPr/>
        </p:nvPicPr>
        <p:blipFill>
          <a:blip r:embed="rId2" cstate="print"/>
          <a:srcRect t="8844" b="27891"/>
          <a:stretch>
            <a:fillRect/>
          </a:stretch>
        </p:blipFill>
        <p:spPr bwMode="auto">
          <a:xfrm>
            <a:off x="395536" y="692696"/>
            <a:ext cx="302433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6 гр\DSC06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628800"/>
            <a:ext cx="4996182" cy="2808312"/>
          </a:xfrm>
          <a:prstGeom prst="rect">
            <a:avLst/>
          </a:prstGeom>
          <a:noFill/>
        </p:spPr>
      </p:pic>
      <p:pic>
        <p:nvPicPr>
          <p:cNvPr id="6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4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6 гр\DSC06220.JPG"/>
          <p:cNvPicPr/>
          <p:nvPr/>
        </p:nvPicPr>
        <p:blipFill>
          <a:blip r:embed="rId2" cstate="print"/>
          <a:srcRect t="27074"/>
          <a:stretch>
            <a:fillRect/>
          </a:stretch>
        </p:blipFill>
        <p:spPr bwMode="auto">
          <a:xfrm>
            <a:off x="1187624" y="908720"/>
            <a:ext cx="331236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6 гр\DSC06222.JPG"/>
          <p:cNvPicPr/>
          <p:nvPr/>
        </p:nvPicPr>
        <p:blipFill>
          <a:blip r:embed="rId3" cstate="print"/>
          <a:srcRect t="10242"/>
          <a:stretch>
            <a:fillRect/>
          </a:stretch>
        </p:blipFill>
        <p:spPr bwMode="auto">
          <a:xfrm>
            <a:off x="5076056" y="980728"/>
            <a:ext cx="302433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kruf-school2.ucoz.ru/1/da67eb167507.png"/>
          <p:cNvPicPr>
            <a:picLocks noChangeAspect="1" noChangeArrowheads="1"/>
          </p:cNvPicPr>
          <p:nvPr/>
        </p:nvPicPr>
        <p:blipFill>
          <a:blip r:embed="rId4" cstate="print"/>
          <a:srcRect b="20000"/>
          <a:stretch>
            <a:fillRect/>
          </a:stretch>
        </p:blipFill>
        <p:spPr bwMode="auto">
          <a:xfrm>
            <a:off x="251520" y="5517232"/>
            <a:ext cx="859470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</TotalTime>
  <Words>429</Words>
  <Application>Microsoft Office PowerPoint</Application>
  <PresentationFormat>Экран (4:3)</PresentationFormat>
  <Paragraphs>119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Муниципальное бюджетное дошкольное образовательное учреждение детский сад № 17 «Огонек» комбинированного вида города Искитима Новосибирской области. </vt:lpstr>
      <vt:lpstr>Слайд 2</vt:lpstr>
      <vt:lpstr>Актуальность: Ознакомление дошкольников с природой – это средство образования в их сознании реалистических знаний об окружающем мире, основанных на опыте, знакомство с природой, происходящими в ней в разное время года изменениями, формирует у дошкольников такие качества, как любознательность, умение наблюдать, логически мыслить, эстетически относиться ко всему живому, ввести ребёнка в мир природы, сформировать реалистические представления – знания о её объектах и явлениях, воспитать способность видеть красоту родной природы, любовь, бережное и заботливое отношение к ней -  важнейшие задачи каждого педагога. Приобретённые в дошкольном детстве умение видеть и слушать природу такой, какая она есть в действительности, вызывает у ребят глубокий интерес к ней, расширяет знания, способствует формированию характера и интересов. Ожидаемый результат: Расширение знаний о природе весной. Развитие творческого потенциала семьи. Развитие речевой компетентности детей дошкольного возраста.</vt:lpstr>
      <vt:lpstr>Слайд 4</vt:lpstr>
      <vt:lpstr>Формы реализации проекта: Беседы:  «Весна - красна!»  «Кто больше радуется весне?» (пчелы, животные, насекомые) «Первоцветы»</vt:lpstr>
      <vt:lpstr>Слайд 6</vt:lpstr>
      <vt:lpstr>Слайд 7</vt:lpstr>
      <vt:lpstr>Слайд 8</vt:lpstr>
      <vt:lpstr>Слайд 9</vt:lpstr>
      <vt:lpstr>Рассматривание репродукций картин: А.К. Саврасова «Грачи» И.Левитана «Весна» Слушание музыки: П.И Чайковский  «Времена года», «Апрель», «Подснежник»; А. Вивальди «Весна» Рассматривание иллюстраций:</vt:lpstr>
      <vt:lpstr>Чтение художественной литературы: В.Бианки «Синичкин календарь. Март. Апрель. Май. Г.Скребицкий «Первые листья» Ю.Коваль «Сказка о приходе весны» Н.Некрасов «Дед Мазай и зайцы» А. Барто «Куда весна пропала» Н. Сладков «Птицы весну принесли. Соловей поёт.»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38</cp:revision>
  <dcterms:created xsi:type="dcterms:W3CDTF">2019-10-07T10:40:37Z</dcterms:created>
  <dcterms:modified xsi:type="dcterms:W3CDTF">2019-10-11T10:20:03Z</dcterms:modified>
</cp:coreProperties>
</file>