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85" r:id="rId4"/>
    <p:sldId id="278" r:id="rId5"/>
    <p:sldId id="291" r:id="rId6"/>
    <p:sldId id="294" r:id="rId7"/>
    <p:sldId id="310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311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41312"/>
    <a:srgbClr val="1F5528"/>
    <a:srgbClr val="663300"/>
    <a:srgbClr val="427F2D"/>
    <a:srgbClr val="0000CC"/>
    <a:srgbClr val="0000FF"/>
    <a:srgbClr val="604104"/>
    <a:srgbClr val="FA7481"/>
    <a:srgbClr val="FF99FF"/>
    <a:srgbClr val="9537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98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137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642918"/>
            <a:ext cx="770485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077072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chemeClr val="accent2">
                    <a:lumMod val="50000"/>
                  </a:schemeClr>
                </a:solidFill>
              </a:rPr>
              <a:t>Ковалева Елена Николаевна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МКОУ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Табулгинская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СОШ им.П.Д. Слюсарева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400" b="1" dirty="0" smtClean="0"/>
              <a:t> 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285992"/>
            <a:ext cx="79510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100" b="1" i="1" dirty="0" smtClean="0">
                <a:solidFill>
                  <a:srgbClr val="1F5528"/>
                </a:solidFill>
              </a:rPr>
              <a:t>«Использование современных образовательных технологий для формирования у младших школьников основ смыслового чтения»</a:t>
            </a:r>
            <a:endParaRPr lang="ru-RU" sz="3100" i="1" dirty="0" smtClean="0">
              <a:solidFill>
                <a:srgbClr val="1F5528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14348" y="500042"/>
            <a:ext cx="3071834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Кластер</a:t>
            </a:r>
          </a:p>
        </p:txBody>
      </p:sp>
      <p:pic>
        <p:nvPicPr>
          <p:cNvPr id="6" name="Рисунок 5" descr="G:\фото\SAM_03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3241558" y="2831550"/>
            <a:ext cx="3705225" cy="233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фото\SAM_03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04038" y="1398258"/>
            <a:ext cx="206804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фото\SAM_0319.JPG"/>
          <p:cNvPicPr/>
          <p:nvPr/>
        </p:nvPicPr>
        <p:blipFill>
          <a:blip r:embed="rId5" cstate="print"/>
          <a:srcRect b="64285"/>
          <a:stretch>
            <a:fillRect/>
          </a:stretch>
        </p:blipFill>
        <p:spPr bwMode="auto">
          <a:xfrm>
            <a:off x="1000100" y="1000108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фото\SAM_03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7726" y="4885161"/>
            <a:ext cx="3543300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959334" y="4929211"/>
            <a:ext cx="2286016" cy="1328569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Чтение с пометками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«ИНСЕРТ»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816458" y="52470"/>
            <a:ext cx="2571768" cy="1783209"/>
          </a:xfrm>
          <a:prstGeom prst="triangle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i="1" dirty="0" err="1" smtClean="0">
                <a:solidFill>
                  <a:srgbClr val="C00000"/>
                </a:solidFill>
              </a:rPr>
              <a:t>Синквейн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357166"/>
            <a:ext cx="8064896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7034" y="816062"/>
            <a:ext cx="7929618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2400" b="1" i="1" dirty="0" smtClean="0">
                <a:solidFill>
                  <a:srgbClr val="663300"/>
                </a:solidFill>
              </a:rPr>
              <a:t>На уроках использую данную технологию,  обеспечивающую полноценное восприятие и понимание текста. Технология позволяет самостоятельно работать учащимся на любом этапе урока. </a:t>
            </a:r>
          </a:p>
          <a:p>
            <a:r>
              <a:rPr lang="ru-RU" sz="2400" b="1" i="1" dirty="0" smtClean="0">
                <a:solidFill>
                  <a:srgbClr val="1F5528"/>
                </a:solidFill>
              </a:rPr>
              <a:t>     </a:t>
            </a:r>
            <a:r>
              <a:rPr lang="ru-RU" sz="2400" b="1" i="1" u="sng" dirty="0" smtClean="0">
                <a:solidFill>
                  <a:srgbClr val="1F5528"/>
                </a:solidFill>
              </a:rPr>
              <a:t>Три этапа работы с текстом.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663300"/>
                </a:solidFill>
              </a:rPr>
              <a:t>до чтения текста;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663300"/>
                </a:solidFill>
              </a:rPr>
              <a:t>во время чтения</a:t>
            </a:r>
          </a:p>
          <a:p>
            <a:r>
              <a:rPr lang="ru-RU" sz="2000" b="1" i="1" dirty="0" smtClean="0">
                <a:solidFill>
                  <a:srgbClr val="663300"/>
                </a:solidFill>
              </a:rPr>
              <a:t> текста;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663300"/>
                </a:solidFill>
              </a:rPr>
              <a:t>после чтения</a:t>
            </a:r>
          </a:p>
          <a:p>
            <a:r>
              <a:rPr lang="ru-RU" sz="2000" b="1" i="1" dirty="0" smtClean="0">
                <a:solidFill>
                  <a:srgbClr val="663300"/>
                </a:solidFill>
              </a:rPr>
              <a:t>текста.</a:t>
            </a:r>
          </a:p>
          <a:p>
            <a:pPr>
              <a:buFont typeface="Arial" pitchFamily="34" charset="0"/>
              <a:buChar char="•"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sz="3200" b="1" i="1" dirty="0" smtClean="0"/>
          </a:p>
          <a:p>
            <a:pPr algn="ctr"/>
            <a:endParaRPr lang="ru-RU" sz="20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b="1" dirty="0" smtClean="0"/>
          </a:p>
          <a:p>
            <a:pPr algn="just"/>
            <a:endParaRPr lang="ru-RU" sz="1600" b="1" dirty="0" smtClean="0"/>
          </a:p>
          <a:p>
            <a:pPr algn="just"/>
            <a:endParaRPr lang="ru-RU" sz="1600" b="1" dirty="0" smtClean="0"/>
          </a:p>
          <a:p>
            <a:pPr algn="just"/>
            <a:endParaRPr lang="ru-RU" sz="24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428604"/>
            <a:ext cx="8064896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Технология   продуктивного чтения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86058"/>
            <a:ext cx="5696678" cy="35719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28670"/>
            <a:ext cx="7704856" cy="178595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+mn-lt"/>
              </a:rPr>
              <a:t>	</a:t>
            </a:r>
            <a:r>
              <a:rPr lang="ru-RU" sz="2000" b="1" i="1" dirty="0" smtClean="0">
                <a:solidFill>
                  <a:srgbClr val="1F5528"/>
                </a:solidFill>
                <a:latin typeface="+mn-lt"/>
              </a:rPr>
              <a:t>Просмотровое    чтение   — вид   смыслового   чтения, при котором происходит поиск конкретной информации или факта.   При работе  с   учебником   математики  М.И. Моро, М.А. </a:t>
            </a:r>
            <a:r>
              <a:rPr lang="ru-RU" sz="2000" b="1" i="1" dirty="0" err="1" smtClean="0">
                <a:solidFill>
                  <a:srgbClr val="1F5528"/>
                </a:solidFill>
                <a:latin typeface="+mn-lt"/>
              </a:rPr>
              <a:t>Бантова</a:t>
            </a:r>
            <a:r>
              <a:rPr lang="ru-RU" sz="2000" b="1" i="1" dirty="0" smtClean="0">
                <a:solidFill>
                  <a:srgbClr val="1F5528"/>
                </a:solidFill>
                <a:latin typeface="+mn-lt"/>
              </a:rPr>
              <a:t>  УМК «Школа России»  есть возможность формировать просмотровое чтение.  </a:t>
            </a:r>
            <a:br>
              <a:rPr lang="ru-RU" sz="2000" b="1" i="1" dirty="0" smtClean="0">
                <a:solidFill>
                  <a:srgbClr val="1F5528"/>
                </a:solidFill>
                <a:latin typeface="+mn-lt"/>
              </a:rPr>
            </a:br>
            <a:endParaRPr lang="ru-RU" sz="2000" b="1" i="1" dirty="0">
              <a:solidFill>
                <a:srgbClr val="1F5528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28604"/>
            <a:ext cx="8712968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Просмотровое  чтение на уроках математики</a:t>
            </a:r>
            <a:endParaRPr lang="ru-RU" sz="3000" i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1540" y="2420888"/>
            <a:ext cx="8352928" cy="4143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b="1" dirty="0" smtClean="0">
              <a:solidFill>
                <a:srgbClr val="341312"/>
              </a:solidFill>
            </a:endParaRPr>
          </a:p>
          <a:p>
            <a:pPr algn="ctr"/>
            <a:endParaRPr lang="ru-RU" b="1" u="sng" dirty="0" smtClean="0">
              <a:solidFill>
                <a:srgbClr val="341312"/>
              </a:solidFill>
            </a:endParaRPr>
          </a:p>
          <a:p>
            <a:pPr algn="ctr"/>
            <a:r>
              <a:rPr lang="ru-RU" b="1" u="sng" dirty="0" smtClean="0">
                <a:solidFill>
                  <a:srgbClr val="341312"/>
                </a:solidFill>
              </a:rPr>
              <a:t>Пример</a:t>
            </a:r>
            <a:r>
              <a:rPr lang="ru-RU" b="1" dirty="0" smtClean="0">
                <a:solidFill>
                  <a:srgbClr val="341312"/>
                </a:solidFill>
              </a:rPr>
              <a:t>:</a:t>
            </a:r>
          </a:p>
          <a:p>
            <a:pPr algn="ctr"/>
            <a:r>
              <a:rPr lang="ru-RU" b="1" i="1" dirty="0" smtClean="0">
                <a:solidFill>
                  <a:srgbClr val="341312"/>
                </a:solidFill>
              </a:rPr>
              <a:t>Проведи отрезок АВ длиной 4 см. Найди середину отрезка и обозначь эту точку буквой С. Построй две окружности с центром в точке А так, чтобы одна из них проходила через точку В, а другая пересекала отрезок АВ в точке С. </a:t>
            </a:r>
          </a:p>
          <a:p>
            <a:pPr algn="ctr"/>
            <a:r>
              <a:rPr lang="ru-RU" b="1" i="1" dirty="0" smtClean="0">
                <a:solidFill>
                  <a:srgbClr val="341312"/>
                </a:solidFill>
              </a:rPr>
              <a:t>Чему равны длины радиусов этих окружностей?</a:t>
            </a:r>
          </a:p>
          <a:p>
            <a:pPr algn="ctr"/>
            <a:r>
              <a:rPr lang="ru-RU" i="1" dirty="0" smtClean="0">
                <a:solidFill>
                  <a:srgbClr val="341312"/>
                </a:solidFill>
              </a:rPr>
              <a:t> </a:t>
            </a:r>
            <a:r>
              <a:rPr lang="ru-RU" b="1" dirty="0" smtClean="0">
                <a:solidFill>
                  <a:srgbClr val="341312"/>
                </a:solidFill>
              </a:rPr>
              <a:t>Этапы подготовительной работы с заданием. </a:t>
            </a:r>
          </a:p>
          <a:p>
            <a:pPr algn="just"/>
            <a:r>
              <a:rPr lang="ru-RU" b="1" dirty="0" smtClean="0">
                <a:solidFill>
                  <a:srgbClr val="341312"/>
                </a:solidFill>
              </a:rPr>
              <a:t>                   </a:t>
            </a:r>
            <a:r>
              <a:rPr lang="ru-RU" dirty="0" smtClean="0">
                <a:solidFill>
                  <a:srgbClr val="341312"/>
                </a:solidFill>
              </a:rPr>
              <a:t>1. Прочитайте и выделите слова-действия  (работа в парах).</a:t>
            </a:r>
          </a:p>
          <a:p>
            <a:pPr algn="just"/>
            <a:r>
              <a:rPr lang="ru-RU" dirty="0" smtClean="0">
                <a:solidFill>
                  <a:srgbClr val="341312"/>
                </a:solidFill>
              </a:rPr>
              <a:t>                   2. Что нам нужно приготовить, чтобы начать работу с заданием №5?</a:t>
            </a:r>
          </a:p>
          <a:p>
            <a:pPr algn="just"/>
            <a:r>
              <a:rPr lang="ru-RU" dirty="0" smtClean="0">
                <a:solidFill>
                  <a:srgbClr val="341312"/>
                </a:solidFill>
              </a:rPr>
              <a:t>                    3. Подготовьте всё необходимое и приступайте к работе.</a:t>
            </a:r>
          </a:p>
          <a:p>
            <a:pPr algn="just"/>
            <a:r>
              <a:rPr lang="ru-RU" b="1" dirty="0" smtClean="0">
                <a:solidFill>
                  <a:srgbClr val="341312"/>
                </a:solidFill>
              </a:rPr>
              <a:t>                                   Вывод:</a:t>
            </a:r>
            <a:r>
              <a:rPr lang="ru-RU" i="1" dirty="0" smtClean="0">
                <a:solidFill>
                  <a:srgbClr val="341312"/>
                </a:solidFill>
              </a:rPr>
              <a:t>  </a:t>
            </a:r>
            <a:r>
              <a:rPr lang="ru-RU" dirty="0" smtClean="0">
                <a:solidFill>
                  <a:srgbClr val="341312"/>
                </a:solidFill>
              </a:rPr>
              <a:t>сейчас мы учились:</a:t>
            </a:r>
          </a:p>
          <a:p>
            <a:pPr algn="just"/>
            <a:r>
              <a:rPr lang="ru-RU" dirty="0" smtClean="0">
                <a:solidFill>
                  <a:srgbClr val="341312"/>
                </a:solidFill>
              </a:rPr>
              <a:t>                                - читать задание;  </a:t>
            </a:r>
          </a:p>
          <a:p>
            <a:pPr algn="just"/>
            <a:r>
              <a:rPr lang="ru-RU" dirty="0" smtClean="0">
                <a:solidFill>
                  <a:srgbClr val="341312"/>
                </a:solidFill>
              </a:rPr>
              <a:t>                                - понимать, что надо делать;</a:t>
            </a:r>
          </a:p>
          <a:p>
            <a:pPr lvl="4" algn="just"/>
            <a:r>
              <a:rPr lang="ru-RU" dirty="0" smtClean="0">
                <a:solidFill>
                  <a:srgbClr val="341312"/>
                </a:solidFill>
              </a:rPr>
              <a:t>- правильно готовить рабочее место к выполнению учебного задания.</a:t>
            </a:r>
          </a:p>
          <a:p>
            <a:pPr algn="r"/>
            <a:r>
              <a:rPr lang="ru-RU" sz="1600" dirty="0" smtClean="0"/>
              <a:t> </a:t>
            </a:r>
          </a:p>
          <a:p>
            <a:pPr algn="r"/>
            <a:r>
              <a:rPr lang="ru-RU" sz="1600" dirty="0" smtClean="0"/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:\фото\SAM_0293.JPG"/>
          <p:cNvPicPr/>
          <p:nvPr/>
        </p:nvPicPr>
        <p:blipFill>
          <a:blip r:embed="rId2" cstate="print"/>
          <a:srcRect l="12121" t="45984" r="12121"/>
          <a:stretch>
            <a:fillRect/>
          </a:stretch>
        </p:blipFill>
        <p:spPr bwMode="auto">
          <a:xfrm>
            <a:off x="809316" y="3143248"/>
            <a:ext cx="27146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Метод проектов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000108"/>
            <a:ext cx="7896722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just"/>
            <a:r>
              <a:rPr lang="ru-RU" sz="2500" dirty="0" smtClean="0"/>
              <a:t>	</a:t>
            </a:r>
            <a:r>
              <a:rPr lang="ru-RU" sz="2500" b="1" i="1" dirty="0" smtClean="0">
                <a:solidFill>
                  <a:srgbClr val="1F5528"/>
                </a:solidFill>
              </a:rPr>
              <a:t>Этот метод достаточно эффективен. Он не только развивает навыки исследовательской деятельности, но и учит детей работать с учебной литературой: словарями, справочниками, энциклопедиями и формирует  коммуникативные умения.  </a:t>
            </a:r>
          </a:p>
          <a:p>
            <a:pPr algn="just"/>
            <a:r>
              <a:rPr lang="ru-RU" sz="2500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696422" y="2422572"/>
            <a:ext cx="2771772" cy="57150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Impact"/>
              </a:rPr>
              <a:t>Проект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Impact"/>
              </a:rPr>
              <a:t> «Кормушка для птиц»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Impact"/>
              </a:rPr>
              <a:t>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115616" y="2500306"/>
            <a:ext cx="2088232" cy="4286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 fromWordArt="1">
            <a:prstTxWarp prst="textWave1">
              <a:avLst>
                <a:gd name="adj1" fmla="val 13005"/>
                <a:gd name="adj2" fmla="val 616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Проект</a:t>
            </a:r>
          </a:p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 «Моя любимая буква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Impact"/>
              </a:rPr>
              <a:t>»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Impact"/>
              </a:rPr>
              <a:t>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11" name="Рисунок 10" descr="G:\фото\SAM_0292.JPG"/>
          <p:cNvPicPr/>
          <p:nvPr/>
        </p:nvPicPr>
        <p:blipFill>
          <a:blip r:embed="rId3" cstate="print"/>
          <a:srcRect l="22857" t="49613" r="14286"/>
          <a:stretch>
            <a:fillRect/>
          </a:stretch>
        </p:blipFill>
        <p:spPr bwMode="auto">
          <a:xfrm>
            <a:off x="3428992" y="3214686"/>
            <a:ext cx="200026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3490832" y="2500306"/>
            <a:ext cx="1785950" cy="57150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Impact"/>
              </a:rPr>
              <a:t>Проект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Impact"/>
              </a:rPr>
              <a:t>«Цветок»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Impact"/>
              </a:rPr>
              <a:t>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5" name="Рисунок 4" descr="G:\фото\SAM_0286.JPG"/>
          <p:cNvPicPr/>
          <p:nvPr/>
        </p:nvPicPr>
        <p:blipFill>
          <a:blip r:embed="rId4" cstate="print"/>
          <a:srcRect t="48649" r="826" b="-27027"/>
          <a:stretch>
            <a:fillRect/>
          </a:stretch>
        </p:blipFill>
        <p:spPr bwMode="auto">
          <a:xfrm>
            <a:off x="5286380" y="3643314"/>
            <a:ext cx="342902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Использование ТРИЗ –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технологии в развитии смыслового чтения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500174"/>
            <a:ext cx="8001056" cy="957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700" b="1" i="1" dirty="0" smtClean="0">
                <a:solidFill>
                  <a:srgbClr val="1F5528"/>
                </a:solidFill>
              </a:rPr>
              <a:t>В основе этой технологии  лежит проблемно-поисковый метод, когда обучающийся самостоятельно ищет решения творческих задач. </a:t>
            </a:r>
          </a:p>
          <a:p>
            <a:pPr algn="ctr"/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3116"/>
            <a:ext cx="8064896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Составление загадок.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3143248"/>
            <a:ext cx="8064896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2786058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b="1" i="1" dirty="0" smtClean="0">
                <a:solidFill>
                  <a:srgbClr val="341312"/>
                </a:solidFill>
              </a:rPr>
              <a:t>При составлении загадок используем такую модель.</a:t>
            </a:r>
          </a:p>
          <a:p>
            <a:pPr algn="just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2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71670" y="3286124"/>
          <a:ext cx="6429420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572"/>
                <a:gridCol w="2014036"/>
                <a:gridCol w="2478812"/>
              </a:tblGrid>
              <a:tr h="4707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Какая? Какой?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Кто такая же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же?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72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нарядная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сверкающая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барышня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звезда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Нарядная,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как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барышня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Сверкающая, 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как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звезда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Привлекающая внимание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 не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модница.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3" name="Рисунок 2" descr="Клипарты &quot; Векторные &quot; Новогодняя Елка &quot; ARTMIR - все для диза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72805"/>
            <a:ext cx="1074742" cy="1233253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71736" y="5572140"/>
            <a:ext cx="3571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Ответ: новогодняя ёлка.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Формы работы</a:t>
            </a:r>
            <a:br>
              <a:rPr lang="ru-RU" sz="3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 по повышению техники чтения: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1857364"/>
            <a:ext cx="7830612" cy="329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1F5528"/>
                </a:solidFill>
              </a:rPr>
              <a:t>жужжащее чтение;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1F5528"/>
                </a:solidFill>
              </a:rPr>
              <a:t>чтение с постукиванием;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1F5528"/>
                </a:solidFill>
              </a:rPr>
              <a:t>чтение выборочное;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1F5528"/>
                </a:solidFill>
              </a:rPr>
              <a:t>чтение «по ролям»;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1F5528"/>
                </a:solidFill>
              </a:rPr>
              <a:t>чтение «по цепочке»;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1F5528"/>
                </a:solidFill>
              </a:rPr>
              <a:t>элементы </a:t>
            </a:r>
            <a:r>
              <a:rPr lang="ru-RU" sz="3600" b="1" i="1" dirty="0" err="1" smtClean="0">
                <a:solidFill>
                  <a:srgbClr val="1F5528"/>
                </a:solidFill>
              </a:rPr>
              <a:t>скорочтения</a:t>
            </a:r>
            <a:r>
              <a:rPr lang="ru-RU" sz="3600" b="1" i="1" dirty="0" smtClean="0">
                <a:solidFill>
                  <a:srgbClr val="1F5528"/>
                </a:solidFill>
              </a:rPr>
              <a:t> (взгляд на страницу, первое и последнее слова предложения, абзаца);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1F5528"/>
                </a:solidFill>
              </a:rPr>
              <a:t>самостоятельная оценка чтения молча и </a:t>
            </a:r>
            <a:r>
              <a:rPr lang="ru-RU" sz="3600" b="1" i="1" smtClean="0">
                <a:solidFill>
                  <a:srgbClr val="1F5528"/>
                </a:solidFill>
              </a:rPr>
              <a:t>вслух  на   </a:t>
            </a:r>
            <a:r>
              <a:rPr lang="ru-RU" sz="3600" b="1" i="1" dirty="0" smtClean="0">
                <a:solidFill>
                  <a:srgbClr val="1F5528"/>
                </a:solidFill>
              </a:rPr>
              <a:t>каждом уроке;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1F5528"/>
                </a:solidFill>
              </a:rPr>
              <a:t>домашнее чтение (ежедневное задание по количеству страниц).</a:t>
            </a:r>
          </a:p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357298"/>
            <a:ext cx="3459804" cy="1892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Приёмы работы с текстами </a:t>
            </a:r>
            <a:br>
              <a:rPr lang="ru-RU" sz="3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разных стилей и жанров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857364"/>
            <a:ext cx="8229600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just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4964" y="1225248"/>
            <a:ext cx="7776864" cy="48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 smtClean="0">
                <a:solidFill>
                  <a:srgbClr val="C00000"/>
                </a:solidFill>
                <a:ea typeface="Times New Roman"/>
              </a:rPr>
              <a:t>1 задание:</a:t>
            </a:r>
            <a:r>
              <a:rPr lang="ru-RU" sz="4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4800" b="1" i="1" dirty="0" smtClean="0">
                <a:solidFill>
                  <a:srgbClr val="1F5528"/>
                </a:solidFill>
                <a:ea typeface="Times New Roman"/>
              </a:rPr>
              <a:t>Отметь правильный ответ – какой это текст. </a:t>
            </a:r>
            <a:endParaRPr lang="ru-RU" sz="4800" b="1" i="1" dirty="0" smtClean="0">
              <a:solidFill>
                <a:srgbClr val="1F5528"/>
              </a:solidFill>
              <a:latin typeface="Calibri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rgbClr val="1F5528"/>
                </a:solidFill>
                <a:ea typeface="Times New Roman"/>
              </a:rPr>
              <a:t>Паруса</a:t>
            </a:r>
            <a:endParaRPr lang="ru-RU" sz="4800" b="1" dirty="0" smtClean="0">
              <a:solidFill>
                <a:srgbClr val="1F5528"/>
              </a:solidFill>
              <a:latin typeface="Calibri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4800" dirty="0" smtClean="0">
                <a:solidFill>
                  <a:srgbClr val="000000"/>
                </a:solidFill>
                <a:ea typeface="Times New Roman"/>
              </a:rPr>
              <a:t>     </a:t>
            </a:r>
            <a:r>
              <a:rPr lang="ru-RU" sz="4800" dirty="0" smtClean="0">
                <a:solidFill>
                  <a:srgbClr val="341312"/>
                </a:solidFill>
                <a:ea typeface="Times New Roman"/>
              </a:rPr>
              <a:t>Бабочки хороводят над цветами, и иные садятся и, сложив крылышки, делаются похожими на парус. </a:t>
            </a:r>
            <a:endParaRPr lang="ru-RU" sz="4800" dirty="0" smtClean="0">
              <a:solidFill>
                <a:srgbClr val="341312"/>
              </a:solidFill>
              <a:latin typeface="Calibri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4800" dirty="0" smtClean="0">
                <a:solidFill>
                  <a:srgbClr val="341312"/>
                </a:solidFill>
                <a:ea typeface="Times New Roman"/>
              </a:rPr>
              <a:t>      Ветер колышет цветы, но бабочки держится крепко: нырнет белый парус в зеленые волны и опять покажется. </a:t>
            </a:r>
            <a:endParaRPr lang="ru-RU" sz="4800" dirty="0" smtClean="0">
              <a:solidFill>
                <a:srgbClr val="341312"/>
              </a:solidFill>
              <a:latin typeface="Calibri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4800" dirty="0" smtClean="0">
                <a:solidFill>
                  <a:srgbClr val="341312"/>
                </a:solidFill>
                <a:ea typeface="Times New Roman"/>
              </a:rPr>
              <a:t>       Повсюду живут белые паруса на лугу – это бабочки добывают капельки сладости. </a:t>
            </a:r>
            <a:endParaRPr lang="ru-RU" sz="4800" dirty="0" smtClean="0">
              <a:solidFill>
                <a:srgbClr val="341312"/>
              </a:solidFill>
              <a:latin typeface="Calibri"/>
              <a:ea typeface="Times New Roman"/>
            </a:endParaRPr>
          </a:p>
          <a:p>
            <a:pPr marL="800100" lvl="1" indent="-342900" algn="just">
              <a:buFont typeface="Wingdings"/>
              <a:buChar char=""/>
            </a:pPr>
            <a:r>
              <a:rPr lang="ru-RU" sz="4800" dirty="0" smtClean="0">
                <a:solidFill>
                  <a:srgbClr val="341312"/>
                </a:solidFill>
                <a:ea typeface="Times New Roman"/>
              </a:rPr>
              <a:t>текст справочный; </a:t>
            </a:r>
            <a:endParaRPr lang="ru-RU" sz="4800" dirty="0">
              <a:solidFill>
                <a:srgbClr val="341312"/>
              </a:solidFill>
              <a:latin typeface="Calibri"/>
              <a:ea typeface="Times New Roman"/>
            </a:endParaRPr>
          </a:p>
          <a:p>
            <a:pPr marL="800100" lvl="1" indent="-342900" algn="just">
              <a:buFont typeface="Wingdings"/>
              <a:buChar char=""/>
            </a:pPr>
            <a:r>
              <a:rPr lang="ru-RU" sz="4800" dirty="0">
                <a:solidFill>
                  <a:srgbClr val="341312"/>
                </a:solidFill>
                <a:ea typeface="Times New Roman"/>
              </a:rPr>
              <a:t>т</a:t>
            </a:r>
            <a:r>
              <a:rPr lang="ru-RU" sz="4800" dirty="0" smtClean="0">
                <a:solidFill>
                  <a:srgbClr val="341312"/>
                </a:solidFill>
                <a:ea typeface="Times New Roman"/>
              </a:rPr>
              <a:t>екст художественный;</a:t>
            </a:r>
            <a:endParaRPr lang="ru-RU" sz="4800" dirty="0" smtClean="0">
              <a:solidFill>
                <a:srgbClr val="341312"/>
              </a:solidFill>
              <a:latin typeface="Calibri"/>
              <a:ea typeface="Times New Roman"/>
            </a:endParaRPr>
          </a:p>
          <a:p>
            <a:pPr marL="800100" lvl="1" indent="-342900" algn="just">
              <a:buFont typeface="Wingdings"/>
              <a:buChar char=""/>
            </a:pPr>
            <a:r>
              <a:rPr lang="ru-RU" sz="4800" dirty="0" smtClean="0">
                <a:solidFill>
                  <a:srgbClr val="341312"/>
                </a:solidFill>
                <a:ea typeface="Times New Roman"/>
              </a:rPr>
              <a:t>текст научно-познавательный. </a:t>
            </a:r>
            <a:endParaRPr lang="ru-RU" sz="4800" dirty="0" smtClean="0">
              <a:solidFill>
                <a:srgbClr val="341312"/>
              </a:solidFill>
              <a:latin typeface="Calibri"/>
              <a:ea typeface="Times New Roman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sz="4800" dirty="0" smtClean="0">
                <a:ea typeface="Times New Roman"/>
                <a:cs typeface="Times New Roman"/>
              </a:rPr>
              <a:t>                  </a:t>
            </a:r>
            <a:r>
              <a:rPr lang="ru-RU" sz="4800" b="1" dirty="0" smtClean="0">
                <a:solidFill>
                  <a:srgbClr val="C00000"/>
                </a:solidFill>
                <a:ea typeface="Times New Roman"/>
              </a:rPr>
              <a:t>2 </a:t>
            </a:r>
            <a:r>
              <a:rPr lang="ru-RU" sz="4800" b="1" dirty="0">
                <a:solidFill>
                  <a:srgbClr val="C00000"/>
                </a:solidFill>
                <a:ea typeface="Times New Roman"/>
              </a:rPr>
              <a:t>задание:</a:t>
            </a:r>
            <a:r>
              <a:rPr lang="ru-RU" sz="4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4800" b="1" i="1" dirty="0" smtClean="0">
                <a:solidFill>
                  <a:srgbClr val="1F5528"/>
                </a:solidFill>
                <a:ea typeface="Times New Roman"/>
                <a:cs typeface="Times New Roman"/>
              </a:rPr>
              <a:t>Запиши информацию, которую можно   поместить в справочник. </a:t>
            </a:r>
            <a:endParaRPr lang="ru-RU" sz="4400" b="1" i="1" dirty="0">
              <a:solidFill>
                <a:srgbClr val="1F5528"/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3851" y="643347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Приёмы работы </a:t>
            </a:r>
            <a:br>
              <a:rPr lang="ru-RU" sz="3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с текстами разных стилей и жанров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0996" y="1241946"/>
            <a:ext cx="7879436" cy="4758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Задание: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1F5528"/>
                </a:solidFill>
              </a:rPr>
              <a:t>Проанализируй текст. Отметь, какой он. </a:t>
            </a:r>
            <a:endParaRPr lang="ru-RU" sz="2400" i="1" dirty="0" smtClean="0">
              <a:solidFill>
                <a:srgbClr val="1F5528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341312"/>
                </a:solidFill>
              </a:rPr>
              <a:t>Ёж – животное, в </a:t>
            </a:r>
            <a:r>
              <a:rPr lang="ru-RU" sz="2400" smtClean="0">
                <a:solidFill>
                  <a:srgbClr val="341312"/>
                </a:solidFill>
              </a:rPr>
              <a:t>основном, насекомоядное</a:t>
            </a:r>
            <a:r>
              <a:rPr lang="ru-RU" sz="2400" dirty="0" smtClean="0">
                <a:solidFill>
                  <a:srgbClr val="341312"/>
                </a:solidFill>
              </a:rPr>
              <a:t>. Не побрезгует он и мышкой, небольшой ящерицей. А вот яблоки использует для очистки иголок от всякой грязи и микробов.</a:t>
            </a:r>
          </a:p>
          <a:p>
            <a:pPr algn="just"/>
            <a:r>
              <a:rPr lang="ru-RU" sz="2400" dirty="0" smtClean="0"/>
              <a:t>                           • </a:t>
            </a:r>
            <a:r>
              <a:rPr lang="ru-RU" sz="2400" dirty="0" smtClean="0">
                <a:solidFill>
                  <a:srgbClr val="341312"/>
                </a:solidFill>
              </a:rPr>
              <a:t>художественный;</a:t>
            </a:r>
          </a:p>
          <a:p>
            <a:r>
              <a:rPr lang="ru-RU" sz="2400" dirty="0" smtClean="0">
                <a:solidFill>
                  <a:srgbClr val="341312"/>
                </a:solidFill>
              </a:rPr>
              <a:t>                           • познавательный;</a:t>
            </a:r>
          </a:p>
          <a:p>
            <a:r>
              <a:rPr lang="ru-RU" sz="2400" dirty="0" smtClean="0">
                <a:solidFill>
                  <a:srgbClr val="341312"/>
                </a:solidFill>
              </a:rPr>
              <a:t>                           • сказочный.</a:t>
            </a:r>
          </a:p>
          <a:p>
            <a:pPr algn="ctr"/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Мониторинг качества успеваемости</a:t>
            </a:r>
            <a:endParaRPr lang="ru-RU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6441934" cy="467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650085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2091" y="1643051"/>
            <a:ext cx="66718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9944" y="629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C00000"/>
                </a:solidFill>
                <a:ea typeface="+mj-ea"/>
                <a:cs typeface="+mj-cs"/>
              </a:rPr>
              <a:t>Качество подготовки выпускников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C00000"/>
                </a:solidFill>
                <a:ea typeface="+mj-ea"/>
                <a:cs typeface="+mj-cs"/>
              </a:rPr>
              <a:t>по результатам ВПР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81439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5785" y="908720"/>
            <a:ext cx="7746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2865" y="138699"/>
            <a:ext cx="80724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</a:rPr>
              <a:t>Читать – это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</a:rPr>
              <a:t>     еще ничего не значит;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</a:rPr>
              <a:t>          что читать и как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</a:rPr>
              <a:t>              понимать читаемое –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</a:rPr>
              <a:t>                   вот в чем главное дело»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                                                  К. Д. Ушинский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7115" y="489245"/>
            <a:ext cx="2359704" cy="17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«Культура — это не количество прочитанных книг,</a:t>
            </a:r>
            <a:br>
              <a:rPr lang="ru-RU" sz="36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 а количество понятых»</a:t>
            </a:r>
            <a:br>
              <a:rPr lang="ru-RU" sz="36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Фазиль Искандер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214818"/>
            <a:ext cx="3619504" cy="22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76864" cy="2664296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/>
            </a:r>
            <a:b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</a:br>
            <a: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/>
            </a:r>
            <a:b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</a:br>
            <a: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/>
            </a:r>
            <a:b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</a:br>
            <a: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/>
            </a:r>
            <a:b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</a:br>
            <a: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	</a:t>
            </a:r>
            <a:b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</a:br>
            <a:r>
              <a:rPr lang="ru-RU" sz="3000" i="1" kern="0" dirty="0" smtClean="0">
                <a:solidFill>
                  <a:srgbClr val="1F5528"/>
                </a:solidFill>
                <a:latin typeface="+mn-lt"/>
                <a:ea typeface="+mn-ea"/>
                <a:cs typeface="Arial"/>
              </a:rPr>
              <a:t>В </a:t>
            </a:r>
            <a:r>
              <a:rPr lang="ru-RU" sz="3000" i="1" u="sng" kern="0" dirty="0">
                <a:solidFill>
                  <a:srgbClr val="1F5528"/>
                </a:solidFill>
                <a:latin typeface="+mn-lt"/>
                <a:ea typeface="+mn-ea"/>
                <a:cs typeface="Arial"/>
              </a:rPr>
              <a:t>Примерной основной образовательной программе </a:t>
            </a:r>
            <a:r>
              <a:rPr lang="ru-RU" sz="3000" i="1" kern="0" dirty="0">
                <a:solidFill>
                  <a:srgbClr val="1F5528"/>
                </a:solidFill>
                <a:latin typeface="+mn-lt"/>
                <a:ea typeface="+mn-ea"/>
                <a:cs typeface="Arial"/>
              </a:rPr>
              <a:t>начального общего образования под </a:t>
            </a:r>
            <a:r>
              <a:rPr lang="ru-RU" sz="3000" b="1" i="1" kern="0" dirty="0">
                <a:solidFill>
                  <a:srgbClr val="1F5528"/>
                </a:solidFill>
                <a:latin typeface="+mn-lt"/>
                <a:ea typeface="+mn-ea"/>
                <a:cs typeface="Arial"/>
              </a:rPr>
              <a:t>смысловым чтением </a:t>
            </a:r>
            <a:r>
              <a:rPr lang="ru-RU" sz="3000" i="1" kern="0" dirty="0">
                <a:solidFill>
                  <a:srgbClr val="1F5528"/>
                </a:solidFill>
                <a:latin typeface="+mn-lt"/>
                <a:ea typeface="+mn-ea"/>
                <a:cs typeface="Arial"/>
              </a:rPr>
              <a:t>понимается «осмысление цели чтения и выбор вида чтения в зависимости от цели; извлечение необходимой информации из прослушанных текстов различных жанров; определение основной и второстепенной информации; свободная ориентация и восприятие текстов художественного, научного, публицистического и официально - делового стилей; понимание и адекватная оценка языка средств массовой информации</a:t>
            </a:r>
            <a:r>
              <a:rPr lang="ru-RU" sz="3000" i="1" kern="0" dirty="0" smtClean="0">
                <a:solidFill>
                  <a:srgbClr val="1F5528"/>
                </a:solidFill>
                <a:latin typeface="+mn-lt"/>
                <a:ea typeface="+mn-ea"/>
                <a:cs typeface="Arial"/>
              </a:rPr>
              <a:t>».</a:t>
            </a:r>
            <a:r>
              <a:rPr lang="ru-RU" sz="2400" kern="0" dirty="0" smtClean="0">
                <a:solidFill>
                  <a:srgbClr val="1F5528"/>
                </a:solidFill>
                <a:latin typeface="+mn-lt"/>
                <a:ea typeface="+mn-ea"/>
                <a:cs typeface="Arial"/>
              </a:rPr>
              <a:t> </a:t>
            </a:r>
            <a:br>
              <a:rPr lang="ru-RU" sz="2400" kern="0" dirty="0" smtClean="0">
                <a:solidFill>
                  <a:srgbClr val="1F5528"/>
                </a:solidFill>
                <a:latin typeface="+mn-lt"/>
                <a:ea typeface="+mn-ea"/>
                <a:cs typeface="Arial"/>
              </a:rPr>
            </a:br>
            <a:r>
              <a:rPr lang="ru-RU" sz="2400" kern="0" dirty="0" smtClean="0">
                <a:solidFill>
                  <a:srgbClr val="1F5528"/>
                </a:solidFill>
                <a:latin typeface="+mn-lt"/>
                <a:ea typeface="+mn-ea"/>
                <a:cs typeface="Arial"/>
              </a:rPr>
              <a:t>                                                                                            </a:t>
            </a:r>
            <a:r>
              <a:rPr lang="ru-RU" sz="2400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[2,с.98</a:t>
            </a:r>
            <a:r>
              <a:rPr lang="ru-RU" sz="2400" kern="0" dirty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].</a:t>
            </a:r>
            <a:br>
              <a:rPr lang="ru-RU" sz="2400" kern="0" dirty="0">
                <a:solidFill>
                  <a:srgbClr val="663300"/>
                </a:solidFill>
                <a:latin typeface="+mn-lt"/>
                <a:ea typeface="+mn-ea"/>
                <a:cs typeface="Arial"/>
              </a:rPr>
            </a:br>
            <a:endParaRPr lang="ru-RU" dirty="0">
              <a:solidFill>
                <a:srgbClr val="6633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5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0"/>
          <p:cNvSpPr>
            <a:spLocks noGrp="1" noChangeArrowheads="1"/>
          </p:cNvSpPr>
          <p:nvPr>
            <p:ph type="title"/>
          </p:nvPr>
        </p:nvSpPr>
        <p:spPr>
          <a:xfrm>
            <a:off x="2357422" y="357166"/>
            <a:ext cx="6149987" cy="1142986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Смысловое чтение – фундамент всех обозначенных в стандарте результатов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30" name="Oval 53"/>
          <p:cNvSpPr>
            <a:spLocks noChangeArrowheads="1"/>
          </p:cNvSpPr>
          <p:nvPr/>
        </p:nvSpPr>
        <p:spPr bwMode="auto">
          <a:xfrm>
            <a:off x="1000100" y="3071810"/>
            <a:ext cx="2286025" cy="12144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F5528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</a:p>
        </p:txBody>
      </p:sp>
      <p:sp>
        <p:nvSpPr>
          <p:cNvPr id="1031" name="Oval 54"/>
          <p:cNvSpPr>
            <a:spLocks noChangeArrowheads="1"/>
          </p:cNvSpPr>
          <p:nvPr/>
        </p:nvSpPr>
        <p:spPr bwMode="auto">
          <a:xfrm>
            <a:off x="5572132" y="3000372"/>
            <a:ext cx="2214578" cy="128587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F5528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Исследовательские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проектные</a:t>
            </a:r>
          </a:p>
        </p:txBody>
      </p:sp>
      <p:sp>
        <p:nvSpPr>
          <p:cNvPr id="1032" name="Oval 55"/>
          <p:cNvSpPr>
            <a:spLocks noChangeArrowheads="1"/>
          </p:cNvSpPr>
          <p:nvPr/>
        </p:nvSpPr>
        <p:spPr bwMode="auto">
          <a:xfrm>
            <a:off x="3500430" y="1285860"/>
            <a:ext cx="2071702" cy="92870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F5528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</a:p>
        </p:txBody>
      </p:sp>
      <p:sp>
        <p:nvSpPr>
          <p:cNvPr id="1033" name="Oval 56"/>
          <p:cNvSpPr>
            <a:spLocks noChangeArrowheads="1"/>
          </p:cNvSpPr>
          <p:nvPr/>
        </p:nvSpPr>
        <p:spPr bwMode="auto">
          <a:xfrm>
            <a:off x="5715000" y="1857365"/>
            <a:ext cx="1857396" cy="10715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F5528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Регулятивные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УУД </a:t>
            </a:r>
          </a:p>
        </p:txBody>
      </p:sp>
      <p:sp>
        <p:nvSpPr>
          <p:cNvPr id="1034" name="Oval 54"/>
          <p:cNvSpPr>
            <a:spLocks noChangeArrowheads="1"/>
          </p:cNvSpPr>
          <p:nvPr/>
        </p:nvSpPr>
        <p:spPr bwMode="auto">
          <a:xfrm>
            <a:off x="2928926" y="3951970"/>
            <a:ext cx="3357561" cy="1334411"/>
          </a:xfrm>
          <a:prstGeom prst="ellipse">
            <a:avLst/>
          </a:prstGeom>
          <a:solidFill>
            <a:srgbClr val="427F2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2200" b="1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Чтение </a:t>
            </a:r>
            <a:endParaRPr lang="ru-RU" sz="2200" b="1" i="1" dirty="0">
              <a:solidFill>
                <a:schemeClr val="accent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2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в </a:t>
            </a:r>
            <a: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формировании</a:t>
            </a:r>
          </a:p>
          <a:p>
            <a:pPr algn="ctr" eaLnBrk="1" hangingPunct="1">
              <a:defRPr/>
            </a:pPr>
            <a:r>
              <a:rPr lang="ru-RU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 </a:t>
            </a:r>
            <a:r>
              <a:rPr lang="ru-RU" sz="2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УУД</a:t>
            </a:r>
          </a:p>
        </p:txBody>
      </p:sp>
      <p:sp>
        <p:nvSpPr>
          <p:cNvPr id="1035" name="Oval 52"/>
          <p:cNvSpPr>
            <a:spLocks noChangeArrowheads="1"/>
          </p:cNvSpPr>
          <p:nvPr/>
        </p:nvSpPr>
        <p:spPr bwMode="auto">
          <a:xfrm>
            <a:off x="1142976" y="2000240"/>
            <a:ext cx="1857376" cy="10001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1F5528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</a:p>
        </p:txBody>
      </p:sp>
      <p:pic>
        <p:nvPicPr>
          <p:cNvPr id="5129" name="Picture 4" descr="D:\Мои документы\Методическая работа\семинар\Мой семинар\Рисунок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3117"/>
            <a:ext cx="19621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835696" y="5357826"/>
            <a:ext cx="273630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Междисциплинарная программа начальной школы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текстом»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5143500"/>
            <a:ext cx="3214687" cy="1285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Междисциплинарная программа основной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смыслового чтения и работа с текстом»</a:t>
            </a: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4355976" y="5880795"/>
            <a:ext cx="1249480" cy="405711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85729"/>
            <a:ext cx="19312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rot="10800000" flipV="1">
            <a:off x="3143242" y="3000372"/>
            <a:ext cx="571502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35" idx="6"/>
          </p:cNvCxnSpPr>
          <p:nvPr/>
        </p:nvCxnSpPr>
        <p:spPr>
          <a:xfrm rot="10800000">
            <a:off x="3000352" y="2500304"/>
            <a:ext cx="714392" cy="2143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4429918" y="2213760"/>
            <a:ext cx="14287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33" idx="2"/>
          </p:cNvCxnSpPr>
          <p:nvPr/>
        </p:nvCxnSpPr>
        <p:spPr>
          <a:xfrm flipV="1">
            <a:off x="5429256" y="2393152"/>
            <a:ext cx="285744" cy="1785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429256" y="3286116"/>
            <a:ext cx="214314" cy="142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830" y="1988840"/>
            <a:ext cx="8280920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r>
              <a:rPr lang="ru-RU" sz="4000" b="1" i="1" dirty="0" smtClean="0">
                <a:solidFill>
                  <a:srgbClr val="1F5528"/>
                </a:solidFill>
              </a:rPr>
              <a:t>формирование  у младших школьников основ смыслового чтения как совокупности универсальных учебных действий</a:t>
            </a:r>
            <a:r>
              <a:rPr lang="ru-RU" sz="4000" b="1" kern="0" dirty="0" smtClean="0">
                <a:solidFill>
                  <a:srgbClr val="1F5528"/>
                </a:solidFill>
                <a:cs typeface="Arial"/>
              </a:rPr>
              <a:t> </a:t>
            </a:r>
            <a:endParaRPr lang="ru-RU" sz="4000" b="1" kern="0" dirty="0">
              <a:solidFill>
                <a:srgbClr val="1F5528"/>
              </a:solidFill>
              <a:cs typeface="Arial"/>
            </a:endParaRPr>
          </a:p>
          <a:p>
            <a:pPr algn="ctr"/>
            <a:r>
              <a:rPr lang="ru-RU" sz="4200" b="1" i="1" dirty="0">
                <a:solidFill>
                  <a:srgbClr val="C0504D">
                    <a:lumMod val="50000"/>
                  </a:srgbClr>
                </a:solidFill>
                <a:cs typeface="Times New Roman" pitchFamily="18" charset="0"/>
              </a:rPr>
              <a:t> 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endParaRPr lang="ru-RU" sz="2400" kern="0" dirty="0" smtClean="0">
              <a:solidFill>
                <a:srgbClr val="002060"/>
              </a:solidFill>
              <a:cs typeface="Arial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defRPr/>
            </a:pPr>
            <a:endParaRPr lang="ru-RU" sz="2400" kern="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440" y="980728"/>
            <a:ext cx="8064896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деятельности: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4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8924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i="1" kern="0" dirty="0" smtClean="0">
                <a:solidFill>
                  <a:srgbClr val="333399"/>
                </a:solidFill>
                <a:latin typeface="Tahoma"/>
                <a:cs typeface="Arial"/>
              </a:rPr>
              <a:t/>
            </a:r>
            <a:br>
              <a:rPr lang="ru-RU" sz="3600" b="1" i="1" kern="0" dirty="0" smtClean="0">
                <a:solidFill>
                  <a:srgbClr val="333399"/>
                </a:solidFill>
                <a:latin typeface="Tahoma"/>
                <a:cs typeface="Arial"/>
              </a:rPr>
            </a:br>
            <a:r>
              <a:rPr lang="ru-RU" sz="3600" b="1" i="1" kern="0" dirty="0" smtClean="0">
                <a:solidFill>
                  <a:srgbClr val="333399"/>
                </a:solidFill>
                <a:latin typeface="Tahoma"/>
                <a:cs typeface="Arial"/>
              </a:rPr>
              <a:t/>
            </a:r>
            <a:br>
              <a:rPr lang="ru-RU" sz="3600" b="1" i="1" kern="0" dirty="0" smtClean="0">
                <a:solidFill>
                  <a:srgbClr val="333399"/>
                </a:solidFill>
                <a:latin typeface="Tahoma"/>
                <a:cs typeface="Arial"/>
              </a:rPr>
            </a:br>
            <a:r>
              <a:rPr lang="ru-RU" sz="4000" b="1" i="1" kern="0" dirty="0" smtClean="0">
                <a:solidFill>
                  <a:srgbClr val="C00000"/>
                </a:solidFill>
                <a:latin typeface="+mn-lt"/>
                <a:cs typeface="Arial"/>
              </a:rPr>
              <a:t>Проблемы </a:t>
            </a:r>
            <a:r>
              <a:rPr lang="ru-RU" sz="4000" b="1" i="1" kern="0" dirty="0">
                <a:solidFill>
                  <a:srgbClr val="C00000"/>
                </a:solidFill>
                <a:latin typeface="+mn-lt"/>
                <a:cs typeface="Arial"/>
              </a:rPr>
              <a:t>при формировании </a:t>
            </a:r>
            <a:r>
              <a:rPr lang="ru-RU" sz="4000" b="1" i="1" kern="0" dirty="0" smtClean="0">
                <a:solidFill>
                  <a:srgbClr val="C00000"/>
                </a:solidFill>
                <a:latin typeface="+mn-lt"/>
                <a:cs typeface="Arial"/>
              </a:rPr>
              <a:t/>
            </a:r>
            <a:br>
              <a:rPr lang="ru-RU" sz="4000" b="1" i="1" kern="0" dirty="0" smtClean="0">
                <a:solidFill>
                  <a:srgbClr val="C00000"/>
                </a:solidFill>
                <a:latin typeface="+mn-lt"/>
                <a:cs typeface="Arial"/>
              </a:rPr>
            </a:br>
            <a:r>
              <a:rPr lang="ru-RU" sz="4000" b="1" i="1" kern="0" dirty="0" smtClean="0">
                <a:solidFill>
                  <a:srgbClr val="C00000"/>
                </a:solidFill>
                <a:latin typeface="+mn-lt"/>
                <a:cs typeface="Arial"/>
              </a:rPr>
              <a:t>навыка смыслового </a:t>
            </a:r>
            <a:r>
              <a:rPr lang="ru-RU" sz="4000" b="1" i="1" kern="0" dirty="0">
                <a:solidFill>
                  <a:srgbClr val="C00000"/>
                </a:solidFill>
                <a:latin typeface="+mn-lt"/>
                <a:cs typeface="Arial"/>
              </a:rPr>
              <a:t>чтения</a:t>
            </a:r>
            <a:r>
              <a:rPr lang="ru-RU" sz="4000" b="1" i="1" kern="0" dirty="0" smtClean="0">
                <a:solidFill>
                  <a:srgbClr val="C00000"/>
                </a:solidFill>
                <a:latin typeface="+mn-lt"/>
                <a:cs typeface="Arial"/>
              </a:rPr>
              <a:t>:</a:t>
            </a:r>
            <a:r>
              <a:rPr lang="ru-RU" sz="4000" b="1" i="1" kern="0" dirty="0" smtClean="0">
                <a:solidFill>
                  <a:srgbClr val="C00000"/>
                </a:solidFill>
                <a:latin typeface="Tahoma"/>
                <a:cs typeface="Arial"/>
              </a:rPr>
              <a:t/>
            </a:r>
            <a:br>
              <a:rPr lang="ru-RU" sz="4000" b="1" i="1" kern="0" dirty="0" smtClean="0">
                <a:solidFill>
                  <a:srgbClr val="C00000"/>
                </a:solidFill>
                <a:latin typeface="Tahoma"/>
                <a:cs typeface="Arial"/>
              </a:rPr>
            </a:br>
            <a:r>
              <a:rPr lang="ru-RU" sz="3200" b="1" i="1" u="sng" kern="0" dirty="0" smtClean="0">
                <a:solidFill>
                  <a:srgbClr val="1F5528"/>
                </a:solidFill>
                <a:latin typeface="+mn-lt"/>
                <a:ea typeface="+mn-ea"/>
                <a:cs typeface="Arial"/>
              </a:rPr>
              <a:t>Проблема 1</a:t>
            </a:r>
            <a:r>
              <a:rPr lang="ru-RU" sz="3100" b="1" i="1" kern="0" dirty="0" smtClean="0">
                <a:solidFill>
                  <a:srgbClr val="000000"/>
                </a:solidFill>
                <a:latin typeface="Tahoma"/>
                <a:ea typeface="+mn-ea"/>
                <a:cs typeface="Arial"/>
              </a:rPr>
              <a:t/>
            </a:r>
            <a:br>
              <a:rPr lang="ru-RU" sz="3100" b="1" i="1" kern="0" dirty="0" smtClean="0">
                <a:solidFill>
                  <a:srgbClr val="000000"/>
                </a:solidFill>
                <a:latin typeface="Tahoma"/>
                <a:ea typeface="+mn-ea"/>
                <a:cs typeface="Arial"/>
              </a:rPr>
            </a:br>
            <a:r>
              <a:rPr lang="ru-RU" sz="2700" b="1" i="1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При </a:t>
            </a:r>
            <a:r>
              <a:rPr lang="ru-RU" sz="2700" b="1" i="1" kern="0" dirty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выполнении самостоятельной работы, </a:t>
            </a:r>
            <a:r>
              <a:rPr lang="ru-RU" sz="2700" b="1" i="1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/>
            </a:r>
            <a:br>
              <a:rPr lang="ru-RU" sz="2700" b="1" i="1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</a:br>
            <a:r>
              <a:rPr lang="ru-RU" sz="2700" b="1" i="1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тестов </a:t>
            </a:r>
            <a:r>
              <a:rPr lang="ru-RU" sz="2700" b="1" i="1" kern="0" dirty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разного уровня обучающиеся допускают ошибки по причине непонимания формулировки задания</a:t>
            </a:r>
            <a:r>
              <a:rPr lang="ru-RU" sz="2700" b="1" i="1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.</a:t>
            </a:r>
            <a:br>
              <a:rPr lang="ru-RU" sz="2700" b="1" i="1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</a:br>
            <a:r>
              <a:rPr lang="ru-RU" sz="2700" b="1" i="1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 Проще </a:t>
            </a:r>
            <a:r>
              <a:rPr lang="ru-RU" sz="2700" b="1" i="1" kern="0" dirty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говоря </a:t>
            </a:r>
            <a:r>
              <a:rPr lang="ru-RU" sz="2700" b="1" i="1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«дети </a:t>
            </a:r>
            <a:r>
              <a:rPr lang="ru-RU" sz="2700" b="1" i="1" kern="0" dirty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не вчитываются в задание</a:t>
            </a:r>
            <a:r>
              <a:rPr lang="ru-RU" sz="2700" b="1" i="1" kern="0" dirty="0" smtClean="0">
                <a:solidFill>
                  <a:srgbClr val="663300"/>
                </a:solidFill>
                <a:latin typeface="+mn-lt"/>
                <a:ea typeface="+mn-ea"/>
                <a:cs typeface="Arial"/>
              </a:rPr>
              <a:t>».</a:t>
            </a:r>
            <a:r>
              <a:rPr lang="ru-RU" sz="3200" i="1" kern="0" dirty="0" smtClean="0">
                <a:solidFill>
                  <a:srgbClr val="663300"/>
                </a:solidFill>
                <a:latin typeface="Tahoma"/>
                <a:ea typeface="+mn-ea"/>
                <a:cs typeface="Arial"/>
              </a:rPr>
              <a:t/>
            </a:r>
            <a:br>
              <a:rPr lang="ru-RU" sz="3200" i="1" kern="0" dirty="0" smtClean="0">
                <a:solidFill>
                  <a:srgbClr val="663300"/>
                </a:solidFill>
                <a:latin typeface="Tahoma"/>
                <a:ea typeface="+mn-ea"/>
                <a:cs typeface="Arial"/>
              </a:rPr>
            </a:br>
            <a:r>
              <a:rPr lang="ru-RU" sz="3200" b="1" i="1" u="sng" kern="0" dirty="0" smtClean="0">
                <a:solidFill>
                  <a:srgbClr val="1F5528"/>
                </a:solidFill>
                <a:latin typeface="+mn-lt"/>
                <a:cs typeface="Arial"/>
              </a:rPr>
              <a:t>Проблема 2 </a:t>
            </a:r>
            <a:r>
              <a:rPr lang="ru-RU" sz="3200" b="1" i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/>
              </a:rPr>
              <a:t/>
            </a:r>
            <a:br>
              <a:rPr lang="ru-RU" sz="3200" b="1" i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/>
              </a:rPr>
            </a:br>
            <a:r>
              <a:rPr lang="ru-RU" sz="2700" b="1" i="1" kern="0" dirty="0" smtClean="0">
                <a:solidFill>
                  <a:srgbClr val="663300"/>
                </a:solidFill>
                <a:latin typeface="+mn-lt"/>
                <a:cs typeface="Arial"/>
              </a:rPr>
              <a:t>Использование в процессе обучения лишь </a:t>
            </a:r>
            <a:br>
              <a:rPr lang="ru-RU" sz="2700" b="1" i="1" kern="0" dirty="0" smtClean="0">
                <a:solidFill>
                  <a:srgbClr val="663300"/>
                </a:solidFill>
                <a:latin typeface="+mn-lt"/>
                <a:cs typeface="Arial"/>
              </a:rPr>
            </a:br>
            <a:r>
              <a:rPr lang="ru-RU" sz="2700" b="1" i="1" kern="0" dirty="0">
                <a:solidFill>
                  <a:srgbClr val="663300"/>
                </a:solidFill>
                <a:latin typeface="+mn-lt"/>
                <a:cs typeface="Arial"/>
              </a:rPr>
              <a:t> </a:t>
            </a:r>
            <a:r>
              <a:rPr lang="ru-RU" sz="2700" b="1" i="1" kern="0" dirty="0" smtClean="0">
                <a:solidFill>
                  <a:srgbClr val="663300"/>
                </a:solidFill>
                <a:latin typeface="+mn-lt"/>
                <a:cs typeface="Arial"/>
              </a:rPr>
              <a:t>    традиционных технологий и методов обучения.</a:t>
            </a:r>
            <a:r>
              <a:rPr lang="ru-RU" sz="2700" b="1" i="1" kern="0" dirty="0" smtClean="0">
                <a:solidFill>
                  <a:srgbClr val="663300"/>
                </a:solidFill>
                <a:latin typeface="Tahoma"/>
                <a:cs typeface="Arial"/>
              </a:rPr>
              <a:t/>
            </a:r>
            <a:br>
              <a:rPr lang="ru-RU" sz="2700" b="1" i="1" kern="0" dirty="0" smtClean="0">
                <a:solidFill>
                  <a:srgbClr val="663300"/>
                </a:solidFill>
                <a:latin typeface="Tahoma"/>
                <a:cs typeface="Arial"/>
              </a:rPr>
            </a:br>
            <a:r>
              <a:rPr lang="ru-RU" sz="2700" i="1" kern="0" dirty="0">
                <a:solidFill>
                  <a:srgbClr val="000000"/>
                </a:solidFill>
                <a:latin typeface="Tahoma"/>
                <a:ea typeface="+mn-ea"/>
                <a:cs typeface="Arial"/>
              </a:rPr>
              <a:t/>
            </a:r>
            <a:br>
              <a:rPr lang="ru-RU" sz="2700" i="1" kern="0" dirty="0">
                <a:solidFill>
                  <a:srgbClr val="000000"/>
                </a:solidFill>
                <a:latin typeface="Tahoma"/>
                <a:ea typeface="+mn-ea"/>
                <a:cs typeface="Arial"/>
              </a:rPr>
            </a:br>
            <a:endParaRPr lang="ru-RU" sz="2700" dirty="0"/>
          </a:p>
        </p:txBody>
      </p:sp>
    </p:spTree>
    <p:extLst>
      <p:ext uri="{BB962C8B-B14F-4D97-AF65-F5344CB8AC3E}">
        <p14:creationId xmlns="" xmlns:p14="http://schemas.microsoft.com/office/powerpoint/2010/main" val="23700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0"/>
            <a:ext cx="8384278" cy="25717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ru-RU" sz="3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Технология развития </a:t>
            </a: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критического мышления </a:t>
            </a: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</a:rPr>
              <a:t>через чтение и письмо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51270" y="1772816"/>
            <a:ext cx="7437153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000" dirty="0" smtClean="0"/>
              <a:t>	</a:t>
            </a:r>
            <a:r>
              <a:rPr lang="ru-RU" sz="2200" b="1" i="1" dirty="0" smtClean="0">
                <a:solidFill>
                  <a:srgbClr val="1F5528"/>
                </a:solidFill>
              </a:rPr>
              <a:t>Технология развивает у учащихся следующие качества:</a:t>
            </a:r>
            <a:endParaRPr lang="ru-RU" sz="2200" i="1" dirty="0" smtClean="0">
              <a:solidFill>
                <a:srgbClr val="1F5528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1F5528"/>
                </a:solidFill>
              </a:rPr>
              <a:t>Готовность к планированию (кто ясно мыслит, тот ясно излагает);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1F5528"/>
                </a:solidFill>
              </a:rPr>
              <a:t>Гибкость (восприятие идей других);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1F5528"/>
                </a:solidFill>
              </a:rPr>
              <a:t>Настойчивость (достижение цели);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1F5528"/>
                </a:solidFill>
              </a:rPr>
              <a:t>Готовность исправлять свои ошибки (воспользоваться ошибкой для продолжения обучения);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1F5528"/>
                </a:solidFill>
              </a:rPr>
              <a:t>Осознание (отслеживание хода рассуждений); </a:t>
            </a:r>
          </a:p>
          <a:p>
            <a:pPr lvl="2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1F5528"/>
                </a:solidFill>
              </a:rPr>
              <a:t>Поиск компромиссных решений (важно, чтобы принятые решения воспринимались другими людьми). </a:t>
            </a:r>
          </a:p>
          <a:p>
            <a:pPr algn="just">
              <a:spcBef>
                <a:spcPct val="0"/>
              </a:spcBef>
              <a:defRPr/>
            </a:pPr>
            <a:endParaRPr lang="ru-RU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5786" y="2285992"/>
            <a:ext cx="770485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Приёмы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(РКМЧП)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 rot="2638356">
            <a:off x="5672338" y="1729367"/>
            <a:ext cx="388975" cy="8572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13541438">
            <a:off x="2962697" y="2938887"/>
            <a:ext cx="388975" cy="8572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8581549">
            <a:off x="3045597" y="1780703"/>
            <a:ext cx="388975" cy="8572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8515633">
            <a:off x="5652193" y="2957667"/>
            <a:ext cx="388975" cy="8572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4376654" y="3080075"/>
            <a:ext cx="388975" cy="85725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8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14348" y="857232"/>
            <a:ext cx="3071834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5528"/>
                </a:solidFill>
                <a:effectLst/>
                <a:latin typeface="Times New Roman" pitchFamily="18" charset="0"/>
                <a:cs typeface="Arial" pitchFamily="34" charset="0"/>
              </a:rPr>
              <a:t>Верные  и неверные утверждения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F552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00430" y="4000504"/>
            <a:ext cx="2286016" cy="132856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1F5528"/>
                </a:solidFill>
                <a:latin typeface="Times New Roman" pitchFamily="18" charset="0"/>
                <a:cs typeface="Arial" pitchFamily="34" charset="0"/>
              </a:rPr>
              <a:t>Чтение с пометками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5528"/>
                </a:solidFill>
                <a:effectLst/>
                <a:latin typeface="Times New Roman" pitchFamily="18" charset="0"/>
                <a:cs typeface="Arial" pitchFamily="34" charset="0"/>
              </a:rPr>
              <a:t>«ИНСЕРТ»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F552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20072" y="820727"/>
            <a:ext cx="3071834" cy="836126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i="1" dirty="0" err="1" smtClean="0">
                <a:solidFill>
                  <a:srgbClr val="1F5528"/>
                </a:solidFill>
              </a:rPr>
              <a:t>Синквейн</a:t>
            </a:r>
            <a:endParaRPr lang="ru-RU" sz="2400" b="1" i="1" dirty="0" smtClean="0">
              <a:solidFill>
                <a:srgbClr val="1F5528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1472" y="3286124"/>
            <a:ext cx="2143140" cy="95923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1F5528"/>
                </a:solidFill>
                <a:latin typeface="Times New Roman" pitchFamily="18" charset="0"/>
                <a:cs typeface="Arial" pitchFamily="34" charset="0"/>
              </a:rPr>
              <a:t>Кластер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5528"/>
                </a:solidFill>
                <a:effectLst/>
                <a:latin typeface="Times New Roman" pitchFamily="18" charset="0"/>
                <a:cs typeface="Arial" pitchFamily="34" charset="0"/>
              </a:rPr>
              <a:t>«Школа»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F552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57950" y="3286124"/>
            <a:ext cx="2143140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1F5528"/>
                </a:solidFill>
                <a:latin typeface="Times New Roman" pitchFamily="18" charset="0"/>
                <a:cs typeface="Arial" pitchFamily="34" charset="0"/>
              </a:rPr>
              <a:t>Ромашка </a:t>
            </a:r>
            <a:r>
              <a:rPr lang="ru-RU" sz="2400" b="1" i="1" dirty="0" err="1" smtClean="0">
                <a:solidFill>
                  <a:srgbClr val="1F5528"/>
                </a:solidFill>
                <a:latin typeface="Times New Roman" pitchFamily="18" charset="0"/>
                <a:cs typeface="Arial" pitchFamily="34" charset="0"/>
              </a:rPr>
              <a:t>Блума</a:t>
            </a:r>
            <a:endParaRPr lang="ru-RU" sz="2400" b="1" i="1" dirty="0" smtClean="0">
              <a:solidFill>
                <a:srgbClr val="1F5528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572008"/>
            <a:ext cx="26003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572264" y="2071678"/>
            <a:ext cx="647295" cy="16590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22" y="903328"/>
            <a:ext cx="39456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Shape 17"/>
          <p:cNvCxnSpPr/>
          <p:nvPr/>
        </p:nvCxnSpPr>
        <p:spPr>
          <a:xfrm flipV="1">
            <a:off x="5286380" y="1928802"/>
            <a:ext cx="2214578" cy="642942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rot="8230866">
            <a:off x="5584798" y="2650197"/>
            <a:ext cx="689045" cy="9723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6619683">
            <a:off x="5979500" y="1997794"/>
            <a:ext cx="699329" cy="1366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14348" y="571480"/>
            <a:ext cx="2143140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Ромашка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Блума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85786" y="3786190"/>
            <a:ext cx="3071834" cy="830997"/>
          </a:xfrm>
          <a:prstGeom prst="rect">
            <a:avLst/>
          </a:prstGeom>
          <a:solidFill>
            <a:srgbClr val="FFFFFF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Верные  и неверные утверждения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C:\Users\Комп\Desktop\P1210388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786190"/>
            <a:ext cx="271464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Oval 4"/>
          <p:cNvSpPr>
            <a:spLocks noChangeArrowheads="1"/>
          </p:cNvSpPr>
          <p:nvPr/>
        </p:nvSpPr>
        <p:spPr bwMode="auto">
          <a:xfrm rot="1468518">
            <a:off x="7936752" y="62557"/>
            <a:ext cx="638734" cy="1552575"/>
          </a:xfrm>
          <a:prstGeom prst="ellipse">
            <a:avLst/>
          </a:prstGeom>
          <a:solidFill>
            <a:srgbClr val="00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7696211" y="1401464"/>
            <a:ext cx="295275" cy="276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 rot="5400000">
            <a:off x="8493664" y="864658"/>
            <a:ext cx="567295" cy="1552575"/>
          </a:xfrm>
          <a:prstGeom prst="ellipse">
            <a:avLst/>
          </a:prstGeom>
          <a:solidFill>
            <a:srgbClr val="FF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 rot="9621427">
            <a:off x="7888841" y="1649024"/>
            <a:ext cx="548107" cy="1552575"/>
          </a:xfrm>
          <a:prstGeom prst="ellipse">
            <a:avLst/>
          </a:prstGeom>
          <a:solidFill>
            <a:srgbClr val="FA748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 rot="19997270">
            <a:off x="6999557" y="60710"/>
            <a:ext cx="699630" cy="1552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 rot="5400000">
            <a:off x="6707714" y="864658"/>
            <a:ext cx="424419" cy="1552575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 rot="1468518">
            <a:off x="7156516" y="1608441"/>
            <a:ext cx="514530" cy="155257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7952992">
            <a:off x="7471609" y="624285"/>
            <a:ext cx="14732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solidFill>
                  <a:srgbClr val="FF0000"/>
                </a:solidFill>
              </a:rPr>
              <a:t>Творческие вопросы</a:t>
            </a:r>
            <a:endParaRPr lang="ru-RU" sz="1600" b="1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349523">
            <a:off x="7479593" y="1336392"/>
            <a:ext cx="24308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err="1" smtClean="0">
                <a:ln w="11430"/>
              </a:rPr>
              <a:t>Практичес</a:t>
            </a:r>
            <a:endParaRPr lang="ru-RU" sz="1600" b="1" cap="none" spc="0" dirty="0" smtClean="0">
              <a:ln w="11430"/>
            </a:endParaRPr>
          </a:p>
          <a:p>
            <a:pPr algn="ctr"/>
            <a:r>
              <a:rPr lang="ru-RU" sz="1600" b="1" cap="none" spc="0" dirty="0" smtClean="0">
                <a:ln w="11430"/>
              </a:rPr>
              <a:t>кие вопросы</a:t>
            </a:r>
            <a:endParaRPr lang="ru-RU" sz="1600" b="1" cap="none" spc="0" dirty="0">
              <a:ln w="1143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3580105">
            <a:off x="7495145" y="2109861"/>
            <a:ext cx="13449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err="1" smtClean="0">
                <a:ln w="11430"/>
                <a:solidFill>
                  <a:schemeClr val="bg2">
                    <a:lumMod val="25000"/>
                  </a:schemeClr>
                </a:solidFill>
              </a:rPr>
              <a:t>Оценочные</a:t>
            </a:r>
            <a:r>
              <a:rPr lang="ru-RU" sz="1600" b="1" cap="none" spc="0" dirty="0" err="1" smtClean="0">
                <a:ln w="11430"/>
                <a:solidFill>
                  <a:schemeClr val="bg2">
                    <a:lumMod val="25000"/>
                  </a:schemeClr>
                </a:solidFill>
              </a:rPr>
              <a:t>е</a:t>
            </a:r>
            <a:r>
              <a:rPr lang="ru-RU" sz="16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</a:rPr>
              <a:t> вопросы</a:t>
            </a:r>
            <a:endParaRPr lang="ru-RU" sz="1600" b="1" cap="none" spc="0" dirty="0">
              <a:ln w="11430"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8159518">
            <a:off x="6126967" y="1934868"/>
            <a:ext cx="26626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solidFill>
                  <a:srgbClr val="FFFF00"/>
                </a:solidFill>
              </a:rPr>
              <a:t>Простые</a:t>
            </a:r>
          </a:p>
          <a:p>
            <a:pPr algn="ctr"/>
            <a:r>
              <a:rPr lang="ru-RU" sz="1600" b="1" cap="none" spc="0" dirty="0" smtClean="0">
                <a:ln w="11430"/>
                <a:solidFill>
                  <a:srgbClr val="FFFF00"/>
                </a:solidFill>
              </a:rPr>
              <a:t> вопросы</a:t>
            </a:r>
            <a:endParaRPr lang="ru-RU" sz="1600" b="1" cap="none" spc="0" dirty="0">
              <a:ln w="11430"/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24575" y="1401464"/>
            <a:ext cx="15592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</a:rPr>
              <a:t>Уточняющие</a:t>
            </a:r>
            <a:r>
              <a:rPr lang="ru-RU" sz="1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</a:rPr>
              <a:t> вопросы</a:t>
            </a:r>
            <a:endParaRPr lang="ru-RU" sz="1400" b="1" cap="none" spc="0" dirty="0">
              <a:ln w="11430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3500021">
            <a:off x="6579024" y="366335"/>
            <a:ext cx="15405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ln w="11430"/>
                <a:solidFill>
                  <a:srgbClr val="FF0000"/>
                </a:solidFill>
              </a:rPr>
              <a:t>В</a:t>
            </a:r>
            <a:r>
              <a:rPr lang="ru-RU" sz="1600" b="1" cap="none" spc="0" dirty="0" smtClean="0">
                <a:ln w="11430"/>
                <a:solidFill>
                  <a:srgbClr val="FF0000"/>
                </a:solidFill>
              </a:rPr>
              <a:t>опросы-</a:t>
            </a:r>
          </a:p>
          <a:p>
            <a:pPr algn="ctr"/>
            <a:r>
              <a:rPr lang="ru-RU" sz="1600" b="1" dirty="0" err="1" smtClean="0">
                <a:ln w="11430"/>
                <a:solidFill>
                  <a:srgbClr val="FF0000"/>
                </a:solidFill>
              </a:rPr>
              <a:t>и</a:t>
            </a:r>
            <a:r>
              <a:rPr lang="ru-RU" sz="1600" b="1" cap="none" spc="0" dirty="0" err="1" smtClean="0">
                <a:ln w="11430"/>
                <a:solidFill>
                  <a:srgbClr val="FF0000"/>
                </a:solidFill>
              </a:rPr>
              <a:t>нтерпрета</a:t>
            </a:r>
            <a:endParaRPr lang="ru-RU" sz="1600" b="1" cap="none" spc="0" dirty="0" smtClean="0">
              <a:ln w="11430"/>
              <a:solidFill>
                <a:srgbClr val="FF0000"/>
              </a:solidFill>
            </a:endParaRPr>
          </a:p>
          <a:p>
            <a:pPr algn="ctr"/>
            <a:r>
              <a:rPr lang="ru-RU" sz="1600" b="1" cap="none" spc="0" dirty="0" err="1" smtClean="0">
                <a:ln w="11430"/>
                <a:solidFill>
                  <a:srgbClr val="FF0000"/>
                </a:solidFill>
              </a:rPr>
              <a:t>ции</a:t>
            </a:r>
            <a:endParaRPr lang="ru-RU" sz="1600" b="1" cap="none" spc="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574</Words>
  <Application>Microsoft Office PowerPoint</Application>
  <PresentationFormat>Экран (4:3)</PresentationFormat>
  <Paragraphs>170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      В Примерной основной образовательной программе начального общего образования под смысловым чтением понимается «осмысление цели чтения и выбор вида чтения в зависимости от цели; извлечение необходимой информации из прослушанных текстов различных жанров; определение основной и второстепенной информации; свободная ориентация и восприятие текстов художественного, научного, публицистического и официально - делового стилей; понимание и адекватная оценка языка средств массовой информации».                                                                                              [2,с.98]. </vt:lpstr>
      <vt:lpstr>Смысловое чтение – фундамент всех обозначенных в стандарте результатов</vt:lpstr>
      <vt:lpstr>Слайд 5</vt:lpstr>
      <vt:lpstr>  Проблемы при формировании  навыка смыслового чтения: Проблема 1 При выполнении самостоятельной работы,  тестов разного уровня обучающиеся допускают ошибки по причине непонимания формулировки задания.  Проще говоря «дети не вчитываются в задание». Проблема 2  Использование в процессе обучения лишь       традиционных технологий и методов обучения.  </vt:lpstr>
      <vt:lpstr>Слайд 7</vt:lpstr>
      <vt:lpstr>Слайд 8</vt:lpstr>
      <vt:lpstr>Слайд 9</vt:lpstr>
      <vt:lpstr>Слайд 10</vt:lpstr>
      <vt:lpstr>Слайд 11</vt:lpstr>
      <vt:lpstr> Просмотровое    чтение   — вид   смыслового   чтения, при котором происходит поиск конкретной информации или факта.   При работе  с   учебником   математики  М.И. Моро, М.А. Бантова  УМК «Школа России»  есть возможность формировать просмотровое чтение.   </vt:lpstr>
      <vt:lpstr>Метод проектов</vt:lpstr>
      <vt:lpstr>Использование ТРИЗ –  технологии в развитии смыслового чтения</vt:lpstr>
      <vt:lpstr>Формы работы  по повышению техники чтения:</vt:lpstr>
      <vt:lpstr>Приёмы работы с текстами  разных стилей и жанров</vt:lpstr>
      <vt:lpstr>Приёмы работы  с текстами разных стилей и жанров</vt:lpstr>
      <vt:lpstr>Мониторинг качества успеваемости</vt:lpstr>
      <vt:lpstr>Слайд 19</vt:lpstr>
      <vt:lpstr>Слайд 20</vt:lpstr>
      <vt:lpstr>   «Культура — это не количество прочитанных книг,  а количество понятых»                                    Фазиль Искандер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</cp:lastModifiedBy>
  <cp:revision>174</cp:revision>
  <dcterms:created xsi:type="dcterms:W3CDTF">2013-07-29T17:42:42Z</dcterms:created>
  <dcterms:modified xsi:type="dcterms:W3CDTF">2019-10-10T15:15:17Z</dcterms:modified>
</cp:coreProperties>
</file>