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xlsx" ContentType="application/vnd.openxmlformats-officedocument.spreadsheetml.sheet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charts/chart1.xml" ContentType="application/vnd.openxmlformats-officedocument.drawingml.chart+xml"/>
  <Override PartName="/ppt/charts/chart2.xml" ContentType="application/vnd.openxmlformats-officedocument.drawingml.char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6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1006" autoAdjust="0"/>
    <p:restoredTop sz="94660"/>
  </p:normalViewPr>
  <p:slideViewPr>
    <p:cSldViewPr>
      <p:cViewPr>
        <p:scale>
          <a:sx n="59" d="100"/>
          <a:sy n="59" d="100"/>
        </p:scale>
        <p:origin x="-1446" y="-27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Microsoft_Excel_Worksheet1.xlsx"/></Relationships>
</file>

<file path=ppt/charts/_rels/chart2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Microsoft_Excel_Worksheet2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view3D>
      <c:rotX val="30"/>
      <c:rotY val="0"/>
      <c:rAngAx val="0"/>
      <c:perspective val="30"/>
    </c:view3D>
    <c:floor>
      <c:thickness val="0"/>
    </c:floor>
    <c:sideWall>
      <c:thickness val="0"/>
    </c:sideWall>
    <c:backWall>
      <c:thickness val="0"/>
    </c:backWall>
    <c:plotArea>
      <c:layout/>
      <c:pie3DChart>
        <c:varyColors val="1"/>
        <c:ser>
          <c:idx val="0"/>
          <c:order val="0"/>
          <c:tx>
            <c:strRef>
              <c:f>Лист1!$B$1</c:f>
              <c:strCache>
                <c:ptCount val="1"/>
                <c:pt idx="0">
                  <c:v>Столбец1</c:v>
                </c:pt>
              </c:strCache>
            </c:strRef>
          </c:tx>
          <c:explosion val="25"/>
          <c:dLbls>
            <c:dLbl>
              <c:idx val="0"/>
              <c:layout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1"/>
              <c:layout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2"/>
              <c:layout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3"/>
              <c:layout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4"/>
              <c:layout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5"/>
              <c:layout/>
              <c:showLegendKey val="0"/>
              <c:showVal val="1"/>
              <c:showCatName val="0"/>
              <c:showSerName val="0"/>
              <c:showPercent val="0"/>
              <c:showBubbleSize val="0"/>
            </c:dLbl>
            <c:showLegendKey val="0"/>
            <c:showVal val="0"/>
            <c:showCatName val="0"/>
            <c:showSerName val="0"/>
            <c:showPercent val="0"/>
            <c:showBubbleSize val="0"/>
          </c:dLbls>
          <c:cat>
            <c:strRef>
              <c:f>Лист1!$A$2:$A$7</c:f>
              <c:strCache>
                <c:ptCount val="4"/>
                <c:pt idx="1">
                  <c:v>Кв. 2</c:v>
                </c:pt>
                <c:pt idx="2">
                  <c:v>Кв. 3</c:v>
                </c:pt>
                <c:pt idx="3">
                  <c:v>Кв. 4</c:v>
                </c:pt>
              </c:strCache>
            </c:strRef>
          </c:cat>
          <c:val>
            <c:numRef>
              <c:f>Лист1!$B$2:$B$7</c:f>
              <c:numCache>
                <c:formatCode>General</c:formatCode>
                <c:ptCount val="6"/>
                <c:pt idx="0">
                  <c:v>48</c:v>
                </c:pt>
                <c:pt idx="1">
                  <c:v>42</c:v>
                </c:pt>
                <c:pt idx="2">
                  <c:v>38</c:v>
                </c:pt>
                <c:pt idx="3">
                  <c:v>6</c:v>
                </c:pt>
                <c:pt idx="4">
                  <c:v>3</c:v>
                </c:pt>
                <c:pt idx="5">
                  <c:v>1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</c:pie3DChart>
    </c:plotArea>
    <c:plotVisOnly val="1"/>
    <c:dispBlanksAs val="gap"/>
    <c:showDLblsOverMax val="0"/>
  </c:chart>
  <c:txPr>
    <a:bodyPr/>
    <a:lstStyle/>
    <a:p>
      <a:pPr>
        <a:defRPr sz="1800"/>
      </a:pPr>
      <a:endParaRPr lang="ru-RU"/>
    </a:p>
  </c:txPr>
  <c:externalData r:id="rId1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view3D>
      <c:rotX val="30"/>
      <c:rotY val="0"/>
      <c:rAngAx val="0"/>
      <c:perspective val="30"/>
    </c:view3D>
    <c:floor>
      <c:thickness val="0"/>
    </c:floor>
    <c:sideWall>
      <c:thickness val="0"/>
    </c:sideWall>
    <c:backWall>
      <c:thickness val="0"/>
    </c:backWall>
    <c:plotArea>
      <c:layout/>
      <c:pie3DChart>
        <c:varyColors val="1"/>
        <c:ser>
          <c:idx val="0"/>
          <c:order val="0"/>
          <c:tx>
            <c:strRef>
              <c:f>Лист1!$B$1</c:f>
              <c:strCache>
                <c:ptCount val="1"/>
                <c:pt idx="0">
                  <c:v>Столбец1</c:v>
                </c:pt>
              </c:strCache>
            </c:strRef>
          </c:tx>
          <c:explosion val="25"/>
          <c:dLbls>
            <c:dLbl>
              <c:idx val="0"/>
              <c:layout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1"/>
              <c:layout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2"/>
              <c:layout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3"/>
              <c:layout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4"/>
              <c:layout/>
              <c:showLegendKey val="0"/>
              <c:showVal val="1"/>
              <c:showCatName val="0"/>
              <c:showSerName val="0"/>
              <c:showPercent val="0"/>
              <c:showBubbleSize val="0"/>
            </c:dLbl>
            <c:dLbl>
              <c:idx val="5"/>
              <c:layout/>
              <c:showLegendKey val="0"/>
              <c:showVal val="1"/>
              <c:showCatName val="0"/>
              <c:showSerName val="0"/>
              <c:showPercent val="0"/>
              <c:showBubbleSize val="0"/>
            </c:dLbl>
            <c:showLegendKey val="0"/>
            <c:showVal val="0"/>
            <c:showCatName val="0"/>
            <c:showSerName val="0"/>
            <c:showPercent val="0"/>
            <c:showBubbleSize val="0"/>
          </c:dLbls>
          <c:cat>
            <c:strRef>
              <c:f>Лист1!$A$2:$A$7</c:f>
              <c:strCache>
                <c:ptCount val="4"/>
                <c:pt idx="1">
                  <c:v>Кв. 2</c:v>
                </c:pt>
                <c:pt idx="2">
                  <c:v>Кв. 3</c:v>
                </c:pt>
                <c:pt idx="3">
                  <c:v>Кв. 4</c:v>
                </c:pt>
              </c:strCache>
            </c:strRef>
          </c:cat>
          <c:val>
            <c:numRef>
              <c:f>Лист1!$B$2:$B$7</c:f>
              <c:numCache>
                <c:formatCode>General</c:formatCode>
                <c:ptCount val="6"/>
                <c:pt idx="0">
                  <c:v>29</c:v>
                </c:pt>
                <c:pt idx="1">
                  <c:v>24</c:v>
                </c:pt>
                <c:pt idx="2">
                  <c:v>25</c:v>
                </c:pt>
                <c:pt idx="3">
                  <c:v>4</c:v>
                </c:pt>
                <c:pt idx="4">
                  <c:v>1</c:v>
                </c:pt>
                <c:pt idx="5">
                  <c:v>0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</c:pie3DChart>
    </c:plotArea>
    <c:plotVisOnly val="1"/>
    <c:dispBlanksAs val="gap"/>
    <c:showDLblsOverMax val="0"/>
  </c:chart>
  <c:txPr>
    <a:bodyPr/>
    <a:lstStyle/>
    <a:p>
      <a:pPr>
        <a:defRPr sz="1800"/>
      </a:pPr>
      <a:endParaRPr lang="ru-RU"/>
    </a:p>
  </c:txPr>
  <c:externalData r:id="rId1">
    <c:autoUpdate val="0"/>
  </c:externalData>
</c:chartSpace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Заголовок 13"/>
          <p:cNvSpPr>
            <a:spLocks noGrp="1"/>
          </p:cNvSpPr>
          <p:nvPr>
            <p:ph type="ctrTitle"/>
          </p:nvPr>
        </p:nvSpPr>
        <p:spPr>
          <a:xfrm>
            <a:off x="1432560" y="359898"/>
            <a:ext cx="7406640" cy="1472184"/>
          </a:xfrm>
        </p:spPr>
        <p:txBody>
          <a:bodyPr anchor="b"/>
          <a:lstStyle>
            <a:lvl1pPr algn="l">
              <a:defRPr/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22" name="Подзаголовок 21"/>
          <p:cNvSpPr>
            <a:spLocks noGrp="1"/>
          </p:cNvSpPr>
          <p:nvPr>
            <p:ph type="subTitle" idx="1"/>
          </p:nvPr>
        </p:nvSpPr>
        <p:spPr>
          <a:xfrm>
            <a:off x="1432560" y="1850064"/>
            <a:ext cx="7406640" cy="1752600"/>
          </a:xfrm>
        </p:spPr>
        <p:txBody>
          <a:bodyPr tIns="0"/>
          <a:lstStyle>
            <a:lvl1pPr marL="27432" indent="0" algn="l">
              <a:buNone/>
              <a:defRPr sz="2600">
                <a:solidFill>
                  <a:schemeClr val="tx2">
                    <a:shade val="30000"/>
                    <a:satMod val="150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980C09B-275C-4F24-9FC8-905A184F0958}" type="datetimeFigureOut">
              <a:rPr lang="ru-RU" smtClean="0"/>
              <a:t>07.04.2017</a:t>
            </a:fld>
            <a:endParaRPr lang="ru-RU"/>
          </a:p>
        </p:txBody>
      </p:sp>
      <p:sp>
        <p:nvSpPr>
          <p:cNvPr id="20" name="Нижний колонтитул 19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10" name="Номер слайда 9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AA86D5B5-C2EE-4E9A-91A4-6C2BE66A33B5}" type="slidenum">
              <a:rPr lang="ru-RU" smtClean="0"/>
              <a:t>‹#›</a:t>
            </a:fld>
            <a:endParaRPr lang="ru-RU"/>
          </a:p>
        </p:txBody>
      </p:sp>
      <p:sp>
        <p:nvSpPr>
          <p:cNvPr id="8" name="Овал 7"/>
          <p:cNvSpPr/>
          <p:nvPr/>
        </p:nvSpPr>
        <p:spPr>
          <a:xfrm>
            <a:off x="921433" y="1413802"/>
            <a:ext cx="210312" cy="210312"/>
          </a:xfrm>
          <a:prstGeom prst="ellipse">
            <a:avLst/>
          </a:prstGeom>
          <a:gradFill rotWithShape="1">
            <a:gsLst>
              <a:gs pos="0">
                <a:schemeClr val="accent1">
                  <a:tint val="20000"/>
                  <a:satMod val="450000"/>
                  <a:alpha val="95000"/>
                </a:schemeClr>
              </a:gs>
              <a:gs pos="50000">
                <a:schemeClr val="accent1">
                  <a:tint val="38000"/>
                  <a:satMod val="250000"/>
                  <a:alpha val="90000"/>
                </a:schemeClr>
              </a:gs>
              <a:gs pos="95000">
                <a:schemeClr val="accent1">
                  <a:tint val="75000"/>
                  <a:satMod val="255000"/>
                  <a:alpha val="88000"/>
                </a:schemeClr>
              </a:gs>
              <a:gs pos="100000">
                <a:schemeClr val="accent1">
                  <a:tint val="100000"/>
                  <a:shade val="90000"/>
                  <a:satMod val="255000"/>
                  <a:alpha val="85000"/>
                </a:schemeClr>
              </a:gs>
            </a:gsLst>
            <a:path path="circle">
              <a:fillToRect l="25000" t="12500" r="75000" b="87500"/>
            </a:path>
          </a:gradFill>
          <a:ln w="2000" cap="rnd" cmpd="sng" algn="ctr">
            <a:solidFill>
              <a:schemeClr val="accent1">
                <a:shade val="90000"/>
                <a:satMod val="110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Овал 8"/>
          <p:cNvSpPr/>
          <p:nvPr/>
        </p:nvSpPr>
        <p:spPr>
          <a:xfrm>
            <a:off x="1157176" y="1345016"/>
            <a:ext cx="64008" cy="64008"/>
          </a:xfrm>
          <a:prstGeom prst="ellipse">
            <a:avLst/>
          </a:prstGeom>
          <a:noFill/>
          <a:ln w="12700" cap="rnd" cmpd="sng" algn="ctr">
            <a:solidFill>
              <a:schemeClr val="accent1">
                <a:shade val="75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980C09B-275C-4F24-9FC8-905A184F0958}" type="datetimeFigureOut">
              <a:rPr lang="ru-RU" smtClean="0"/>
              <a:t>07.04.2017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AA86D5B5-C2EE-4E9A-91A4-6C2BE66A33B5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оугольник 6"/>
          <p:cNvSpPr/>
          <p:nvPr/>
        </p:nvSpPr>
        <p:spPr>
          <a:xfrm>
            <a:off x="2282890" y="-54"/>
            <a:ext cx="6858000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578392" y="2600325"/>
            <a:ext cx="6400800" cy="2286000"/>
          </a:xfrm>
        </p:spPr>
        <p:txBody>
          <a:bodyPr anchor="t"/>
          <a:lstStyle>
            <a:lvl1pPr algn="l">
              <a:lnSpc>
                <a:spcPts val="4500"/>
              </a:lnSpc>
              <a:buNone/>
              <a:defRPr sz="4000" b="1" cap="all"/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2578392" y="1066800"/>
            <a:ext cx="6400800" cy="1509712"/>
          </a:xfrm>
        </p:spPr>
        <p:txBody>
          <a:bodyPr anchor="b"/>
          <a:lstStyle>
            <a:lvl1pPr marL="18288" indent="0">
              <a:lnSpc>
                <a:spcPts val="2300"/>
              </a:lnSpc>
              <a:spcBef>
                <a:spcPts val="0"/>
              </a:spcBef>
              <a:buNone/>
              <a:defRPr sz="2000">
                <a:solidFill>
                  <a:schemeClr val="tx2">
                    <a:shade val="30000"/>
                    <a:satMod val="150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980C09B-275C-4F24-9FC8-905A184F0958}" type="datetimeFigureOut">
              <a:rPr lang="ru-RU" smtClean="0"/>
              <a:t>07.04.2017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AA86D5B5-C2EE-4E9A-91A4-6C2BE66A33B5}" type="slidenum">
              <a:rPr lang="ru-RU" smtClean="0"/>
              <a:t>‹#›</a:t>
            </a:fld>
            <a:endParaRPr lang="ru-RU"/>
          </a:p>
        </p:txBody>
      </p:sp>
      <p:sp>
        <p:nvSpPr>
          <p:cNvPr id="10" name="Прямоугольник 9"/>
          <p:cNvSpPr/>
          <p:nvPr/>
        </p:nvSpPr>
        <p:spPr bwMode="invGray">
          <a:xfrm>
            <a:off x="2286000" y="0"/>
            <a:ext cx="76200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8" name="Овал 7"/>
          <p:cNvSpPr/>
          <p:nvPr/>
        </p:nvSpPr>
        <p:spPr>
          <a:xfrm>
            <a:off x="2172321" y="2814656"/>
            <a:ext cx="210312" cy="210312"/>
          </a:xfrm>
          <a:prstGeom prst="ellipse">
            <a:avLst/>
          </a:prstGeom>
          <a:gradFill rotWithShape="1">
            <a:gsLst>
              <a:gs pos="0">
                <a:schemeClr val="accent1">
                  <a:tint val="20000"/>
                  <a:satMod val="450000"/>
                  <a:alpha val="95000"/>
                </a:schemeClr>
              </a:gs>
              <a:gs pos="50000">
                <a:schemeClr val="accent1">
                  <a:tint val="38000"/>
                  <a:satMod val="250000"/>
                  <a:alpha val="90000"/>
                </a:schemeClr>
              </a:gs>
              <a:gs pos="95000">
                <a:schemeClr val="accent1">
                  <a:tint val="75000"/>
                  <a:satMod val="255000"/>
                  <a:alpha val="88000"/>
                </a:schemeClr>
              </a:gs>
              <a:gs pos="100000">
                <a:schemeClr val="accent1">
                  <a:tint val="100000"/>
                  <a:shade val="90000"/>
                  <a:satMod val="255000"/>
                  <a:alpha val="85000"/>
                </a:schemeClr>
              </a:gs>
            </a:gsLst>
            <a:path path="circle">
              <a:fillToRect l="25000" t="12500" r="75000" b="87500"/>
            </a:path>
          </a:gradFill>
          <a:ln w="2000" cap="rnd" cmpd="sng" algn="ctr">
            <a:solidFill>
              <a:schemeClr val="accent1">
                <a:shade val="90000"/>
                <a:satMod val="110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9" name="Овал 8"/>
          <p:cNvSpPr/>
          <p:nvPr/>
        </p:nvSpPr>
        <p:spPr>
          <a:xfrm>
            <a:off x="2408064" y="2745870"/>
            <a:ext cx="64008" cy="64008"/>
          </a:xfrm>
          <a:prstGeom prst="ellipse">
            <a:avLst/>
          </a:prstGeom>
          <a:noFill/>
          <a:ln w="12700" cap="rnd" cmpd="sng" algn="ctr">
            <a:solidFill>
              <a:schemeClr val="accent1">
                <a:shade val="75000"/>
                <a:alpha val="60000"/>
              </a:schemeClr>
            </a:solidFill>
            <a:prstDash val="solid"/>
          </a:ln>
          <a:effectLst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435608" y="274320"/>
            <a:ext cx="7498080" cy="1143000"/>
          </a:xfrm>
        </p:spPr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1435608" y="1524000"/>
            <a:ext cx="3657600" cy="466344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5276088" y="1524000"/>
            <a:ext cx="3657600" cy="466344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980C09B-275C-4F24-9FC8-905A184F0958}" type="datetimeFigureOut">
              <a:rPr lang="ru-RU" smtClean="0"/>
              <a:t>07.04.2017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AA86D5B5-C2EE-4E9A-91A4-6C2BE66A33B5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5160336"/>
            <a:ext cx="8229600" cy="1143000"/>
          </a:xfrm>
        </p:spPr>
        <p:txBody>
          <a:bodyPr anchor="ctr"/>
          <a:lstStyle>
            <a:lvl1pPr algn="ctr">
              <a:defRPr sz="4500" b="1" cap="none" baseline="0"/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328278"/>
            <a:ext cx="4023360" cy="640080"/>
          </a:xfrm>
          <a:solidFill>
            <a:schemeClr val="bg1"/>
          </a:solidFill>
          <a:ln w="10795">
            <a:solidFill>
              <a:schemeClr val="bg1"/>
            </a:solidFill>
            <a:miter lim="800000"/>
          </a:ln>
        </p:spPr>
        <p:txBody>
          <a:bodyPr anchor="ctr"/>
          <a:lstStyle>
            <a:lvl1pPr marL="64008" indent="0" algn="l">
              <a:lnSpc>
                <a:spcPct val="100000"/>
              </a:lnSpc>
              <a:spcBef>
                <a:spcPts val="100"/>
              </a:spcBef>
              <a:buNone/>
              <a:defRPr sz="1900" b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4663440" y="328278"/>
            <a:ext cx="4023360" cy="640080"/>
          </a:xfrm>
          <a:solidFill>
            <a:schemeClr val="bg1"/>
          </a:solidFill>
          <a:ln w="10795">
            <a:solidFill>
              <a:schemeClr val="bg1"/>
            </a:solidFill>
            <a:miter lim="800000"/>
          </a:ln>
        </p:spPr>
        <p:txBody>
          <a:bodyPr anchor="ctr"/>
          <a:lstStyle>
            <a:lvl1pPr marL="64008" indent="0" algn="l">
              <a:lnSpc>
                <a:spcPct val="100000"/>
              </a:lnSpc>
              <a:spcBef>
                <a:spcPts val="100"/>
              </a:spcBef>
              <a:buNone/>
              <a:defRPr sz="1900" b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Объект 4"/>
          <p:cNvSpPr>
            <a:spLocks noGrp="1"/>
          </p:cNvSpPr>
          <p:nvPr>
            <p:ph sz="quarter" idx="2"/>
          </p:nvPr>
        </p:nvSpPr>
        <p:spPr>
          <a:xfrm>
            <a:off x="457200" y="969336"/>
            <a:ext cx="4023360" cy="4114800"/>
          </a:xfrm>
          <a:ln w="10795">
            <a:solidFill>
              <a:schemeClr val="bg1"/>
            </a:solidFill>
            <a:prstDash val="dash"/>
            <a:miter lim="800000"/>
          </a:ln>
        </p:spPr>
        <p:txBody>
          <a:bodyPr/>
          <a:lstStyle>
            <a:lvl1pPr marL="393192" indent="-274320">
              <a:lnSpc>
                <a:spcPct val="100000"/>
              </a:lnSpc>
              <a:spcBef>
                <a:spcPts val="700"/>
              </a:spcBef>
              <a:defRPr sz="2400"/>
            </a:lvl1pPr>
            <a:lvl2pPr>
              <a:lnSpc>
                <a:spcPct val="100000"/>
              </a:lnSpc>
              <a:spcBef>
                <a:spcPts val="700"/>
              </a:spcBef>
              <a:defRPr sz="2000"/>
            </a:lvl2pPr>
            <a:lvl3pPr>
              <a:lnSpc>
                <a:spcPct val="100000"/>
              </a:lnSpc>
              <a:spcBef>
                <a:spcPts val="700"/>
              </a:spcBef>
              <a:defRPr sz="1800"/>
            </a:lvl3pPr>
            <a:lvl4pPr>
              <a:lnSpc>
                <a:spcPct val="100000"/>
              </a:lnSpc>
              <a:spcBef>
                <a:spcPts val="700"/>
              </a:spcBef>
              <a:defRPr sz="1600"/>
            </a:lvl4pPr>
            <a:lvl5pPr>
              <a:lnSpc>
                <a:spcPct val="100000"/>
              </a:lnSpc>
              <a:spcBef>
                <a:spcPts val="700"/>
              </a:spcBef>
              <a:defRPr sz="16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4663440" y="969336"/>
            <a:ext cx="4023360" cy="4114800"/>
          </a:xfrm>
          <a:ln w="10795">
            <a:solidFill>
              <a:schemeClr val="bg1"/>
            </a:solidFill>
            <a:prstDash val="dash"/>
            <a:miter lim="800000"/>
          </a:ln>
        </p:spPr>
        <p:txBody>
          <a:bodyPr/>
          <a:lstStyle>
            <a:lvl1pPr marL="393192" indent="-274320">
              <a:lnSpc>
                <a:spcPct val="100000"/>
              </a:lnSpc>
              <a:spcBef>
                <a:spcPts val="700"/>
              </a:spcBef>
              <a:defRPr sz="2400"/>
            </a:lvl1pPr>
            <a:lvl2pPr>
              <a:lnSpc>
                <a:spcPct val="100000"/>
              </a:lnSpc>
              <a:spcBef>
                <a:spcPts val="700"/>
              </a:spcBef>
              <a:defRPr sz="2000"/>
            </a:lvl2pPr>
            <a:lvl3pPr>
              <a:lnSpc>
                <a:spcPct val="100000"/>
              </a:lnSpc>
              <a:spcBef>
                <a:spcPts val="700"/>
              </a:spcBef>
              <a:defRPr sz="1800"/>
            </a:lvl3pPr>
            <a:lvl4pPr>
              <a:lnSpc>
                <a:spcPct val="100000"/>
              </a:lnSpc>
              <a:spcBef>
                <a:spcPts val="700"/>
              </a:spcBef>
              <a:defRPr sz="1600"/>
            </a:lvl4pPr>
            <a:lvl5pPr>
              <a:lnSpc>
                <a:spcPct val="100000"/>
              </a:lnSpc>
              <a:spcBef>
                <a:spcPts val="700"/>
              </a:spcBef>
              <a:defRPr sz="16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980C09B-275C-4F24-9FC8-905A184F0958}" type="datetimeFigureOut">
              <a:rPr lang="ru-RU" smtClean="0"/>
              <a:t>07.04.2017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AA86D5B5-C2EE-4E9A-91A4-6C2BE66A33B5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435608" y="274320"/>
            <a:ext cx="7498080" cy="1143000"/>
          </a:xfrm>
        </p:spPr>
        <p:txBody>
          <a:bodyPr anchor="ctr"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980C09B-275C-4F24-9FC8-905A184F0958}" type="datetimeFigureOut">
              <a:rPr lang="ru-RU" smtClean="0"/>
              <a:t>07.04.2017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AA86D5B5-C2EE-4E9A-91A4-6C2BE66A33B5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Прямоугольник 4"/>
          <p:cNvSpPr/>
          <p:nvPr/>
        </p:nvSpPr>
        <p:spPr>
          <a:xfrm>
            <a:off x="1014984" y="0"/>
            <a:ext cx="8129016" cy="6858000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980C09B-275C-4F24-9FC8-905A184F0958}" type="datetimeFigureOut">
              <a:rPr lang="ru-RU" smtClean="0"/>
              <a:t>07.04.2017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AA86D5B5-C2EE-4E9A-91A4-6C2BE66A33B5}" type="slidenum">
              <a:rPr lang="ru-RU" smtClean="0"/>
              <a:t>‹#›</a:t>
            </a:fld>
            <a:endParaRPr lang="ru-RU"/>
          </a:p>
        </p:txBody>
      </p:sp>
      <p:sp>
        <p:nvSpPr>
          <p:cNvPr id="6" name="Прямоугольник 5"/>
          <p:cNvSpPr/>
          <p:nvPr/>
        </p:nvSpPr>
        <p:spPr bwMode="invGray">
          <a:xfrm>
            <a:off x="1014984" y="-54"/>
            <a:ext cx="73152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16778"/>
            <a:ext cx="3810000" cy="1162050"/>
          </a:xfrm>
          <a:ln>
            <a:noFill/>
          </a:ln>
        </p:spPr>
        <p:txBody>
          <a:bodyPr anchor="b"/>
          <a:lstStyle>
            <a:lvl1pPr algn="l">
              <a:lnSpc>
                <a:spcPts val="2000"/>
              </a:lnSpc>
              <a:buNone/>
              <a:defRPr sz="2200" b="1" cap="all" baseline="0"/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457200" y="1406964"/>
            <a:ext cx="3810000" cy="698500"/>
          </a:xfrm>
        </p:spPr>
        <p:txBody>
          <a:bodyPr/>
          <a:lstStyle>
            <a:lvl1pPr marL="45720" indent="0">
              <a:lnSpc>
                <a:spcPct val="100000"/>
              </a:lnSpc>
              <a:spcBef>
                <a:spcPts val="0"/>
              </a:spcBef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1"/>
          </p:nvPr>
        </p:nvSpPr>
        <p:spPr>
          <a:xfrm>
            <a:off x="457200" y="2133600"/>
            <a:ext cx="8153400" cy="399256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980C09B-275C-4F24-9FC8-905A184F0958}" type="datetimeFigureOut">
              <a:rPr lang="ru-RU" smtClean="0"/>
              <a:t>07.04.2017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AA86D5B5-C2EE-4E9A-91A4-6C2BE66A33B5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886896" y="1066800"/>
            <a:ext cx="2743200" cy="1981200"/>
          </a:xfrm>
        </p:spPr>
        <p:txBody>
          <a:bodyPr anchor="b">
            <a:noAutofit/>
          </a:bodyPr>
          <a:lstStyle>
            <a:lvl1pPr algn="l">
              <a:buNone/>
              <a:defRPr sz="2100" b="1">
                <a:effectLst/>
              </a:defRPr>
            </a:lvl1pPr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980C09B-275C-4F24-9FC8-905A184F0958}" type="datetimeFigureOut">
              <a:rPr lang="ru-RU" smtClean="0"/>
              <a:t>07.04.2017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AA86D5B5-C2EE-4E9A-91A4-6C2BE66A33B5}" type="slidenum">
              <a:rPr lang="ru-RU" smtClean="0"/>
              <a:t>‹#›</a:t>
            </a:fld>
            <a:endParaRPr lang="ru-RU"/>
          </a:p>
        </p:txBody>
      </p:sp>
      <p:sp>
        <p:nvSpPr>
          <p:cNvPr id="8" name="Прямоугольник 7"/>
          <p:cNvSpPr/>
          <p:nvPr/>
        </p:nvSpPr>
        <p:spPr>
          <a:xfrm>
            <a:off x="762000" y="1066800"/>
            <a:ext cx="4572000" cy="4572000"/>
          </a:xfrm>
          <a:prstGeom prst="rect">
            <a:avLst/>
          </a:prstGeom>
          <a:solidFill>
            <a:srgbClr val="FFFFFF"/>
          </a:solidFill>
          <a:ln w="88900" cap="sq">
            <a:solidFill>
              <a:srgbClr val="FFFFFF"/>
            </a:solidFill>
            <a:miter lim="800000"/>
          </a:ln>
          <a:effectLst>
            <a:outerShdw blurRad="55500" dist="18500" dir="5400000" algn="tl" rotWithShape="0">
              <a:srgbClr val="000000">
                <a:alpha val="35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 contourW="635">
            <a:bevelT w="25400" h="19050"/>
            <a:contourClr>
              <a:srgbClr val="969696"/>
            </a:contourClr>
          </a:sp3d>
        </p:spPr>
        <p:txBody>
          <a:bodyPr lIns="91440" tIns="274320" rtlCol="0" anchor="t">
            <a:normAutofit/>
          </a:bodyPr>
          <a:lstStyle>
            <a:extLst/>
          </a:lstStyle>
          <a:p>
            <a:pPr marL="0" indent="-283464" algn="l" rtl="0" eaLnBrk="1" latinLnBrk="0" hangingPunct="1">
              <a:lnSpc>
                <a:spcPts val="3000"/>
              </a:lnSpc>
              <a:spcBef>
                <a:spcPts val="600"/>
              </a:spcBef>
              <a:buClr>
                <a:schemeClr val="accent1"/>
              </a:buClr>
              <a:buSzPct val="80000"/>
              <a:buFont typeface="Wingdings 2"/>
              <a:buNone/>
            </a:pPr>
            <a:endParaRPr kumimoji="0" lang="en-US" sz="3200" kern="1200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838200" y="1143003"/>
            <a:ext cx="4419600" cy="3514531"/>
          </a:xfrm>
          <a:prstGeom prst="roundRect">
            <a:avLst>
              <a:gd name="adj" fmla="val 783"/>
            </a:avLst>
          </a:prstGeom>
          <a:solidFill>
            <a:schemeClr val="bg2"/>
          </a:solidFill>
          <a:ln w="127000">
            <a:noFill/>
            <a:miter lim="800000"/>
          </a:ln>
          <a:effectLst/>
        </p:spPr>
        <p:txBody>
          <a:bodyPr lIns="91440" tIns="274320" anchor="t"/>
          <a:lstStyle>
            <a:lvl1pPr indent="0">
              <a:buNone/>
              <a:defRPr sz="3200"/>
            </a:lvl1pPr>
            <a:extLst/>
          </a:lstStyle>
          <a:p>
            <a:pPr marL="0" algn="l" eaLnBrk="1" latinLnBrk="0" hangingPunct="1"/>
            <a:r>
              <a:rPr kumimoji="0" lang="ru-RU" smtClean="0"/>
              <a:t>Вставка рисунка</a:t>
            </a:r>
            <a:endParaRPr kumimoji="0" lang="en-US" dirty="0"/>
          </a:p>
        </p:txBody>
      </p:sp>
      <p:sp>
        <p:nvSpPr>
          <p:cNvPr id="9" name="Блок-схема: процесс 8"/>
          <p:cNvSpPr/>
          <p:nvPr/>
        </p:nvSpPr>
        <p:spPr>
          <a:xfrm rot="19468671">
            <a:off x="396725" y="954341"/>
            <a:ext cx="685800" cy="204310"/>
          </a:xfrm>
          <a:prstGeom prst="flowChartProcess">
            <a:avLst/>
          </a:prstGeom>
          <a:solidFill>
            <a:srgbClr val="FBFBFB">
              <a:alpha val="45098"/>
            </a:srgbClr>
          </a:solidFill>
          <a:ln w="6350" cap="rnd" cmpd="sng" algn="ctr">
            <a:solidFill>
              <a:srgbClr val="FFFFFF">
                <a:alpha val="100000"/>
              </a:srgbClr>
            </a:solidFill>
            <a:prstDash val="solid"/>
          </a:ln>
          <a:effectLst>
            <a:outerShdw blurRad="25400" dist="25400" dir="3300000" sx="96000" sy="96000" algn="tl" rotWithShape="0">
              <a:schemeClr val="bg2">
                <a:shade val="90000"/>
                <a:satMod val="200000"/>
                <a:alpha val="40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0" name="Блок-схема: процесс 9"/>
          <p:cNvSpPr/>
          <p:nvPr/>
        </p:nvSpPr>
        <p:spPr>
          <a:xfrm rot="2103354" flipH="1">
            <a:off x="5003667" y="936786"/>
            <a:ext cx="649224" cy="204310"/>
          </a:xfrm>
          <a:prstGeom prst="flowChartProcess">
            <a:avLst/>
          </a:prstGeom>
          <a:solidFill>
            <a:srgbClr val="FBFBFB">
              <a:alpha val="45098"/>
            </a:srgbClr>
          </a:solidFill>
          <a:ln w="6350" cap="rnd" cmpd="sng" algn="ctr">
            <a:solidFill>
              <a:srgbClr val="FFFFFF">
                <a:alpha val="100000"/>
              </a:srgbClr>
            </a:solidFill>
            <a:prstDash val="solid"/>
          </a:ln>
          <a:effectLst>
            <a:outerShdw blurRad="25400" dist="25400" dir="3300000" sx="96000" sy="96000" algn="tl" rotWithShape="0">
              <a:schemeClr val="bg2">
                <a:alpha val="20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 dirty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838200" y="4800600"/>
            <a:ext cx="4419600" cy="762000"/>
          </a:xfrm>
        </p:spPr>
        <p:txBody>
          <a:bodyPr anchor="ctr"/>
          <a:lstStyle>
            <a:lvl1pPr marL="0" indent="0" algn="l">
              <a:lnSpc>
                <a:spcPts val="1600"/>
              </a:lnSpc>
              <a:spcBef>
                <a:spcPts val="0"/>
              </a:spcBef>
              <a:buNone/>
              <a:defRPr sz="1400">
                <a:solidFill>
                  <a:srgbClr val="777777"/>
                </a:solidFill>
              </a:defRPr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980C09B-275C-4F24-9FC8-905A184F0958}" type="datetimeFigureOut">
              <a:rPr lang="ru-RU" smtClean="0"/>
              <a:t>07.04.2017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AA86D5B5-C2EE-4E9A-91A4-6C2BE66A33B5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858000" y="274639"/>
            <a:ext cx="1828800" cy="5851525"/>
          </a:xfrm>
        </p:spPr>
        <p:txBody>
          <a:bodyPr vert="eaVert"/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1143000" y="274640"/>
            <a:ext cx="5562600" cy="5851525"/>
          </a:xfrm>
        </p:spPr>
        <p:txBody>
          <a:bodyPr vert="eaVert"/>
          <a:lstStyle>
            <a:extLst/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extLst/>
          </a:lstStyle>
          <a:p>
            <a:fld id="{1980C09B-275C-4F24-9FC8-905A184F0958}" type="datetimeFigureOut">
              <a:rPr lang="ru-RU" smtClean="0"/>
              <a:t>07.04.2017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extLst/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extLst/>
          </a:lstStyle>
          <a:p>
            <a:fld id="{AA86D5B5-C2EE-4E9A-91A4-6C2BE66A33B5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ирог 6"/>
          <p:cNvSpPr/>
          <p:nvPr/>
        </p:nvSpPr>
        <p:spPr>
          <a:xfrm>
            <a:off x="-815927" y="-815922"/>
            <a:ext cx="1638887" cy="1638887"/>
          </a:xfrm>
          <a:prstGeom prst="pie">
            <a:avLst>
              <a:gd name="adj1" fmla="val 0"/>
              <a:gd name="adj2" fmla="val 5402120"/>
            </a:avLst>
          </a:prstGeom>
          <a:solidFill>
            <a:schemeClr val="bg2">
              <a:tint val="18000"/>
              <a:satMod val="220000"/>
              <a:alpha val="33000"/>
            </a:schemeClr>
          </a:solidFill>
          <a:ln w="3175" cap="rnd" cmpd="sng" algn="ctr">
            <a:solidFill>
              <a:schemeClr val="bg2">
                <a:shade val="70000"/>
                <a:satMod val="200000"/>
                <a:alpha val="100000"/>
              </a:schemeClr>
            </a:solidFill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8" name="Овал 7"/>
          <p:cNvSpPr/>
          <p:nvPr/>
        </p:nvSpPr>
        <p:spPr>
          <a:xfrm>
            <a:off x="168816" y="21102"/>
            <a:ext cx="1702191" cy="1702191"/>
          </a:xfrm>
          <a:prstGeom prst="ellipse">
            <a:avLst/>
          </a:prstGeom>
          <a:noFill/>
          <a:ln w="27305" cap="rnd" cmpd="sng" algn="ctr">
            <a:solidFill>
              <a:schemeClr val="bg2">
                <a:tint val="45000"/>
                <a:satMod val="325000"/>
                <a:alpha val="100000"/>
              </a:schemeClr>
            </a:solidFill>
            <a:prstDash val="solid"/>
          </a:ln>
          <a:effectLst>
            <a:outerShdw blurRad="25400" dist="25400" dir="5400000" algn="tl" rotWithShape="0">
              <a:schemeClr val="bg2">
                <a:shade val="50000"/>
                <a:satMod val="150000"/>
                <a:alpha val="8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1" name="Кольцо 10"/>
          <p:cNvSpPr/>
          <p:nvPr/>
        </p:nvSpPr>
        <p:spPr>
          <a:xfrm rot="2315675">
            <a:off x="182881" y="1055077"/>
            <a:ext cx="1125717" cy="1102624"/>
          </a:xfrm>
          <a:prstGeom prst="donut">
            <a:avLst>
              <a:gd name="adj" fmla="val 11833"/>
            </a:avLst>
          </a:prstGeom>
          <a:gradFill rotWithShape="1">
            <a:gsLst>
              <a:gs pos="0">
                <a:schemeClr val="bg2">
                  <a:tint val="10000"/>
                  <a:shade val="99000"/>
                  <a:satMod val="355000"/>
                  <a:alpha val="70000"/>
                </a:schemeClr>
              </a:gs>
              <a:gs pos="70000">
                <a:schemeClr val="bg2">
                  <a:tint val="6000"/>
                  <a:shade val="100000"/>
                  <a:satMod val="400000"/>
                  <a:alpha val="55000"/>
                </a:schemeClr>
              </a:gs>
              <a:gs pos="100000">
                <a:schemeClr val="bg2">
                  <a:tint val="100000"/>
                  <a:shade val="75000"/>
                  <a:satMod val="370000"/>
                  <a:alpha val="60000"/>
                </a:schemeClr>
              </a:gs>
            </a:gsLst>
            <a:path path="circle">
              <a:fillToRect l="-407500" t="-50000" r="507500" b="150000"/>
            </a:path>
          </a:gradFill>
          <a:ln w="7350" cap="rnd" cmpd="sng" algn="ctr">
            <a:solidFill>
              <a:schemeClr val="bg2">
                <a:shade val="60000"/>
                <a:satMod val="220000"/>
                <a:alpha val="100000"/>
              </a:schemeClr>
            </a:solidFill>
            <a:prstDash val="solid"/>
          </a:ln>
          <a:effectLst>
            <a:outerShdw blurRad="12700" dist="15000" dir="4500000" algn="tl" rotWithShape="0">
              <a:schemeClr val="bg2">
                <a:shade val="10000"/>
                <a:satMod val="200000"/>
                <a:alpha val="3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12" name="Прямоугольник 11"/>
          <p:cNvSpPr/>
          <p:nvPr/>
        </p:nvSpPr>
        <p:spPr>
          <a:xfrm>
            <a:off x="1012873" y="-54"/>
            <a:ext cx="8131127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  <p:sp>
        <p:nvSpPr>
          <p:cNvPr id="5" name="Заголовок 4"/>
          <p:cNvSpPr>
            <a:spLocks noGrp="1"/>
          </p:cNvSpPr>
          <p:nvPr>
            <p:ph type="title"/>
          </p:nvPr>
        </p:nvSpPr>
        <p:spPr>
          <a:xfrm>
            <a:off x="1435608" y="274638"/>
            <a:ext cx="7498080" cy="1143000"/>
          </a:xfrm>
          <a:prstGeom prst="rect">
            <a:avLst/>
          </a:prstGeom>
        </p:spPr>
        <p:txBody>
          <a:bodyPr anchor="ctr">
            <a:normAutofit/>
          </a:bodyPr>
          <a:lstStyle>
            <a:extLst/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9" name="Текст 8"/>
          <p:cNvSpPr>
            <a:spLocks noGrp="1"/>
          </p:cNvSpPr>
          <p:nvPr>
            <p:ph type="body" idx="1"/>
          </p:nvPr>
        </p:nvSpPr>
        <p:spPr>
          <a:xfrm>
            <a:off x="1435608" y="1447800"/>
            <a:ext cx="7498080" cy="4800600"/>
          </a:xfrm>
          <a:prstGeom prst="rect">
            <a:avLst/>
          </a:prstGeom>
        </p:spPr>
        <p:txBody>
          <a:bodyPr>
            <a:normAutofit/>
          </a:bodyPr>
          <a:lstStyle>
            <a:extLst/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24" name="Дата 23"/>
          <p:cNvSpPr>
            <a:spLocks noGrp="1"/>
          </p:cNvSpPr>
          <p:nvPr>
            <p:ph type="dt" sz="half" idx="2"/>
          </p:nvPr>
        </p:nvSpPr>
        <p:spPr>
          <a:xfrm>
            <a:off x="3581400" y="6305550"/>
            <a:ext cx="2133600" cy="476250"/>
          </a:xfrm>
          <a:prstGeom prst="rect">
            <a:avLst/>
          </a:prstGeom>
        </p:spPr>
        <p:txBody>
          <a:bodyPr anchor="b"/>
          <a:lstStyle>
            <a:lvl1pPr algn="r"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</a:defRPr>
            </a:lvl1pPr>
            <a:extLst/>
          </a:lstStyle>
          <a:p>
            <a:fld id="{1980C09B-275C-4F24-9FC8-905A184F0958}" type="datetimeFigureOut">
              <a:rPr lang="ru-RU" smtClean="0"/>
              <a:t>07.04.2017</a:t>
            </a:fld>
            <a:endParaRPr lang="ru-RU"/>
          </a:p>
        </p:txBody>
      </p:sp>
      <p:sp>
        <p:nvSpPr>
          <p:cNvPr id="10" name="Нижний колонтитул 9"/>
          <p:cNvSpPr>
            <a:spLocks noGrp="1"/>
          </p:cNvSpPr>
          <p:nvPr>
            <p:ph type="ftr" sz="quarter" idx="3"/>
          </p:nvPr>
        </p:nvSpPr>
        <p:spPr>
          <a:xfrm>
            <a:off x="5715000" y="6305550"/>
            <a:ext cx="2895600" cy="476250"/>
          </a:xfrm>
          <a:prstGeom prst="rect">
            <a:avLst/>
          </a:prstGeom>
        </p:spPr>
        <p:txBody>
          <a:bodyPr anchor="b"/>
          <a:lstStyle>
            <a:lvl1pPr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  <a:effectLst/>
              </a:defRPr>
            </a:lvl1pPr>
            <a:extLst/>
          </a:lstStyle>
          <a:p>
            <a:endParaRPr lang="ru-RU"/>
          </a:p>
        </p:txBody>
      </p:sp>
      <p:sp>
        <p:nvSpPr>
          <p:cNvPr id="22" name="Номер слайда 21"/>
          <p:cNvSpPr>
            <a:spLocks noGrp="1"/>
          </p:cNvSpPr>
          <p:nvPr>
            <p:ph type="sldNum" sz="quarter" idx="4"/>
          </p:nvPr>
        </p:nvSpPr>
        <p:spPr>
          <a:xfrm>
            <a:off x="8613648" y="6305550"/>
            <a:ext cx="457200" cy="476250"/>
          </a:xfrm>
          <a:prstGeom prst="rect">
            <a:avLst/>
          </a:prstGeom>
        </p:spPr>
        <p:txBody>
          <a:bodyPr anchor="b"/>
          <a:lstStyle>
            <a:lvl1pPr algn="ctr" eaLnBrk="1" latinLnBrk="0" hangingPunct="1">
              <a:defRPr kumimoji="0" sz="1200">
                <a:solidFill>
                  <a:schemeClr val="bg2">
                    <a:shade val="50000"/>
                    <a:satMod val="200000"/>
                  </a:schemeClr>
                </a:solidFill>
                <a:effectLst/>
              </a:defRPr>
            </a:lvl1pPr>
            <a:extLst/>
          </a:lstStyle>
          <a:p>
            <a:fld id="{AA86D5B5-C2EE-4E9A-91A4-6C2BE66A33B5}" type="slidenum">
              <a:rPr lang="ru-RU" smtClean="0"/>
              <a:t>‹#›</a:t>
            </a:fld>
            <a:endParaRPr lang="ru-RU"/>
          </a:p>
        </p:txBody>
      </p:sp>
      <p:sp>
        <p:nvSpPr>
          <p:cNvPr id="15" name="Прямоугольник 14"/>
          <p:cNvSpPr/>
          <p:nvPr/>
        </p:nvSpPr>
        <p:spPr bwMode="invGray">
          <a:xfrm>
            <a:off x="1014984" y="-54"/>
            <a:ext cx="73152" cy="6858054"/>
          </a:xfrm>
          <a:prstGeom prst="rect">
            <a:avLst/>
          </a:prstGeom>
          <a:solidFill>
            <a:schemeClr val="bg1"/>
          </a:solidFill>
          <a:ln w="25400" cap="rnd" cmpd="sng" algn="ctr">
            <a:noFill/>
            <a:prstDash val="solid"/>
          </a:ln>
          <a:effectLst>
            <a:outerShdw blurRad="38550" dist="38000" dir="10800000" algn="tl" rotWithShape="0">
              <a:schemeClr val="bg2">
                <a:shade val="20000"/>
                <a:satMod val="110000"/>
                <a:alpha val="25000"/>
              </a:scheme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>
            <a:extLst/>
          </a:lstStyle>
          <a:p>
            <a:pPr algn="ctr" eaLnBrk="1" latinLnBrk="0" hangingPunct="1"/>
            <a:endParaRPr kumimoji="0"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7" r:id="rId1"/>
    <p:sldLayoutId id="2147483698" r:id="rId2"/>
    <p:sldLayoutId id="2147483699" r:id="rId3"/>
    <p:sldLayoutId id="2147483700" r:id="rId4"/>
    <p:sldLayoutId id="2147483701" r:id="rId5"/>
    <p:sldLayoutId id="2147483702" r:id="rId6"/>
    <p:sldLayoutId id="2147483703" r:id="rId7"/>
    <p:sldLayoutId id="2147483704" r:id="rId8"/>
    <p:sldLayoutId id="2147483705" r:id="rId9"/>
    <p:sldLayoutId id="2147483706" r:id="rId10"/>
    <p:sldLayoutId id="2147483707" r:id="rId11"/>
  </p:sldLayoutIdLst>
  <p:txStyles>
    <p:titleStyle>
      <a:lvl1pPr algn="l" rtl="0" eaLnBrk="1" latinLnBrk="0" hangingPunct="1">
        <a:spcBef>
          <a:spcPct val="0"/>
        </a:spcBef>
        <a:buNone/>
        <a:defRPr kumimoji="0" sz="4300" kern="1200">
          <a:solidFill>
            <a:schemeClr val="tx2">
              <a:satMod val="130000"/>
            </a:schemeClr>
          </a:solidFill>
          <a:effectLst>
            <a:outerShdw blurRad="50000" dist="30000" dir="5400000" algn="tl" rotWithShape="0">
              <a:srgbClr val="000000">
                <a:alpha val="30000"/>
              </a:srgbClr>
            </a:outerShdw>
          </a:effectLst>
          <a:latin typeface="+mj-lt"/>
          <a:ea typeface="+mj-ea"/>
          <a:cs typeface="+mj-cs"/>
        </a:defRPr>
      </a:lvl1pPr>
      <a:extLst/>
    </p:titleStyle>
    <p:bodyStyle>
      <a:lvl1pPr marL="365760" indent="-283464" algn="l" rtl="0" eaLnBrk="1" latinLnBrk="0" hangingPunct="1">
        <a:lnSpc>
          <a:spcPct val="100000"/>
        </a:lnSpc>
        <a:spcBef>
          <a:spcPts val="600"/>
        </a:spcBef>
        <a:buClr>
          <a:schemeClr val="accent1"/>
        </a:buClr>
        <a:buSzPct val="80000"/>
        <a:buFont typeface="Wingdings 2"/>
        <a:buChar char=""/>
        <a:defRPr kumimoji="0"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37744" algn="l" rtl="0" eaLnBrk="1" latinLnBrk="0" hangingPunct="1">
        <a:lnSpc>
          <a:spcPct val="100000"/>
        </a:lnSpc>
        <a:spcBef>
          <a:spcPts val="550"/>
        </a:spcBef>
        <a:buClr>
          <a:schemeClr val="accent1"/>
        </a:buClr>
        <a:buFont typeface="Verdana"/>
        <a:buChar char="◦"/>
        <a:defRPr kumimoji="0"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886968" indent="-228600" algn="l" rtl="0" eaLnBrk="1" latinLnBrk="0" hangingPunct="1">
        <a:lnSpc>
          <a:spcPct val="100000"/>
        </a:lnSpc>
        <a:spcBef>
          <a:spcPct val="20000"/>
        </a:spcBef>
        <a:buClr>
          <a:schemeClr val="accent2"/>
        </a:buClr>
        <a:buFont typeface="Wingdings 2"/>
        <a:buChar char="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097280" indent="-173736" algn="l" rtl="0" eaLnBrk="1" latinLnBrk="0" hangingPunct="1">
        <a:lnSpc>
          <a:spcPct val="100000"/>
        </a:lnSpc>
        <a:spcBef>
          <a:spcPct val="20000"/>
        </a:spcBef>
        <a:buClr>
          <a:schemeClr val="accent3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298448" indent="-182880" algn="l" rtl="0" eaLnBrk="1" latinLnBrk="0" hangingPunct="1">
        <a:lnSpc>
          <a:spcPct val="100000"/>
        </a:lnSpc>
        <a:spcBef>
          <a:spcPct val="20000"/>
        </a:spcBef>
        <a:buClr>
          <a:schemeClr val="accent4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508760" indent="-182880" algn="l" rtl="0" eaLnBrk="1" latinLnBrk="0" hangingPunct="1">
        <a:lnSpc>
          <a:spcPct val="100000"/>
        </a:lnSpc>
        <a:spcBef>
          <a:spcPct val="20000"/>
        </a:spcBef>
        <a:buClr>
          <a:schemeClr val="accent5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1719072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1920240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2130552" indent="-182880" algn="l" rtl="0" eaLnBrk="1" latinLnBrk="0" hangingPunct="1">
        <a:lnSpc>
          <a:spcPct val="100000"/>
        </a:lnSpc>
        <a:spcBef>
          <a:spcPct val="20000"/>
        </a:spcBef>
        <a:buClr>
          <a:schemeClr val="accent6"/>
        </a:buClr>
        <a:buFont typeface="Wingdings 2"/>
        <a:buChar char="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.xml"/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1403648" y="-387424"/>
            <a:ext cx="7740352" cy="3024336"/>
          </a:xfrm>
        </p:spPr>
        <p:txBody>
          <a:bodyPr>
            <a:noAutofit/>
          </a:bodyPr>
          <a:lstStyle/>
          <a:p>
            <a:r>
              <a:rPr lang="ru-RU" sz="5400" b="1" i="1" dirty="0" smtClean="0"/>
              <a:t>Закаливание детей дошкольного возраста</a:t>
            </a:r>
            <a:endParaRPr lang="ru-RU" sz="5400" b="1" i="1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547664" y="2924944"/>
            <a:ext cx="6480720" cy="2808312"/>
          </a:xfrm>
        </p:spPr>
        <p:txBody>
          <a:bodyPr>
            <a:normAutofit fontScale="92500" lnSpcReduction="10000"/>
          </a:bodyPr>
          <a:lstStyle/>
          <a:p>
            <a:r>
              <a:rPr lang="ru-RU" sz="5400" b="1" i="1" dirty="0">
                <a:solidFill>
                  <a:srgbClr val="4F271C">
                    <a:satMod val="130000"/>
                  </a:srgbClr>
                </a:solidFill>
                <a:effectLst>
                  <a:outerShdw blurRad="50000" dist="30000" dir="5400000" algn="tl" rotWithShape="0">
                    <a:srgbClr val="000000">
                      <a:alpha val="30000"/>
                    </a:srgbClr>
                  </a:outerShdw>
                </a:effectLst>
                <a:ea typeface="+mj-ea"/>
                <a:cs typeface="+mj-cs"/>
              </a:rPr>
              <a:t>с использованием сауны и </a:t>
            </a:r>
            <a:r>
              <a:rPr lang="ru-RU" sz="5400" b="1" i="1" dirty="0" smtClean="0">
                <a:solidFill>
                  <a:srgbClr val="4F271C">
                    <a:satMod val="130000"/>
                  </a:srgbClr>
                </a:solidFill>
                <a:effectLst>
                  <a:outerShdw blurRad="50000" dist="30000" dir="5400000" algn="tl" rotWithShape="0">
                    <a:srgbClr val="000000">
                      <a:alpha val="30000"/>
                    </a:srgbClr>
                  </a:outerShdw>
                </a:effectLst>
                <a:ea typeface="+mj-ea"/>
                <a:cs typeface="+mj-cs"/>
              </a:rPr>
              <a:t>душа</a:t>
            </a:r>
          </a:p>
          <a:p>
            <a:endParaRPr lang="ru-RU" sz="1600" dirty="0">
              <a:solidFill>
                <a:srgbClr val="4F271C">
                  <a:satMod val="130000"/>
                </a:srgbClr>
              </a:solidFill>
              <a:effectLst>
                <a:outerShdw blurRad="50000" dist="30000" dir="5400000" algn="tl" rotWithShape="0">
                  <a:srgbClr val="000000">
                    <a:alpha val="30000"/>
                  </a:srgbClr>
                </a:outerShdw>
              </a:effectLst>
              <a:ea typeface="+mj-ea"/>
              <a:cs typeface="+mj-cs"/>
            </a:endParaRPr>
          </a:p>
          <a:p>
            <a:r>
              <a:rPr lang="ru-RU" sz="2000" b="1" dirty="0" smtClean="0">
                <a:solidFill>
                  <a:srgbClr val="FF0000"/>
                </a:solidFill>
                <a:effectLst>
                  <a:outerShdw blurRad="50000" dist="30000" dir="5400000" algn="tl" rotWithShape="0">
                    <a:srgbClr val="000000">
                      <a:alpha val="30000"/>
                    </a:srgbClr>
                  </a:outerShdw>
                </a:effectLst>
                <a:ea typeface="+mj-ea"/>
                <a:cs typeface="+mj-cs"/>
              </a:rPr>
              <a:t>Работу выполнила:</a:t>
            </a:r>
          </a:p>
          <a:p>
            <a:r>
              <a:rPr lang="ru-RU" sz="2000" b="1" dirty="0" smtClean="0">
                <a:solidFill>
                  <a:srgbClr val="FF0000"/>
                </a:solidFill>
                <a:effectLst>
                  <a:outerShdw blurRad="50000" dist="30000" dir="5400000" algn="tl" rotWithShape="0">
                    <a:srgbClr val="000000">
                      <a:alpha val="30000"/>
                    </a:srgbClr>
                  </a:outerShdw>
                </a:effectLst>
                <a:ea typeface="+mj-ea"/>
                <a:cs typeface="+mj-cs"/>
              </a:rPr>
              <a:t>Бычина Ольга Анатольевна – </a:t>
            </a:r>
          </a:p>
          <a:p>
            <a:r>
              <a:rPr lang="ru-RU" sz="2000" b="1" dirty="0" smtClean="0">
                <a:solidFill>
                  <a:srgbClr val="FF0000"/>
                </a:solidFill>
                <a:effectLst>
                  <a:outerShdw blurRad="50000" dist="30000" dir="5400000" algn="tl" rotWithShape="0">
                    <a:srgbClr val="000000">
                      <a:alpha val="30000"/>
                    </a:srgbClr>
                  </a:outerShdw>
                </a:effectLst>
                <a:ea typeface="+mj-ea"/>
                <a:cs typeface="+mj-cs"/>
              </a:rPr>
              <a:t>инструктор по физической культуре</a:t>
            </a:r>
            <a:endParaRPr lang="ru-RU" sz="2000" b="1" dirty="0">
              <a:solidFill>
                <a:srgbClr val="FF0000"/>
              </a:solidFill>
            </a:endParaRPr>
          </a:p>
        </p:txBody>
      </p:sp>
      <p:pic>
        <p:nvPicPr>
          <p:cNvPr id="9218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24128" y="4365104"/>
            <a:ext cx="3219008" cy="2144814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2675359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475656" y="274638"/>
            <a:ext cx="7458032" cy="2506290"/>
          </a:xfrm>
        </p:spPr>
        <p:txBody>
          <a:bodyPr>
            <a:noAutofit/>
          </a:bodyPr>
          <a:lstStyle/>
          <a:p>
            <a:pPr algn="ctr"/>
            <a:r>
              <a:rPr lang="ru-RU" sz="3600" b="1" i="1" dirty="0" smtClean="0">
                <a:solidFill>
                  <a:srgbClr val="FF0000"/>
                </a:solidFill>
              </a:rPr>
              <a:t>Изучение проблем детского здоровья в наше время приобретает особую актуальность.</a:t>
            </a:r>
            <a:endParaRPr lang="ru-RU" sz="3600" b="1" i="1" dirty="0">
              <a:solidFill>
                <a:srgbClr val="FF0000"/>
              </a:solidFill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dirty="0" smtClean="0"/>
          </a:p>
          <a:p>
            <a:pPr marL="82296" indent="0">
              <a:buNone/>
            </a:pPr>
            <a:endParaRPr lang="ru-RU" dirty="0" smtClean="0"/>
          </a:p>
          <a:p>
            <a:pPr marL="82296" indent="0">
              <a:buNone/>
            </a:pPr>
            <a:endParaRPr lang="ru-RU" dirty="0"/>
          </a:p>
          <a:p>
            <a:pPr marL="82296" indent="0">
              <a:buNone/>
            </a:pPr>
            <a:r>
              <a:rPr lang="ru-RU" sz="4400" b="1" dirty="0" smtClean="0"/>
              <a:t>Сохранение и укрепление здоровья детей – одна из главных стратегических задач развития страны.</a:t>
            </a:r>
            <a:endParaRPr lang="ru-RU" sz="4400" b="1" dirty="0"/>
          </a:p>
        </p:txBody>
      </p:sp>
    </p:spTree>
    <p:extLst>
      <p:ext uri="{BB962C8B-B14F-4D97-AF65-F5344CB8AC3E}">
        <p14:creationId xmlns:p14="http://schemas.microsoft.com/office/powerpoint/2010/main" val="40060802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1435608" y="0"/>
            <a:ext cx="7312856" cy="6248400"/>
          </a:xfrm>
        </p:spPr>
        <p:txBody>
          <a:bodyPr/>
          <a:lstStyle/>
          <a:p>
            <a:pPr marL="82296" indent="0">
              <a:buNone/>
            </a:pPr>
            <a:r>
              <a:rPr lang="ru-RU" dirty="0"/>
              <a:t>Отличным закаливающим средством, обладающим и </a:t>
            </a:r>
            <a:r>
              <a:rPr lang="ru-RU" dirty="0" smtClean="0"/>
              <a:t>профилактической </a:t>
            </a:r>
            <a:r>
              <a:rPr lang="ru-RU" dirty="0"/>
              <a:t>направленностью</a:t>
            </a:r>
            <a:r>
              <a:rPr lang="ru-RU" dirty="0" smtClean="0"/>
              <a:t>, является русская баня и сауна. Пар и сухой жар с давних времен широко использовались для сохранения и укрепления здоровья. </a:t>
            </a:r>
            <a:endParaRPr lang="ru-RU" dirty="0"/>
          </a:p>
        </p:txBody>
      </p:sp>
      <p:pic>
        <p:nvPicPr>
          <p:cNvPr id="1027" name="Picture 3" descr="E:\сауна фото\IMG_6134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51720" y="2996952"/>
            <a:ext cx="5508104" cy="3672069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5061241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331640" y="274638"/>
            <a:ext cx="7602048" cy="2002234"/>
          </a:xfrm>
        </p:spPr>
        <p:txBody>
          <a:bodyPr>
            <a:normAutofit fontScale="90000"/>
          </a:bodyPr>
          <a:lstStyle/>
          <a:p>
            <a:pPr algn="ctr"/>
            <a:r>
              <a:rPr lang="ru-RU" b="1" i="1" dirty="0" smtClean="0"/>
              <a:t>В МДОУ детский сад № 34</a:t>
            </a:r>
            <a:br>
              <a:rPr lang="ru-RU" b="1" i="1" dirty="0" smtClean="0"/>
            </a:br>
            <a:r>
              <a:rPr lang="ru-RU" b="1" i="1" dirty="0" smtClean="0"/>
              <a:t> проводится оздоровление детей при помощи сауны.</a:t>
            </a:r>
            <a:endParaRPr lang="ru-RU" b="1" i="1" dirty="0"/>
          </a:p>
        </p:txBody>
      </p:sp>
      <p:pic>
        <p:nvPicPr>
          <p:cNvPr id="2050" name="Picture 2" descr="E:\сауна фото\IMG_6139.JPG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35696" y="2420888"/>
            <a:ext cx="6084019" cy="4056013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4147913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dirty="0" smtClean="0"/>
              <a:t>Прежде чем вести ребенка в сауну необходимо: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dirty="0" smtClean="0"/>
              <a:t>Провести анкетирование с родителями</a:t>
            </a:r>
          </a:p>
          <a:p>
            <a:r>
              <a:rPr lang="ru-RU" dirty="0" smtClean="0"/>
              <a:t>Разрешение от педиатра</a:t>
            </a:r>
            <a:endParaRPr lang="ru-RU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75856" y="2708920"/>
            <a:ext cx="4286250" cy="38465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8293832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ru-RU" sz="3600" b="1" dirty="0" smtClean="0"/>
              <a:t>Посещение сауны дети начинают с 5 лет, два раза в неделю 10 сеансов.</a:t>
            </a:r>
            <a:endParaRPr lang="ru-RU" sz="3600" b="1" dirty="0"/>
          </a:p>
        </p:txBody>
      </p:sp>
      <p:pic>
        <p:nvPicPr>
          <p:cNvPr id="3074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15765" y="1866728"/>
            <a:ext cx="5938019" cy="3962743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3168720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Процедура сауны следующая: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ru-RU" sz="2800" dirty="0" smtClean="0"/>
              <a:t>Принять душ Температура воды 37-38 гр., насухо вытереться.</a:t>
            </a:r>
          </a:p>
          <a:p>
            <a:r>
              <a:rPr lang="ru-RU" sz="2800" dirty="0" smtClean="0"/>
              <a:t>Первый заход в сауну  до 5 минут.</a:t>
            </a:r>
          </a:p>
          <a:p>
            <a:endParaRPr lang="ru-RU" sz="2800" dirty="0" smtClean="0"/>
          </a:p>
          <a:p>
            <a:pPr marL="82296" indent="0">
              <a:buNone/>
            </a:pPr>
            <a:endParaRPr lang="ru-RU" sz="2800" dirty="0" smtClean="0"/>
          </a:p>
          <a:p>
            <a:endParaRPr lang="ru-RU" sz="2800" dirty="0"/>
          </a:p>
        </p:txBody>
      </p:sp>
      <p:pic>
        <p:nvPicPr>
          <p:cNvPr id="4" name="Рисунок 3" descr="C:\Users\Uzver\Desktop\101OLYMP\P1013871.JPG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44008" y="2950840"/>
            <a:ext cx="4074160" cy="3054985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5" name="Рисунок 4" descr="C:\Users\Uzver\Desktop\101OLYMP\P1013870.JPG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7614" y="3429000"/>
            <a:ext cx="4124325" cy="309245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</p:spTree>
    <p:extLst>
      <p:ext uri="{BB962C8B-B14F-4D97-AF65-F5344CB8AC3E}">
        <p14:creationId xmlns:p14="http://schemas.microsoft.com/office/powerpoint/2010/main" val="17242931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Выход из сауны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ru-RU" sz="2800" dirty="0" smtClean="0"/>
              <a:t>Отдых в предбаннике, воздушное охлаждение при температуре 22-25 гр. Не менее 5-7 минут, хождение по массажным дорожкам.</a:t>
            </a:r>
            <a:endParaRPr lang="ru-RU" sz="2800" dirty="0"/>
          </a:p>
        </p:txBody>
      </p:sp>
      <p:pic>
        <p:nvPicPr>
          <p:cNvPr id="4099" name="Picture 3" descr="E:\сауна фото\IMG_6147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5536" y="3731028"/>
            <a:ext cx="4196544" cy="2797696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E:\сауна фото\IMG_6146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11112" y="2996952"/>
            <a:ext cx="4009360" cy="2672907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9491050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Второй заход в сауну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dirty="0" smtClean="0"/>
              <a:t>Второй заход длится 7-9 минут.</a:t>
            </a:r>
          </a:p>
          <a:p>
            <a:r>
              <a:rPr lang="ru-RU" dirty="0" smtClean="0"/>
              <a:t>Дети делают точечный массаж.</a:t>
            </a:r>
          </a:p>
          <a:p>
            <a:endParaRPr lang="ru-RU" dirty="0"/>
          </a:p>
        </p:txBody>
      </p:sp>
      <p:pic>
        <p:nvPicPr>
          <p:cNvPr id="5122" name="Picture 2" descr="E:\сауна фото\IMG_6142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72461" y="2564904"/>
            <a:ext cx="4176464" cy="2784309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123" name="Picture 3" descr="E:\сауна фото\IMG_6149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520" y="3501008"/>
            <a:ext cx="4363788" cy="2909191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5646530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 smtClean="0"/>
              <a:t>Выход из сауны</a:t>
            </a:r>
            <a:endParaRPr lang="ru-RU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dirty="0" smtClean="0"/>
              <a:t>Циркулярный душ</a:t>
            </a:r>
          </a:p>
          <a:p>
            <a:endParaRPr lang="ru-RU" dirty="0"/>
          </a:p>
        </p:txBody>
      </p:sp>
      <p:pic>
        <p:nvPicPr>
          <p:cNvPr id="6146" name="Picture 2" descr="E:\сауна фото\IMG_6137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7207" y="3645024"/>
            <a:ext cx="4430063" cy="2953375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4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29702" y="2349926"/>
            <a:ext cx="4314297" cy="2879274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8982369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ru-RU" sz="3600" b="1" i="1" dirty="0" smtClean="0"/>
              <a:t>После посещения сауны дети пьют душистый травяной чай с медом.</a:t>
            </a:r>
            <a:endParaRPr lang="ru-RU" sz="3600" b="1" i="1" dirty="0"/>
          </a:p>
        </p:txBody>
      </p:sp>
      <p:pic>
        <p:nvPicPr>
          <p:cNvPr id="7170" name="Picture 2" descr="E:\сауна фото\IMG_6162.JPG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520" y="1772816"/>
            <a:ext cx="4320481" cy="288032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171" name="Picture 3" descr="E:\сауна фото\IMG_6165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98556" y="3541472"/>
            <a:ext cx="3927576" cy="2618384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573154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ru-RU" sz="4000" b="1" i="1" dirty="0" smtClean="0"/>
              <a:t>Количество простудных заболеваний за 2016 год</a:t>
            </a:r>
            <a:endParaRPr lang="ru-RU" sz="4000" b="1" i="1" dirty="0"/>
          </a:p>
        </p:txBody>
      </p:sp>
      <p:graphicFrame>
        <p:nvGraphicFramePr>
          <p:cNvPr id="4" name="Объект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77445492"/>
              </p:ext>
            </p:extLst>
          </p:nvPr>
        </p:nvGraphicFramePr>
        <p:xfrm>
          <a:off x="1435100" y="1447800"/>
          <a:ext cx="3784972" cy="212521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graphicFrame>
        <p:nvGraphicFramePr>
          <p:cNvPr id="6" name="Объект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380649284"/>
              </p:ext>
            </p:extLst>
          </p:nvPr>
        </p:nvGraphicFramePr>
        <p:xfrm>
          <a:off x="1475656" y="4149080"/>
          <a:ext cx="3784972" cy="212521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7" name="TextBox 6"/>
          <p:cNvSpPr txBox="1"/>
          <p:nvPr/>
        </p:nvSpPr>
        <p:spPr>
          <a:xfrm>
            <a:off x="4932040" y="1916832"/>
            <a:ext cx="3600400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000" b="1" dirty="0" smtClean="0">
                <a:solidFill>
                  <a:srgbClr val="FF0000"/>
                </a:solidFill>
              </a:rPr>
              <a:t>Начало года:</a:t>
            </a:r>
          </a:p>
          <a:p>
            <a:r>
              <a:rPr lang="ru-RU" sz="2000" b="1" dirty="0" smtClean="0"/>
              <a:t>Всего случаев – 48</a:t>
            </a:r>
          </a:p>
          <a:p>
            <a:r>
              <a:rPr lang="ru-RU" sz="2000" b="1" dirty="0" smtClean="0"/>
              <a:t>Простудные заболевания – 42</a:t>
            </a:r>
          </a:p>
          <a:p>
            <a:r>
              <a:rPr lang="ru-RU" sz="2000" b="1" dirty="0" smtClean="0"/>
              <a:t>ОРВИ – 38 </a:t>
            </a:r>
          </a:p>
          <a:p>
            <a:r>
              <a:rPr lang="ru-RU" sz="2000" b="1" dirty="0" smtClean="0"/>
              <a:t>Прочие болезни – 6</a:t>
            </a:r>
          </a:p>
          <a:p>
            <a:r>
              <a:rPr lang="ru-RU" sz="2000" b="1" dirty="0" smtClean="0"/>
              <a:t>Ангина – 3</a:t>
            </a:r>
          </a:p>
          <a:p>
            <a:r>
              <a:rPr lang="ru-RU" sz="2000" b="1" dirty="0" smtClean="0"/>
              <a:t>Острый бронхит – 1  </a:t>
            </a:r>
            <a:endParaRPr lang="ru-RU" sz="2000" b="1" dirty="0"/>
          </a:p>
        </p:txBody>
      </p:sp>
      <p:sp>
        <p:nvSpPr>
          <p:cNvPr id="8" name="TextBox 7"/>
          <p:cNvSpPr txBox="1"/>
          <p:nvPr/>
        </p:nvSpPr>
        <p:spPr>
          <a:xfrm>
            <a:off x="4932040" y="4163601"/>
            <a:ext cx="3816424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000" b="1" dirty="0" smtClean="0">
                <a:solidFill>
                  <a:srgbClr val="FF0000"/>
                </a:solidFill>
              </a:rPr>
              <a:t>Конец года:</a:t>
            </a:r>
          </a:p>
          <a:p>
            <a:r>
              <a:rPr lang="ru-RU" sz="2000" b="1" dirty="0" smtClean="0"/>
              <a:t>Всего случаев – 29</a:t>
            </a:r>
          </a:p>
          <a:p>
            <a:r>
              <a:rPr lang="ru-RU" sz="2000" b="1" dirty="0" smtClean="0"/>
              <a:t>Простудные заболевания – 25</a:t>
            </a:r>
          </a:p>
          <a:p>
            <a:r>
              <a:rPr lang="ru-RU" sz="2000" b="1" dirty="0" smtClean="0"/>
              <a:t>ОРВИ – 24</a:t>
            </a:r>
          </a:p>
          <a:p>
            <a:r>
              <a:rPr lang="ru-RU" sz="2000" b="1" dirty="0" smtClean="0"/>
              <a:t>Прочие болезни – 4</a:t>
            </a:r>
          </a:p>
          <a:p>
            <a:r>
              <a:rPr lang="ru-RU" sz="2000" b="1" dirty="0" smtClean="0"/>
              <a:t>Ангина – 1</a:t>
            </a:r>
          </a:p>
          <a:p>
            <a:r>
              <a:rPr lang="ru-RU" sz="2000" b="1" dirty="0" smtClean="0"/>
              <a:t>Острый бронхит - 0</a:t>
            </a:r>
          </a:p>
        </p:txBody>
      </p:sp>
    </p:spTree>
    <p:extLst>
      <p:ext uri="{BB962C8B-B14F-4D97-AF65-F5344CB8AC3E}">
        <p14:creationId xmlns:p14="http://schemas.microsoft.com/office/powerpoint/2010/main" val="25437980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043608" y="274638"/>
            <a:ext cx="7890080" cy="1143000"/>
          </a:xfrm>
        </p:spPr>
        <p:txBody>
          <a:bodyPr>
            <a:noAutofit/>
          </a:bodyPr>
          <a:lstStyle/>
          <a:p>
            <a:r>
              <a:rPr lang="ru-RU" sz="3200" b="1" dirty="0" smtClean="0"/>
              <a:t/>
            </a:r>
            <a:br>
              <a:rPr lang="ru-RU" sz="3200" b="1" dirty="0" smtClean="0"/>
            </a:br>
            <a:r>
              <a:rPr lang="ru-RU" sz="3200" b="1" dirty="0" smtClean="0"/>
              <a:t>Опыт закаливания сауной показал, что дети, посещающие сауну, гораздо меньше болеют простудными заболеваниями.</a:t>
            </a:r>
            <a:endParaRPr lang="ru-RU" sz="3200" b="1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1435608" y="1447800"/>
            <a:ext cx="2560328" cy="4800600"/>
          </a:xfrm>
        </p:spPr>
        <p:txBody>
          <a:bodyPr>
            <a:normAutofit fontScale="77500" lnSpcReduction="20000"/>
          </a:bodyPr>
          <a:lstStyle/>
          <a:p>
            <a:endParaRPr lang="ru-RU" dirty="0" smtClean="0"/>
          </a:p>
          <a:p>
            <a:pPr marL="82296" indent="0">
              <a:buNone/>
            </a:pPr>
            <a:r>
              <a:rPr lang="ru-RU" sz="2800" b="1" dirty="0" smtClean="0"/>
              <a:t>Они менее раздражительны, не боятся трудностей, ибо, на первых порах преодолев страх перед банным жаром, поверили в себя, стали более решительными и дисциплинированными.</a:t>
            </a:r>
            <a:endParaRPr lang="ru-RU" sz="2800" b="1" dirty="0"/>
          </a:p>
        </p:txBody>
      </p:sp>
      <p:pic>
        <p:nvPicPr>
          <p:cNvPr id="8194" name="Picture 2" descr="E:\сауна фото\IMG_6161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25652" y="2420888"/>
            <a:ext cx="4860540" cy="324036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0204555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5400" b="1" i="1" dirty="0" smtClean="0"/>
              <a:t>Спасибо за внимание!</a:t>
            </a:r>
            <a:endParaRPr lang="ru-RU" sz="5400" b="1" i="1" dirty="0"/>
          </a:p>
        </p:txBody>
      </p:sp>
      <p:pic>
        <p:nvPicPr>
          <p:cNvPr id="3" name="Рисунок 2"/>
          <p:cNvPicPr/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01787" y="1448752"/>
            <a:ext cx="6858645" cy="4860568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</p:spTree>
    <p:extLst>
      <p:ext uri="{BB962C8B-B14F-4D97-AF65-F5344CB8AC3E}">
        <p14:creationId xmlns:p14="http://schemas.microsoft.com/office/powerpoint/2010/main" val="1696761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Солнцестояние">
  <a:themeElements>
    <a:clrScheme name="Солнцестояние">
      <a:dk1>
        <a:sysClr val="windowText" lastClr="000000"/>
      </a:dk1>
      <a:lt1>
        <a:sysClr val="window" lastClr="FFFFFF"/>
      </a:lt1>
      <a:dk2>
        <a:srgbClr val="4F271C"/>
      </a:dk2>
      <a:lt2>
        <a:srgbClr val="E7DEC9"/>
      </a:lt2>
      <a:accent1>
        <a:srgbClr val="3891A7"/>
      </a:accent1>
      <a:accent2>
        <a:srgbClr val="FEB80A"/>
      </a:accent2>
      <a:accent3>
        <a:srgbClr val="C32D2E"/>
      </a:accent3>
      <a:accent4>
        <a:srgbClr val="84AA33"/>
      </a:accent4>
      <a:accent5>
        <a:srgbClr val="964305"/>
      </a:accent5>
      <a:accent6>
        <a:srgbClr val="475A8D"/>
      </a:accent6>
      <a:hlink>
        <a:srgbClr val="8DC765"/>
      </a:hlink>
      <a:folHlink>
        <a:srgbClr val="AA8A14"/>
      </a:folHlink>
    </a:clrScheme>
    <a:fontScheme name="Солнцестояние">
      <a:majorFont>
        <a:latin typeface="Gill Sans MT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Gill Sans MT"/>
        <a:ea typeface=""/>
        <a:cs typeface=""/>
        <a:font script="Grek" typeface="Corbel"/>
        <a:font script="Cyrl" typeface="Corbel"/>
        <a:font script="Jpan" typeface="HGｺﾞｼｯｸE"/>
        <a:font script="Hang" typeface="HY엽서L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Солнцестояние">
      <a:fillStyleLst>
        <a:solidFill>
          <a:schemeClr val="phClr"/>
        </a:solidFill>
        <a:gradFill rotWithShape="1">
          <a:gsLst>
            <a:gs pos="0">
              <a:schemeClr val="phClr">
                <a:tint val="35000"/>
                <a:satMod val="253000"/>
              </a:schemeClr>
            </a:gs>
            <a:gs pos="50000">
              <a:schemeClr val="phClr">
                <a:tint val="42000"/>
                <a:satMod val="255000"/>
              </a:schemeClr>
            </a:gs>
            <a:gs pos="97000">
              <a:schemeClr val="phClr">
                <a:tint val="53000"/>
                <a:satMod val="260000"/>
              </a:schemeClr>
            </a:gs>
            <a:gs pos="100000">
              <a:schemeClr val="phClr">
                <a:tint val="56000"/>
                <a:satMod val="275000"/>
              </a:schemeClr>
            </a:gs>
          </a:gsLst>
          <a:path path="circle">
            <a:fillToRect l="50000" t="50000" r="50000" b="50000"/>
          </a:path>
        </a:gradFill>
        <a:gradFill rotWithShape="1">
          <a:gsLst>
            <a:gs pos="0">
              <a:schemeClr val="phClr">
                <a:tint val="92000"/>
                <a:satMod val="170000"/>
              </a:schemeClr>
            </a:gs>
            <a:gs pos="15000">
              <a:schemeClr val="phClr">
                <a:tint val="92000"/>
                <a:shade val="99000"/>
                <a:satMod val="170000"/>
              </a:schemeClr>
            </a:gs>
            <a:gs pos="62000">
              <a:schemeClr val="phClr">
                <a:tint val="96000"/>
                <a:shade val="80000"/>
                <a:satMod val="170000"/>
              </a:schemeClr>
            </a:gs>
            <a:gs pos="97000">
              <a:schemeClr val="phClr">
                <a:tint val="98000"/>
                <a:shade val="63000"/>
                <a:satMod val="170000"/>
              </a:schemeClr>
            </a:gs>
            <a:gs pos="100000">
              <a:schemeClr val="phClr">
                <a:shade val="62000"/>
                <a:satMod val="170000"/>
              </a:schemeClr>
            </a:gs>
          </a:gsLst>
          <a:path path="circle">
            <a:fillToRect l="50000" t="50000" r="50000" b="5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</a:effectStyle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  <a:scene3d>
            <a:camera prst="orthographicFront" fov="0">
              <a:rot lat="0" lon="0" rev="0"/>
            </a:camera>
            <a:lightRig rig="brightRoom" dir="tl">
              <a:rot lat="0" lon="0" rev="8700000"/>
            </a:lightRig>
          </a:scene3d>
          <a:sp3d contourW="12700">
            <a:bevelT w="0" h="0"/>
            <a:contourClr>
              <a:schemeClr val="phClr">
                <a:shade val="80000"/>
              </a:schemeClr>
            </a:contourClr>
          </a:sp3d>
        </a:effectStyle>
        <a:effectStyle>
          <a:effectLst>
            <a:outerShdw blurRad="63500" dist="25400" dir="5400000" rotWithShape="0">
              <a:srgbClr val="000000">
                <a:alpha val="43137"/>
              </a:srgbClr>
            </a:outerShdw>
          </a:effectLst>
          <a:scene3d>
            <a:camera prst="orthographicFront" fov="0">
              <a:rot lat="0" lon="0" rev="0"/>
            </a:camera>
            <a:lightRig rig="brightRoom" dir="tl">
              <a:rot lat="0" lon="0" rev="5400000"/>
            </a:lightRig>
          </a:scene3d>
          <a:sp3d contourW="12700">
            <a:bevelT w="25400" h="50800" prst="angle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60000"/>
                <a:satMod val="355000"/>
              </a:schemeClr>
            </a:gs>
            <a:gs pos="40000">
              <a:schemeClr val="phClr">
                <a:tint val="85000"/>
                <a:satMod val="320000"/>
              </a:schemeClr>
            </a:gs>
            <a:gs pos="100000">
              <a:schemeClr val="phClr">
                <a:shade val="55000"/>
                <a:satMod val="300000"/>
              </a:schemeClr>
            </a:gs>
          </a:gsLst>
          <a:path path="circle">
            <a:fillToRect l="-24500" t="-20000" r="124500" b="12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"/>
                <a:satMod val="300000"/>
              </a:schemeClr>
              <a:schemeClr val="phClr">
                <a:tint val="90000"/>
                <a:satMod val="225000"/>
              </a:schemeClr>
            </a:duotone>
          </a:blip>
          <a:tile tx="0" ty="0" sx="90000" sy="90000" flip="xy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Solstice</Template>
  <TotalTime>589</TotalTime>
  <Words>289</Words>
  <Application>Microsoft Office PowerPoint</Application>
  <PresentationFormat>Экран (4:3)</PresentationFormat>
  <Paragraphs>60</Paragraphs>
  <Slides>14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14</vt:i4>
      </vt:variant>
    </vt:vector>
  </HeadingPairs>
  <TitlesOfParts>
    <vt:vector size="15" baseType="lpstr">
      <vt:lpstr>Солнцестояние</vt:lpstr>
      <vt:lpstr>Закаливание детей дошкольного возраста</vt:lpstr>
      <vt:lpstr>Изучение проблем детского здоровья в наше время приобретает особую актуальность.</vt:lpstr>
      <vt:lpstr>Презентация PowerPoint</vt:lpstr>
      <vt:lpstr>В МДОУ детский сад № 34  проводится оздоровление детей при помощи сауны.</vt:lpstr>
      <vt:lpstr>Прежде чем вести ребенка в сауну необходимо:</vt:lpstr>
      <vt:lpstr>Посещение сауны дети начинают с 5 лет, два раза в неделю 10 сеансов.</vt:lpstr>
      <vt:lpstr>Процедура сауны следующая:</vt:lpstr>
      <vt:lpstr>Выход из сауны</vt:lpstr>
      <vt:lpstr>Второй заход в сауну</vt:lpstr>
      <vt:lpstr>Выход из сауны</vt:lpstr>
      <vt:lpstr>После посещения сауны дети пьют душистый травяной чай с медом.</vt:lpstr>
      <vt:lpstr>Количество простудных заболеваний за 2016 год</vt:lpstr>
      <vt:lpstr> Опыт закаливания сауной показал, что дети, посещающие сауну, гораздо меньше болеют простудными заболеваниями.</vt:lpstr>
      <vt:lpstr>Спасибо за внимание!</vt:lpstr>
    </vt:vector>
  </TitlesOfParts>
  <Company>SPecialiST RePack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Uver</dc:creator>
  <cp:lastModifiedBy>Uver</cp:lastModifiedBy>
  <cp:revision>23</cp:revision>
  <dcterms:created xsi:type="dcterms:W3CDTF">2017-04-04T22:26:18Z</dcterms:created>
  <dcterms:modified xsi:type="dcterms:W3CDTF">2017-04-07T01:09:04Z</dcterms:modified>
</cp:coreProperties>
</file>