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1.bin" ContentType="application/vnd.openxmlformats-officedocument.oleObject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81" r:id="rId9"/>
    <p:sldId id="263" r:id="rId10"/>
    <p:sldId id="264" r:id="rId11"/>
    <p:sldId id="265" r:id="rId12"/>
    <p:sldId id="268" r:id="rId13"/>
    <p:sldId id="267" r:id="rId14"/>
    <p:sldId id="266" r:id="rId15"/>
    <p:sldId id="269" r:id="rId16"/>
    <p:sldId id="271" r:id="rId17"/>
    <p:sldId id="270" r:id="rId18"/>
    <p:sldId id="272" r:id="rId19"/>
    <p:sldId id="273" r:id="rId20"/>
    <p:sldId id="274" r:id="rId21"/>
    <p:sldId id="277" r:id="rId22"/>
    <p:sldId id="262" r:id="rId23"/>
    <p:sldId id="261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5F5F5F"/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28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8B21FE-45D7-404E-86B9-15A71669A6AD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153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4113EF-B26A-4826-8279-B88204AFC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B89A8-AAC1-48CA-9008-6A17A8565301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3B7A6-6EDB-4177-992F-2CF11467E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40650-53D5-4982-8804-7F08BD0B4C52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E3721-BAEC-465C-A845-FE3F9720EC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228AC-7CDC-4EEB-AB12-1EB9802679DB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7DF9-5C4C-4492-BB01-468FC9F7B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39CC7-CA83-43A4-A4B5-76D9E9CB8A26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79DC-1198-4C14-AC80-0CD5269D4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73ABA-C3A7-4C17-AA64-F5FC58DFFA3C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B0036-A5B8-4FDA-AC2F-B2A9A7472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39B4-BC1C-49EE-B107-0C7B01950CCE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0EA8-AED3-40DF-B377-99DA05A24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80F4-84C5-4F1A-891D-E0189C47CE57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D0A04-C491-4941-AE6C-EFD2FB7EB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1F97-144C-4A15-B0F6-AB928632AB2D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B2F1C-3DC7-40D1-84CC-F69486789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C55D4-80B7-48D8-ACBF-EC4D4360D1E0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E9278-98F8-4E6D-8128-FDF70164F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EDF05-EA29-4E19-9329-101D8C877885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6F52B-94BB-4777-8A69-869523D2E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8B623-7099-40D0-B7A3-5B22F7E341C6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4A49-7129-4F1A-8238-C76C7C3E4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340-C292-4A1A-841B-CFAA042ED820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1BF38-0162-4161-A46E-922162C38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C563B-1577-4894-82D4-212ED384025A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A985-1DE5-4F32-A0D6-92CE45D78E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2ECB5B-4D02-4D10-BFF5-74EE624BCAC3}" type="datetimeFigureOut">
              <a:rPr lang="ru-RU"/>
              <a:pPr>
                <a:defRPr/>
              </a:pPr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D927E1-DBB4-425A-B933-153C86C3A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www.libex.ru/dimg/160f5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www.yarvolna.net/files/Logo_chan/baza/%D0%9C%D1%83%D0%BB%D1%8C%D1%82%D0%B8%D0%BC%D0%B0%D0%BD%D0%B8%D1%8F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ru.static.z-dn.net/files/d84/0ec89f31cde1447e5289e0561d08a09e.gi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d35obg07bzmh9h.cloudfront.net/wp-content/uploads/2011/05/96089445-1024x843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s2.pic4you.ru/allimage/y2013/04-21/12216/3397891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i.lib.ru/detsad/stahan/ospozsf.htm" TargetMode="External"/><Relationship Id="rId2" Type="http://schemas.openxmlformats.org/officeDocument/2006/relationships/hyperlink" Target="http://www.studfiles.ru/preview/4190427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" TargetMode="External"/><Relationship Id="rId5" Type="http://schemas.openxmlformats.org/officeDocument/2006/relationships/hyperlink" Target="http://irrox.com.ru/znaki-i-simvoly-upravljajut-mirom" TargetMode="External"/><Relationship Id="rId4" Type="http://schemas.openxmlformats.org/officeDocument/2006/relationships/hyperlink" Target="http://nsportal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mediasubs.ru/group/uploads/si/sistemno-vektornaya-psihologiya-o-chem-molchit-bessoznatelnoe/image2/tNzc2Yi00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/>
          </p:cNvSpPr>
          <p:nvPr>
            <p:ph type="subTitle" idx="4294967295"/>
          </p:nvPr>
        </p:nvSpPr>
        <p:spPr>
          <a:xfrm>
            <a:off x="3924300" y="3284538"/>
            <a:ext cx="4967288" cy="1752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Чистякова Елена Викторовна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МБОУ ВМР «Ермаковская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средняя школа»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Вологодского района</a:t>
            </a:r>
          </a:p>
        </p:txBody>
      </p:sp>
      <p:sp>
        <p:nvSpPr>
          <p:cNvPr id="16387" name="Rectangle 7"/>
          <p:cNvSpPr>
            <a:spLocks noGrp="1"/>
          </p:cNvSpPr>
          <p:nvPr>
            <p:ph type="ctrTitle" idx="4294967295"/>
          </p:nvPr>
        </p:nvSpPr>
        <p:spPr>
          <a:xfrm>
            <a:off x="395288" y="836613"/>
            <a:ext cx="8496300" cy="1470025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Наглядный инструментарий </a:t>
            </a:r>
            <a:br>
              <a:rPr lang="ru-RU" sz="4000" b="1" smtClean="0">
                <a:solidFill>
                  <a:schemeClr val="bg1"/>
                </a:solidFill>
              </a:rPr>
            </a:br>
            <a:r>
              <a:rPr lang="ru-RU" sz="4000" b="1" smtClean="0">
                <a:solidFill>
                  <a:schemeClr val="bg1"/>
                </a:solidFill>
              </a:rPr>
              <a:t>для поэтапного планирования урока в 1 классе </a:t>
            </a:r>
            <a:br>
              <a:rPr lang="ru-RU" sz="4000" b="1" smtClean="0">
                <a:solidFill>
                  <a:schemeClr val="bg1"/>
                </a:solidFill>
              </a:rPr>
            </a:br>
            <a:r>
              <a:rPr lang="ru-RU" sz="4000" b="1" smtClean="0">
                <a:solidFill>
                  <a:schemeClr val="bg1"/>
                </a:solidFill>
              </a:rPr>
              <a:t>в соответствиями </a:t>
            </a:r>
            <a:br>
              <a:rPr lang="ru-RU" sz="4000" b="1" smtClean="0">
                <a:solidFill>
                  <a:schemeClr val="bg1"/>
                </a:solidFill>
              </a:rPr>
            </a:br>
            <a:r>
              <a:rPr lang="ru-RU" sz="4000" b="1" smtClean="0">
                <a:solidFill>
                  <a:schemeClr val="bg1"/>
                </a:solidFill>
              </a:rPr>
              <a:t>с требованиями ФГОС.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23555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2. Жизнь замечательных людей 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30" name="WordArt 7"/>
          <p:cNvSpPr>
            <a:spLocks noChangeArrowheads="1" noChangeShapeType="1" noTextEdit="1"/>
          </p:cNvSpPr>
          <p:nvPr/>
        </p:nvSpPr>
        <p:spPr bwMode="auto">
          <a:xfrm>
            <a:off x="1692275" y="2349500"/>
            <a:ext cx="54006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508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Ж З Л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24579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3. Работа со словарём 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7655" name="Picture 9" descr="&amp;Tcy;&amp;ocy;&amp;lcy;&amp;kcy;&amp;ocy;&amp;vcy;&amp;ycy;&amp;jcy; &amp;scy;&amp;lcy;&amp;ocy;&amp;vcy;&amp;acy;&amp;rcy;&amp;softcy; &amp;rcy;&amp;ucy;&amp;scy;&amp;scy;&amp;kcy;&amp;ocy;&amp;gcy;&amp;ocy; &amp;yacy;&amp;zcy;&amp;ycy;&amp;kcy;&amp;acy;. &amp;Scy;&amp;kcy;&amp;acy;&amp;chcy;&amp;acy;&amp;tcy;&amp;softcy; &amp;bcy;&amp;iecy;&amp;scy;&amp;pcy;&amp;lcy;&amp;acy;&amp;tcy;&amp;ncy;&amp;ocy; &amp;Rcy;&amp;acy;&amp;zcy;&amp;ncy;&amp;ocy;&amp;iecy;. &amp;Kcy;&amp;ncy;&amp;icy;&amp;gcy;&amp;icy;.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132138" y="1628775"/>
            <a:ext cx="3059112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2867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45059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4. Слушание учителя</a:t>
            </a:r>
            <a:r>
              <a:rPr lang="ru-RU" sz="28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8679" name="Picture 9" descr="687474703a2f2f626f7269736f766e612e7275736564752e6e65742f67616c6c6572792f343939382f7563686974656c5f695f756368656e696b692e6a706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5" y="1700213"/>
            <a:ext cx="40322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26627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5. Просмотр мультфильма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9703" name="Picture 9" descr="&amp;Tcy;&amp;vcy; &amp;pcy;&amp;rcy;&amp;ocy;&amp;gcy;&amp;rcy;&amp;acy;&amp;mcy;&amp;mcy;&amp;acy;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411413" y="1916113"/>
            <a:ext cx="41052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30722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27651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6. Разгадывание кроссворда</a:t>
            </a:r>
            <a:r>
              <a:rPr lang="ru-RU" sz="2800" smtClean="0"/>
              <a:t> 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0727" name="Picture 8" descr="&amp;Kcy;&amp;rcy;&amp;ocy;&amp;scy;&amp;scy;&amp;vcy;&amp;ocy;&amp;rcy;&amp;dcy;&amp;ycy;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916238" y="1844675"/>
            <a:ext cx="289718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28675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7. Физкультминутка</a:t>
            </a:r>
            <a:endParaRPr lang="ru-RU" sz="2800" smtClean="0">
              <a:solidFill>
                <a:schemeClr val="bg1"/>
              </a:solidFill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1751" name="Picture 8" descr="физмину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205038"/>
            <a:ext cx="56880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39750" y="1341438"/>
            <a:ext cx="7777163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32770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29699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8. Моделирование обложки</a:t>
            </a:r>
            <a:r>
              <a:rPr lang="ru-RU" sz="28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2916238" y="1700213"/>
            <a:ext cx="3309937" cy="433387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2916238" y="4797425"/>
            <a:ext cx="3238500" cy="4318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6" name="WordArt 10"/>
          <p:cNvSpPr>
            <a:spLocks noChangeArrowheads="1" noChangeShapeType="1" noTextEdit="1"/>
          </p:cNvSpPr>
          <p:nvPr/>
        </p:nvSpPr>
        <p:spPr bwMode="auto">
          <a:xfrm>
            <a:off x="4067175" y="2708275"/>
            <a:ext cx="865188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2627313" y="1412875"/>
            <a:ext cx="3816350" cy="4103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3379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30723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9. Составление картинного плана</a:t>
            </a:r>
            <a:r>
              <a:rPr lang="ru-RU" sz="2800" smtClean="0"/>
              <a:t> </a:t>
            </a: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971550" y="2708275"/>
            <a:ext cx="2089150" cy="18732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3492500" y="2708275"/>
            <a:ext cx="2089150" cy="18732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5940425" y="2708275"/>
            <a:ext cx="2089150" cy="18732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34818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31747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10. Выразительное чтение</a:t>
            </a:r>
            <a:r>
              <a:rPr lang="ru-RU" sz="28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4822" name="Rectangle 9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4823" name="Picture 8" descr="&amp;Dcy;&amp;iecy;&amp;vcy;&amp;ocy;&amp;chcy;&amp;kcy;&amp;acy; &amp;icy; &amp;mcy;&amp;acy;&amp;lcy;&amp;softcy;&amp;chcy;&amp;icy;&amp;kcy;, &amp;chcy;&amp;icy;&amp;tcy;&amp;acy;&amp;yacy; &amp;Kcy;&amp;rcy;&amp;acy;&amp;scy;&amp;ncy;&amp;ucy;&amp;yucy; &amp;kcy;&amp;ncy;&amp;icy;&amp;gcy;&amp;ucy; &amp;Scy;&amp;tcy;&amp;ocy;&amp;kcy;&amp;ocy;&amp;vcy;&amp;ycy;&amp;iecy; &amp;vcy;&amp;iecy;&amp;kcy;&amp;tcy;&amp;ocy;&amp;rcy;&amp;ncy;&amp;ycy;&amp;iecy; &amp;icy;&amp;zcy;&amp;ocy;&amp;bcy;&amp;rcy;&amp;acy;&amp;zhcy;&amp;iecy;&amp;ncy;&amp;icy;&amp;yacy; &amp;icy; &amp;Scy;&amp;tcy;&amp;ocy;&amp;kcy;&amp;ocy;&amp;vcy;&amp;ycy;&amp;iecy; &amp;fcy;&amp;ocy;&amp;tcy;&amp;ocy;&amp;gcy;&amp;rcy;&amp;acy;&amp;fcy;&amp;icy;&amp;icy; Bigstock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555875" y="1916113"/>
            <a:ext cx="3960813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32771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11. Иллюстрирование произведения</a:t>
            </a:r>
            <a:r>
              <a:rPr lang="ru-RU" sz="28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5846" name="Rectangle 9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5847" name="Picture 8" descr="&amp;KHcy;&amp;ucy;&amp;dcy;&amp;ocy;&amp;zhcy;&amp;iecy;&amp;scy;&amp;tcy;&amp;vcy;&amp;iecy;&amp;ncy;&amp;ncy;&amp;ycy;&amp;jcy; &amp;kcy;&amp;lcy;&amp;icy;&amp;pcy;&amp;acy;&amp;rcy;&amp;tcy; - &amp;Ecy;&amp;lcy;&amp;iecy;&amp;mcy;&amp;iecy;&amp;ncy;&amp;tcy;&amp;ycy; &amp;dcy;&amp;lcy;&amp;yacy; &amp;dcy;&amp;icy;&amp;zcy;&amp;acy;&amp;jcy;&amp;ncy;&amp;acy; - &amp;Kcy;&amp;lcy;&amp;icy;&amp;pcy;&amp;acy;&amp;rcy;&amp;tcy;&amp;ycy; PNG - &amp;Kcy;&amp;lcy;&amp;icy;&amp;pcy;&amp;acy;&amp;rcy;&amp;tcy;&amp;ycy; &amp;ucy; &amp;Acy;&amp;ncy;&amp;ncy;&amp;ycy;.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059113" y="1773238"/>
            <a:ext cx="34226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268413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18434" name="Rectang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1. Особенности познавательной сферы первоклассников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55650" y="1412875"/>
            <a:ext cx="7416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Внимание</a:t>
            </a:r>
            <a:r>
              <a:rPr lang="ru-RU"/>
              <a:t> учащихся 1-х классов еще слабоорганизованно, имеет небольшой объем, плохо распределяемо, неустойчиво. </a:t>
            </a:r>
          </a:p>
          <a:p>
            <a:pPr>
              <a:spcBef>
                <a:spcPct val="50000"/>
              </a:spcBef>
            </a:pPr>
            <a:r>
              <a:rPr lang="ru-RU"/>
              <a:t>Для концентрации внимания ребенку требуется внешняя помощь.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55650" y="2852738"/>
            <a:ext cx="72009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Хорошо развита </a:t>
            </a:r>
            <a:r>
              <a:rPr lang="ru-RU" b="1"/>
              <a:t>непроизвольная память</a:t>
            </a:r>
            <a:r>
              <a:rPr lang="ru-RU"/>
              <a:t>, фиксирующая яркие, эмоционально насыщенные для ребенка сведения и события его жизни.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55650" y="4076700"/>
            <a:ext cx="7561263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Мышление </a:t>
            </a:r>
            <a:r>
              <a:rPr lang="ru-RU"/>
              <a:t>первоклассников преимущественно наглядно-образное.</a:t>
            </a:r>
          </a:p>
          <a:p>
            <a:pPr>
              <a:spcBef>
                <a:spcPct val="50000"/>
              </a:spcBef>
            </a:pPr>
            <a:r>
              <a:rPr lang="ru-RU"/>
              <a:t>Для совершения мыслительных операций сравнения, обобщения, анализа, логического вывода детям необходимо опираться на наглядный материал.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  <p:bldP spid="163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480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      </a:t>
            </a:r>
            <a:r>
              <a:rPr lang="ru-RU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33795" name="Rectangle 4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12. Рефлексия</a:t>
            </a:r>
            <a:r>
              <a:rPr lang="ru-RU" sz="28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6870" name="Rectangle 18"/>
          <p:cNvSpPr>
            <a:spLocks noChangeArrowheads="1"/>
          </p:cNvSpPr>
          <p:nvPr/>
        </p:nvSpPr>
        <p:spPr bwMode="auto">
          <a:xfrm>
            <a:off x="3578225" y="2941638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6871" name="Picture 11" descr="600px-smiley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989138"/>
            <a:ext cx="278606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43109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Варианты карточек-передвижек </a:t>
            </a:r>
            <a:endParaRPr lang="ru-RU" sz="4000" smtClean="0"/>
          </a:p>
        </p:txBody>
      </p:sp>
      <p:graphicFrame>
        <p:nvGraphicFramePr>
          <p:cNvPr id="43151" name="Group 143"/>
          <p:cNvGraphicFramePr>
            <a:graphicFrameLocks noGrp="1"/>
          </p:cNvGraphicFramePr>
          <p:nvPr>
            <p:ph sz="half" idx="1"/>
          </p:nvPr>
        </p:nvGraphicFramePr>
        <p:xfrm>
          <a:off x="1042988" y="1628775"/>
          <a:ext cx="7129462" cy="3671888"/>
        </p:xfrm>
        <a:graphic>
          <a:graphicData uri="http://schemas.openxmlformats.org/drawingml/2006/table">
            <a:tbl>
              <a:tblPr/>
              <a:tblGrid>
                <a:gridCol w="2376487"/>
                <a:gridCol w="2376488"/>
                <a:gridCol w="2376487"/>
              </a:tblGrid>
              <a:tr h="183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3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110" name="Group 102"/>
          <p:cNvGraphicFramePr>
            <a:graphicFrameLocks noGrp="1"/>
          </p:cNvGraphicFramePr>
          <p:nvPr>
            <p:ph sz="quarter" idx="2"/>
          </p:nvPr>
        </p:nvGraphicFramePr>
        <p:xfrm>
          <a:off x="1258888" y="1844675"/>
          <a:ext cx="1944687" cy="1371600"/>
        </p:xfrm>
        <a:graphic>
          <a:graphicData uri="http://schemas.openxmlformats.org/drawingml/2006/table">
            <a:tbl>
              <a:tblPr/>
              <a:tblGrid>
                <a:gridCol w="973137"/>
                <a:gridCol w="971550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138" name="Rectangle 5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3139" name="Rectangle 6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140" name="Rectangle 7"/>
          <p:cNvSpPr>
            <a:spLocks noChangeArrowheads="1"/>
          </p:cNvSpPr>
          <p:nvPr/>
        </p:nvSpPr>
        <p:spPr bwMode="auto">
          <a:xfrm>
            <a:off x="3578225" y="2941638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43101" name="Organization Chart 93"/>
          <p:cNvGraphicFramePr>
            <a:graphicFrameLocks/>
          </p:cNvGraphicFramePr>
          <p:nvPr>
            <p:ph sz="quarter" idx="3"/>
          </p:nvPr>
        </p:nvGraphicFramePr>
        <p:xfrm>
          <a:off x="6084888" y="1916113"/>
          <a:ext cx="1882775" cy="1236662"/>
        </p:xfrm>
        <a:graphic>
          <a:graphicData uri="http://schemas.openxmlformats.org/drawingml/2006/compatibility">
            <com:legacyDrawing xmlns:com="http://schemas.openxmlformats.org/drawingml/2006/compatibility" spid="_x0000_s43101"/>
          </a:graphicData>
        </a:graphic>
      </p:graphicFrame>
      <p:sp>
        <p:nvSpPr>
          <p:cNvPr id="43141" name="Rectangle 105"/>
          <p:cNvSpPr>
            <a:spLocks noChangeArrowheads="1"/>
          </p:cNvSpPr>
          <p:nvPr/>
        </p:nvSpPr>
        <p:spPr bwMode="auto">
          <a:xfrm>
            <a:off x="960438" y="1144588"/>
            <a:ext cx="7223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3142" name="Picture 117" descr="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6449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43" name="Oval 129"/>
          <p:cNvSpPr>
            <a:spLocks noChangeArrowheads="1"/>
          </p:cNvSpPr>
          <p:nvPr/>
        </p:nvSpPr>
        <p:spPr bwMode="auto">
          <a:xfrm>
            <a:off x="3563938" y="3789363"/>
            <a:ext cx="574675" cy="1196975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144" name="Oval 131"/>
          <p:cNvSpPr>
            <a:spLocks noChangeArrowheads="1"/>
          </p:cNvSpPr>
          <p:nvPr/>
        </p:nvSpPr>
        <p:spPr bwMode="auto">
          <a:xfrm>
            <a:off x="4932363" y="3789363"/>
            <a:ext cx="574675" cy="1196975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145" name="Text Box 132"/>
          <p:cNvSpPr txBox="1">
            <a:spLocks noChangeArrowheads="1"/>
          </p:cNvSpPr>
          <p:nvPr/>
        </p:nvSpPr>
        <p:spPr bwMode="auto">
          <a:xfrm>
            <a:off x="4284663" y="3644900"/>
            <a:ext cx="5746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4400" b="1">
                <a:solidFill>
                  <a:srgbClr val="4D4D4D"/>
                </a:solidFill>
                <a:latin typeface="Times New Roman" pitchFamily="18" charset="0"/>
              </a:rPr>
              <a:t>?</a:t>
            </a:r>
          </a:p>
          <a:p>
            <a:r>
              <a:rPr lang="ru-RU" sz="4400" b="1">
                <a:solidFill>
                  <a:srgbClr val="4D4D4D"/>
                </a:solidFill>
                <a:latin typeface="Times New Roman" pitchFamily="18" charset="0"/>
              </a:rPr>
              <a:t>=</a:t>
            </a:r>
            <a:endParaRPr lang="ru-RU" sz="4400"/>
          </a:p>
        </p:txBody>
      </p:sp>
      <p:sp>
        <p:nvSpPr>
          <p:cNvPr id="43146" name="Oval 144"/>
          <p:cNvSpPr>
            <a:spLocks noChangeArrowheads="1"/>
          </p:cNvSpPr>
          <p:nvPr/>
        </p:nvSpPr>
        <p:spPr bwMode="auto">
          <a:xfrm>
            <a:off x="3563938" y="2349500"/>
            <a:ext cx="576262" cy="550863"/>
          </a:xfrm>
          <a:prstGeom prst="ellipse">
            <a:avLst/>
          </a:prstGeom>
          <a:solidFill>
            <a:srgbClr val="FFFFFF"/>
          </a:solidFill>
          <a:ln w="5715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147" name="Oval 145"/>
          <p:cNvSpPr>
            <a:spLocks noChangeArrowheads="1"/>
          </p:cNvSpPr>
          <p:nvPr/>
        </p:nvSpPr>
        <p:spPr bwMode="auto">
          <a:xfrm>
            <a:off x="4356100" y="2349500"/>
            <a:ext cx="576263" cy="550863"/>
          </a:xfrm>
          <a:prstGeom prst="ellipse">
            <a:avLst/>
          </a:prstGeom>
          <a:solidFill>
            <a:srgbClr val="FFFFFF"/>
          </a:solidFill>
          <a:ln w="5715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148" name="Oval 146"/>
          <p:cNvSpPr>
            <a:spLocks noChangeArrowheads="1"/>
          </p:cNvSpPr>
          <p:nvPr/>
        </p:nvSpPr>
        <p:spPr bwMode="auto">
          <a:xfrm>
            <a:off x="5148263" y="2349500"/>
            <a:ext cx="576262" cy="550863"/>
          </a:xfrm>
          <a:prstGeom prst="ellipse">
            <a:avLst/>
          </a:prstGeom>
          <a:solidFill>
            <a:srgbClr val="FFFFFF"/>
          </a:solidFill>
          <a:ln w="5715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149" name="Line 149"/>
          <p:cNvSpPr>
            <a:spLocks noChangeShapeType="1"/>
          </p:cNvSpPr>
          <p:nvPr/>
        </p:nvSpPr>
        <p:spPr bwMode="auto">
          <a:xfrm>
            <a:off x="4140200" y="2636838"/>
            <a:ext cx="215900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3150" name="Line 150"/>
          <p:cNvSpPr>
            <a:spLocks noChangeShapeType="1"/>
          </p:cNvSpPr>
          <p:nvPr/>
        </p:nvSpPr>
        <p:spPr bwMode="auto">
          <a:xfrm>
            <a:off x="4932363" y="2636838"/>
            <a:ext cx="215900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Rectangle 146"/>
          <p:cNvSpPr>
            <a:spLocks noChangeArrowheads="1"/>
          </p:cNvSpPr>
          <p:nvPr/>
        </p:nvSpPr>
        <p:spPr bwMode="auto">
          <a:xfrm>
            <a:off x="846138" y="808038"/>
            <a:ext cx="74517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3152" name="Text Box 146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21</a:t>
            </a:r>
          </a:p>
        </p:txBody>
      </p:sp>
      <p:pic>
        <p:nvPicPr>
          <p:cNvPr id="43153" name="Picture 147" descr="лиса"/>
          <p:cNvPicPr>
            <a:picLocks noChangeAspect="1" noChangeArrowheads="1"/>
          </p:cNvPicPr>
          <p:nvPr/>
        </p:nvPicPr>
        <p:blipFill>
          <a:blip r:embed="rId4"/>
          <a:srcRect l="7864" r="7634" b="4660"/>
          <a:stretch>
            <a:fillRect/>
          </a:stretch>
        </p:blipFill>
        <p:spPr bwMode="auto">
          <a:xfrm>
            <a:off x="6156325" y="3716338"/>
            <a:ext cx="1728788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54" name="Oval 150"/>
          <p:cNvSpPr>
            <a:spLocks noChangeArrowheads="1"/>
          </p:cNvSpPr>
          <p:nvPr/>
        </p:nvSpPr>
        <p:spPr bwMode="auto">
          <a:xfrm>
            <a:off x="6877050" y="3716338"/>
            <a:ext cx="503238" cy="2889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155" name="Oval 151"/>
          <p:cNvSpPr>
            <a:spLocks noChangeArrowheads="1"/>
          </p:cNvSpPr>
          <p:nvPr/>
        </p:nvSpPr>
        <p:spPr bwMode="auto">
          <a:xfrm>
            <a:off x="6877050" y="3716338"/>
            <a:ext cx="5746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156" name="Rectangle 152"/>
          <p:cNvSpPr>
            <a:spLocks noChangeArrowheads="1"/>
          </p:cNvSpPr>
          <p:nvPr/>
        </p:nvSpPr>
        <p:spPr bwMode="auto">
          <a:xfrm>
            <a:off x="6084888" y="3716338"/>
            <a:ext cx="935037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157" name="Oval 153"/>
          <p:cNvSpPr>
            <a:spLocks noChangeArrowheads="1"/>
          </p:cNvSpPr>
          <p:nvPr/>
        </p:nvSpPr>
        <p:spPr bwMode="auto">
          <a:xfrm>
            <a:off x="7092950" y="3716338"/>
            <a:ext cx="287338" cy="4333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pSp>
        <p:nvGrpSpPr>
          <p:cNvPr id="2560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517" y="8582"/>
            <a:chExt cx="9304" cy="6524"/>
          </a:xfrm>
        </p:grpSpPr>
        <p:graphicFrame>
          <p:nvGraphicFramePr>
            <p:cNvPr id="25605" name="Object 5"/>
            <p:cNvGraphicFramePr>
              <a:graphicFrameLocks noChangeAspect="1"/>
            </p:cNvGraphicFramePr>
            <p:nvPr/>
          </p:nvGraphicFramePr>
          <p:xfrm>
            <a:off x="1517" y="8582"/>
            <a:ext cx="9304" cy="6524"/>
          </p:xfrm>
          <a:graphic>
            <a:graphicData uri="http://schemas.openxmlformats.org/presentationml/2006/ole">
              <p:oleObj spid="_x0000_s25605" name="Acrobat Document" r:id="rId3" imgW="11363215" imgH="7962731" progId="AcroExch.Document.11">
                <p:embed/>
              </p:oleObj>
            </a:graphicData>
          </a:graphic>
        </p:graphicFrame>
        <p:sp>
          <p:nvSpPr>
            <p:cNvPr id="25610" name="Rectangle 6"/>
            <p:cNvSpPr>
              <a:spLocks noChangeArrowheads="1"/>
            </p:cNvSpPr>
            <p:nvPr/>
          </p:nvSpPr>
          <p:spPr bwMode="auto">
            <a:xfrm>
              <a:off x="1627" y="8637"/>
              <a:ext cx="2333" cy="7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1" name="Rectangle 7"/>
            <p:cNvSpPr>
              <a:spLocks noChangeArrowheads="1"/>
            </p:cNvSpPr>
            <p:nvPr/>
          </p:nvSpPr>
          <p:spPr bwMode="auto">
            <a:xfrm>
              <a:off x="9180" y="8640"/>
              <a:ext cx="1613" cy="5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CC6600"/>
                </a:solidFill>
              </a:rPr>
              <a:t>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46082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5. Заключение</a:t>
            </a:r>
            <a:r>
              <a:rPr lang="ru-RU" sz="4000" smtClean="0"/>
              <a:t> 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684213" y="1484313"/>
            <a:ext cx="7632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CC6600"/>
                </a:solidFill>
              </a:rPr>
              <a:t>Школьники постепенно научатся:</a:t>
            </a:r>
          </a:p>
          <a:p>
            <a:pPr>
              <a:buFontTx/>
              <a:buChar char="•"/>
            </a:pPr>
            <a:r>
              <a:rPr lang="ru-RU" sz="2000"/>
              <a:t> строить свою деятельность в соответствии с поставленными </a:t>
            </a:r>
          </a:p>
          <a:p>
            <a:r>
              <a:rPr lang="ru-RU" sz="2000"/>
              <a:t>  целями и намерениями;</a:t>
            </a:r>
          </a:p>
          <a:p>
            <a:pPr>
              <a:buFontTx/>
              <a:buChar char="•"/>
            </a:pPr>
            <a:r>
              <a:rPr lang="ru-RU" sz="2000"/>
              <a:t> управлять собой; </a:t>
            </a:r>
          </a:p>
          <a:p>
            <a:pPr>
              <a:buFontTx/>
              <a:buChar char="•"/>
            </a:pPr>
            <a:r>
              <a:rPr lang="ru-RU" sz="2000"/>
              <a:t> сотрудничать в коллективе;</a:t>
            </a:r>
          </a:p>
          <a:p>
            <a:pPr>
              <a:buFontTx/>
              <a:buChar char="•"/>
            </a:pPr>
            <a:r>
              <a:rPr lang="ru-RU" sz="2000"/>
              <a:t> давать самооценку своей деятельности.</a:t>
            </a:r>
          </a:p>
        </p:txBody>
      </p:sp>
      <p:pic>
        <p:nvPicPr>
          <p:cNvPr id="46084" name="Picture 6" descr="DSC_68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933825"/>
            <a:ext cx="2376487" cy="140017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6085" name="Picture 7" descr="DSC_69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3933825"/>
            <a:ext cx="2160588" cy="1398588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6086" name="Picture 8" descr="q1t1jp4yrA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3573463"/>
            <a:ext cx="1577975" cy="18415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WordArt 4"/>
          <p:cNvSpPr>
            <a:spLocks noChangeArrowheads="1" noChangeShapeType="1" noTextEdit="1"/>
          </p:cNvSpPr>
          <p:nvPr/>
        </p:nvSpPr>
        <p:spPr bwMode="auto">
          <a:xfrm>
            <a:off x="323850" y="692150"/>
            <a:ext cx="849630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Спасибо за внимание!</a:t>
            </a:r>
          </a:p>
        </p:txBody>
      </p:sp>
      <p:sp>
        <p:nvSpPr>
          <p:cNvPr id="48133" name="WordArt 5"/>
          <p:cNvSpPr>
            <a:spLocks noChangeArrowheads="1" noChangeShapeType="1" noTextEdit="1"/>
          </p:cNvSpPr>
          <p:nvPr/>
        </p:nvSpPr>
        <p:spPr bwMode="auto">
          <a:xfrm>
            <a:off x="539750" y="3213100"/>
            <a:ext cx="792162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Желаю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тврческих  успехов!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до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5738"/>
            <a:ext cx="8642350" cy="641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WordArt 5"/>
          <p:cNvSpPr>
            <a:spLocks noChangeArrowheads="1" noChangeShapeType="1" noTextEdit="1"/>
          </p:cNvSpPr>
          <p:nvPr/>
        </p:nvSpPr>
        <p:spPr bwMode="auto">
          <a:xfrm>
            <a:off x="1692275" y="1341438"/>
            <a:ext cx="5472113" cy="165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Спасибо </a:t>
            </a:r>
          </a:p>
          <a:p>
            <a:pPr algn="ctr"/>
            <a:r>
              <a:rPr lang="ru-RU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за внимание!</a:t>
            </a: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1692275" y="3573463"/>
            <a:ext cx="46799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Желаю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тврческих  успехов!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675688" y="638175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CC6600"/>
                </a:solidFill>
              </a:rPr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latin typeface="Arial" charset="0"/>
              </a:rPr>
              <a:t>Используемые Интернет-ресурсы</a:t>
            </a:r>
          </a:p>
        </p:txBody>
      </p:sp>
      <p:sp>
        <p:nvSpPr>
          <p:cNvPr id="49154" name="Rectangle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smtClean="0"/>
              <a:t>Файловый архив для студентов   </a:t>
            </a:r>
            <a:r>
              <a:rPr lang="ru-RU" sz="2800" smtClean="0">
                <a:hlinkClick r:id="rId2"/>
              </a:rPr>
              <a:t>http://www.studfiles.ru/preview/4190427/</a:t>
            </a:r>
            <a:r>
              <a:rPr lang="ru-RU" sz="2800" smtClean="0"/>
              <a:t> 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Особенности познавательной сферы первоклассников – возможности и границы.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 </a:t>
            </a:r>
            <a:r>
              <a:rPr lang="ru-RU" sz="2800" smtClean="0">
                <a:hlinkClick r:id="rId3"/>
              </a:rPr>
              <a:t>http://www.psi.lib.ru/detsad/stahan/ospozsf.htm</a:t>
            </a:r>
            <a:r>
              <a:rPr lang="ru-RU" sz="2800" smtClean="0"/>
              <a:t> 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Социальная сеть работников образования «Наша сеть» </a:t>
            </a:r>
            <a:r>
              <a:rPr lang="ru-RU" sz="2800" smtClean="0">
                <a:hlinkClick r:id="rId4"/>
              </a:rPr>
              <a:t>http://nsportal.ru/</a:t>
            </a:r>
            <a:r>
              <a:rPr lang="ru-RU" sz="2800" smtClean="0"/>
              <a:t> </a:t>
            </a:r>
            <a:endParaRPr lang="ru-RU" sz="2800" b="1" smtClean="0"/>
          </a:p>
          <a:p>
            <a:pPr>
              <a:lnSpc>
                <a:spcPct val="90000"/>
              </a:lnSpc>
            </a:pPr>
            <a:r>
              <a:rPr lang="ru-RU" sz="2800" smtClean="0"/>
              <a:t>Магический портал </a:t>
            </a:r>
            <a:r>
              <a:rPr lang="ru-RU" sz="2800" smtClean="0">
                <a:hlinkClick r:id="rId5"/>
              </a:rPr>
              <a:t>http://irrox.com.ru/znaki-i-simvoly-upravljajut-mirom</a:t>
            </a:r>
            <a:endParaRPr lang="ru-RU" sz="2800" b="1" smtClean="0"/>
          </a:p>
          <a:p>
            <a:pPr>
              <a:lnSpc>
                <a:spcPct val="90000"/>
              </a:lnSpc>
            </a:pPr>
            <a:r>
              <a:rPr lang="ru-RU" sz="2800" smtClean="0"/>
              <a:t>Яндекс картинки </a:t>
            </a:r>
            <a:r>
              <a:rPr lang="ru-RU" sz="2800" smtClean="0">
                <a:hlinkClick r:id="rId6"/>
              </a:rPr>
              <a:t>https://yandex.ru/images/</a:t>
            </a:r>
            <a:endParaRPr lang="ru-RU" sz="2800" b="1" smtClean="0"/>
          </a:p>
          <a:p>
            <a:pPr>
              <a:lnSpc>
                <a:spcPct val="90000"/>
              </a:lnSpc>
            </a:pP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2. Структура современного урока </a:t>
            </a:r>
            <a:br>
              <a:rPr lang="ru-RU" sz="3200" b="1" smtClean="0"/>
            </a:br>
            <a:r>
              <a:rPr lang="ru-RU" sz="3200" b="1" smtClean="0"/>
              <a:t>в начальных классах в соответствии с ФГОС</a:t>
            </a:r>
          </a:p>
        </p:txBody>
      </p:sp>
      <p:sp>
        <p:nvSpPr>
          <p:cNvPr id="17413" name="Rectangle 5"/>
          <p:cNvSpPr>
            <a:spLocks noGrp="1"/>
          </p:cNvSpPr>
          <p:nvPr>
            <p:ph type="body" idx="4294967295"/>
          </p:nvPr>
        </p:nvSpPr>
        <p:spPr>
          <a:xfrm>
            <a:off x="755650" y="1484313"/>
            <a:ext cx="7596188" cy="4525962"/>
          </a:xfrm>
        </p:spPr>
        <p:txBody>
          <a:bodyPr/>
          <a:lstStyle/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I.</a:t>
            </a:r>
            <a:r>
              <a:rPr lang="ru-RU" sz="2800" smtClean="0"/>
              <a:t> Организационный момент.</a:t>
            </a:r>
            <a:endParaRPr lang="ru-RU" sz="2800" i="1" smtClean="0"/>
          </a:p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II.</a:t>
            </a:r>
            <a:r>
              <a:rPr lang="ru-RU" sz="2800" smtClean="0"/>
              <a:t> Актуализация знаний.</a:t>
            </a:r>
            <a:endParaRPr lang="ru-RU" sz="2800" i="1" smtClean="0"/>
          </a:p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III.</a:t>
            </a:r>
            <a:r>
              <a:rPr lang="ru-RU" sz="2800" smtClean="0"/>
              <a:t> Постановка учебной задачи.</a:t>
            </a:r>
            <a:endParaRPr lang="ru-RU" sz="2800" i="1" smtClean="0"/>
          </a:p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IV.</a:t>
            </a:r>
            <a:r>
              <a:rPr lang="ru-RU" sz="2800" smtClean="0"/>
              <a:t> «Открытие нового знания» </a:t>
            </a:r>
          </a:p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V.</a:t>
            </a:r>
            <a:r>
              <a:rPr lang="ru-RU" sz="2800" smtClean="0"/>
              <a:t> Первичное закрепление. </a:t>
            </a:r>
            <a:endParaRPr lang="ru-RU" sz="2800" i="1" smtClean="0"/>
          </a:p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VI.</a:t>
            </a:r>
            <a:r>
              <a:rPr lang="ru-RU" sz="2800" smtClean="0"/>
              <a:t> Самостоятельная работа с самопроверкой     по эталону. Самоанализ и самоконтроль. </a:t>
            </a:r>
          </a:p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VII.</a:t>
            </a:r>
            <a:r>
              <a:rPr lang="ru-RU" sz="2800" smtClean="0"/>
              <a:t> Включение нового знания в систему знаний и повторение.</a:t>
            </a:r>
            <a:endParaRPr lang="ru-RU" sz="2800" i="1" smtClean="0"/>
          </a:p>
          <a:p>
            <a:pPr marL="536575" indent="-536575">
              <a:lnSpc>
                <a:spcPct val="8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CC6600"/>
                </a:solidFill>
              </a:rPr>
              <a:t>VIII.</a:t>
            </a:r>
            <a:r>
              <a:rPr lang="ru-RU" sz="2800" smtClean="0"/>
              <a:t> Рефлексия деятельности (итог урока).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3. Значение наглядности на уроках </a:t>
            </a:r>
            <a:br>
              <a:rPr lang="ru-RU" sz="3200" b="1" smtClean="0"/>
            </a:br>
            <a:r>
              <a:rPr lang="ru-RU" sz="3200" b="1" smtClean="0"/>
              <a:t>в начальной школе</a:t>
            </a:r>
            <a:r>
              <a:rPr lang="ru-RU" sz="4000" smtClean="0"/>
              <a:t>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55650" y="1557338"/>
            <a:ext cx="7488238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CC6600"/>
                </a:solidFill>
              </a:rPr>
              <a:t>Возможности методов использования наглядности: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показ развития явлений, их динамику;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сообщение учебной информации определенными дозами;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управление индивидуальным процессом усвоения знаний. 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55650" y="3573463"/>
            <a:ext cx="7416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CC6600"/>
                </a:solidFill>
              </a:rPr>
              <a:t>Средства наглядности: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повышают интерес к знаниям;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делают более легким процесс их усвоения;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поддерживают внимание ребенка.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4. Знаки и символы управляют миром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042988" y="3357563"/>
            <a:ext cx="7272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Символ — это синтез знака и образа.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900113" y="1557338"/>
            <a:ext cx="72009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«Знаки и символы управляют миром, </a:t>
            </a:r>
          </a:p>
          <a:p>
            <a:pPr algn="ctr"/>
            <a:r>
              <a:rPr lang="ru-RU" sz="2400"/>
              <a:t> а не слова или закон»</a:t>
            </a:r>
          </a:p>
          <a:p>
            <a:pPr algn="ctr"/>
            <a:r>
              <a:rPr lang="ru-RU" sz="2400"/>
              <a:t> (Конфуций)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042988" y="4149725"/>
            <a:ext cx="72723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Знаки— это общепринятые условные обозначения предметов, явлений, действий. 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530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4. Знаки и символы управляют миром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716463" y="1557338"/>
            <a:ext cx="33845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 первобытных времен различные виды изображений (скульптурные, живописные, графические) являлись знаковыми и символическими кодами, которые использовались древними людьми для осуществления обрядов, сохранения и передачи информации. </a:t>
            </a:r>
          </a:p>
          <a:p>
            <a:pPr algn="ctr"/>
            <a:r>
              <a:rPr lang="ru-RU"/>
              <a:t>Каждый символ таит в себе некую закодированную информацию </a:t>
            </a:r>
          </a:p>
        </p:txBody>
      </p:sp>
      <p:pic>
        <p:nvPicPr>
          <p:cNvPr id="40969" name="Picture 9" descr="пиктограмма"/>
          <p:cNvPicPr>
            <a:picLocks noChangeAspect="1" noChangeArrowheads="1"/>
          </p:cNvPicPr>
          <p:nvPr/>
        </p:nvPicPr>
        <p:blipFill>
          <a:blip r:embed="rId2"/>
          <a:srcRect b="4155"/>
          <a:stretch>
            <a:fillRect/>
          </a:stretch>
        </p:blipFill>
        <p:spPr bwMode="auto">
          <a:xfrm>
            <a:off x="1042988" y="1412875"/>
            <a:ext cx="33401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 descr="егип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557338"/>
            <a:ext cx="3619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4. Знаки и символы управляют миром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4859338" y="1484313"/>
            <a:ext cx="36004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/>
              <a:t>дорожные знаки </a:t>
            </a:r>
          </a:p>
          <a:p>
            <a:pPr>
              <a:buFontTx/>
              <a:buChar char="•"/>
            </a:pPr>
            <a:r>
              <a:rPr lang="ru-RU"/>
              <a:t>условные обозначения на </a:t>
            </a:r>
          </a:p>
          <a:p>
            <a:r>
              <a:rPr lang="ru-RU"/>
              <a:t>географических картах</a:t>
            </a:r>
          </a:p>
          <a:p>
            <a:pPr>
              <a:buFontTx/>
              <a:buChar char="•"/>
            </a:pPr>
            <a:r>
              <a:rPr lang="ru-RU"/>
              <a:t>звуковые сигналы — SOS </a:t>
            </a:r>
          </a:p>
          <a:p>
            <a:pPr>
              <a:buFontTx/>
              <a:buChar char="•"/>
            </a:pPr>
            <a:r>
              <a:rPr lang="ru-RU"/>
              <a:t>сирена скорой помощи</a:t>
            </a:r>
          </a:p>
          <a:p>
            <a:pPr>
              <a:buFontTx/>
              <a:buChar char="•"/>
            </a:pPr>
            <a:r>
              <a:rPr lang="ru-RU"/>
              <a:t>государственные символы </a:t>
            </a:r>
          </a:p>
          <a:p>
            <a:pPr>
              <a:buFontTx/>
              <a:buChar char="•"/>
            </a:pPr>
            <a:r>
              <a:rPr lang="ru-RU"/>
              <a:t>штрихкоды стран</a:t>
            </a:r>
          </a:p>
          <a:p>
            <a:pPr>
              <a:buFontTx/>
              <a:buChar char="•"/>
            </a:pPr>
            <a:r>
              <a:rPr lang="ru-RU"/>
              <a:t>символика цвета </a:t>
            </a:r>
          </a:p>
          <a:p>
            <a:pPr>
              <a:buFontTx/>
              <a:buChar char="•"/>
            </a:pPr>
            <a:r>
              <a:rPr lang="ru-RU"/>
              <a:t>эмблемы автомобилей</a:t>
            </a:r>
          </a:p>
          <a:p>
            <a:pPr>
              <a:buFontTx/>
              <a:buChar char="•"/>
            </a:pPr>
            <a:r>
              <a:rPr lang="ru-RU"/>
              <a:t>знаки валют </a:t>
            </a:r>
          </a:p>
          <a:p>
            <a:pPr>
              <a:buFontTx/>
              <a:buChar char="•"/>
            </a:pPr>
            <a:r>
              <a:rPr lang="ru-RU"/>
              <a:t>знаки зодиака</a:t>
            </a:r>
          </a:p>
          <a:p>
            <a:pPr>
              <a:buFontTx/>
              <a:buChar char="•"/>
            </a:pPr>
            <a:r>
              <a:rPr lang="ru-RU"/>
              <a:t>логотипы</a:t>
            </a:r>
          </a:p>
          <a:p>
            <a:pPr>
              <a:buFontTx/>
              <a:buChar char="•"/>
            </a:pPr>
            <a:r>
              <a:rPr lang="ru-RU"/>
              <a:t>религиозные символы </a:t>
            </a:r>
          </a:p>
          <a:p>
            <a:pPr>
              <a:buFontTx/>
              <a:buChar char="•"/>
            </a:pPr>
            <a:r>
              <a:rPr lang="ru-RU"/>
              <a:t>и т.п.</a:t>
            </a:r>
          </a:p>
        </p:txBody>
      </p:sp>
      <p:pic>
        <p:nvPicPr>
          <p:cNvPr id="41992" name="Picture 8" descr="дорзна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557338"/>
            <a:ext cx="388778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условне зна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557338"/>
            <a:ext cx="3889375" cy="36718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1994" name="Picture 10" descr="усл знаки"/>
          <p:cNvPicPr>
            <a:picLocks noChangeAspect="1" noChangeArrowheads="1"/>
          </p:cNvPicPr>
          <p:nvPr/>
        </p:nvPicPr>
        <p:blipFill>
          <a:blip r:embed="rId4"/>
          <a:srcRect r="52325"/>
          <a:stretch>
            <a:fillRect/>
          </a:stretch>
        </p:blipFill>
        <p:spPr bwMode="auto">
          <a:xfrm>
            <a:off x="827088" y="1628775"/>
            <a:ext cx="3960812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усл знаки"/>
          <p:cNvPicPr>
            <a:picLocks noChangeAspect="1" noChangeArrowheads="1"/>
          </p:cNvPicPr>
          <p:nvPr/>
        </p:nvPicPr>
        <p:blipFill>
          <a:blip r:embed="rId4"/>
          <a:srcRect l="47546"/>
          <a:stretch>
            <a:fillRect/>
          </a:stretch>
        </p:blipFill>
        <p:spPr bwMode="auto">
          <a:xfrm>
            <a:off x="827088" y="1557338"/>
            <a:ext cx="396081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бренд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1557338"/>
            <a:ext cx="4032250" cy="3671887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</p:spPr>
      </p:pic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latin typeface="Arial" charset="0"/>
              </a:rPr>
              <a:t>Условные обозначения в учебных пособиях УМК «Начальная школа 21 века»</a:t>
            </a:r>
            <a:r>
              <a:rPr lang="ru-RU" sz="4000" smtClean="0"/>
              <a:t> </a:t>
            </a:r>
          </a:p>
        </p:txBody>
      </p:sp>
      <p:sp>
        <p:nvSpPr>
          <p:cNvPr id="24579" name="Rectangle 259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8</a:t>
            </a:r>
          </a:p>
        </p:txBody>
      </p:sp>
      <p:pic>
        <p:nvPicPr>
          <p:cNvPr id="24583" name="Picture 7" descr="img059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t="-14"/>
          <a:stretch>
            <a:fillRect/>
          </a:stretch>
        </p:blipFill>
        <p:spPr bwMode="auto">
          <a:xfrm>
            <a:off x="684213" y="1557338"/>
            <a:ext cx="2500312" cy="3886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584" name="Picture 8" descr="img060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5205413" y="1557338"/>
            <a:ext cx="3052762" cy="3887787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4587" name="Picture 11" descr="img061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3271838" y="1557338"/>
            <a:ext cx="1847850" cy="38877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188" y="1341438"/>
            <a:ext cx="7777162" cy="4248150"/>
          </a:xfrm>
          <a:prstGeom prst="round2DiagRect">
            <a:avLst>
              <a:gd name="adj1" fmla="val 10133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45058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Урок литературного слушания </a:t>
            </a:r>
            <a:br>
              <a:rPr lang="ru-RU" sz="3200" b="1" smtClean="0"/>
            </a:br>
            <a:r>
              <a:rPr lang="ru-RU" sz="3200" b="1" smtClean="0"/>
              <a:t> «</a:t>
            </a:r>
            <a:r>
              <a:rPr lang="ru-RU" sz="3200" smtClean="0"/>
              <a:t>Н. А. Некрасов. «Дедушка Мазай и зайцы».</a:t>
            </a:r>
            <a:r>
              <a:rPr lang="ru-RU" sz="4000" smtClean="0"/>
              <a:t> </a:t>
            </a:r>
          </a:p>
        </p:txBody>
      </p:sp>
      <p:sp>
        <p:nvSpPr>
          <p:cNvPr id="22531" name="Rectangle 253"/>
          <p:cNvSpPr>
            <a:spLocks noGrp="1"/>
          </p:cNvSpPr>
          <p:nvPr>
            <p:ph type="body" sz="half" idx="1"/>
          </p:nvPr>
        </p:nvSpPr>
        <p:spPr>
          <a:xfrm>
            <a:off x="611188" y="5734050"/>
            <a:ext cx="6553200" cy="7191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smtClean="0">
                <a:solidFill>
                  <a:schemeClr val="bg1"/>
                </a:solidFill>
              </a:rPr>
              <a:t>1. Речевая разминка </a:t>
            </a:r>
          </a:p>
        </p:txBody>
      </p:sp>
      <p:sp>
        <p:nvSpPr>
          <p:cNvPr id="45060" name="Rectangle 259"/>
          <p:cNvSpPr>
            <a:spLocks noChangeArrowheads="1"/>
          </p:cNvSpPr>
          <p:nvPr/>
        </p:nvSpPr>
        <p:spPr bwMode="auto">
          <a:xfrm>
            <a:off x="0" y="0"/>
            <a:ext cx="19891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5061" name="Picture 258" descr="&amp;Dcy;&amp;iecy;&amp;tcy;&amp;scy;&amp;kcy;&amp;icy;&amp;jcy; &amp;rcy;&amp;acy;&amp;zcy;&amp;vcy;&amp;icy;&amp;vcy;&amp;acy;&amp;yucy;&amp;shchcy;&amp;icy;&amp;jcy; &amp;Mcy;&amp;ocy;&amp;ncy;&amp;tcy;&amp;iecy;&amp;scy;&amp;scy;&amp;ocy;&amp;rcy;&amp;icy; &amp;tscy;&amp;iecy;&amp;ncy;&amp;tcy;&amp;rcy; &quot;&amp;Scy;&amp;ocy;&amp;zcy;&amp;vcy;&amp;iecy;&amp;zcy;&amp;dcy;&amp;icy;&amp;iecy;&quot;-&amp;Dcy;&amp;iecy;&amp;tcy;&amp;scy;&amp;kcy;&amp;icy;&amp;jcy; &amp;lcy;&amp;ocy;&amp;gcy;&amp;ocy;&amp;pcy;&amp;iecy;&amp;dcy;. &amp;Lcy;&amp;ocy;&amp;gcy;&amp;ocy;&amp;pcy;&amp;iecy;&amp;dcy;&amp;icy;&amp;chcy;&amp;iecy;&amp;scy;&amp;kcy;&amp;icy;&amp;iecy; &amp;zcy;&amp;acy;&amp;ncy;&amp;yacy;&amp;tcy;&amp;icy;&amp;yacy;. &amp;Lcy;&amp;ocy;&amp;gcy;&amp;ocy;&amp;pcy;&amp;iecy;&amp;dcy;-&amp;dcy;&amp;iecy;&amp;fcy;&amp;iecy;&amp;kcy;&amp;tcy;&amp;ocy;&amp;lcy;&amp;ocy;&amp;gcy;.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484438" y="1557338"/>
            <a:ext cx="36083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8675688" y="6381750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536</Words>
  <Application>Microsoft Office PowerPoint</Application>
  <PresentationFormat>Экран (4:3)</PresentationFormat>
  <Paragraphs>124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Wingdings</vt:lpstr>
      <vt:lpstr>Times New Roman</vt:lpstr>
      <vt:lpstr>Тема Office</vt:lpstr>
      <vt:lpstr>Acrobat Document</vt:lpstr>
      <vt:lpstr>Наглядный инструментарий  для поэтапного планирования урока в 1 классе  в соответствиями  с требованиями ФГОС.</vt:lpstr>
      <vt:lpstr>1. Особенности познавательной сферы первоклассников</vt:lpstr>
      <vt:lpstr>2. Структура современного урока  в начальных классах в соответствии с ФГОС</vt:lpstr>
      <vt:lpstr>3. Значение наглядности на уроках  в начальной школе </vt:lpstr>
      <vt:lpstr>4. Знаки и символы управляют миром</vt:lpstr>
      <vt:lpstr>4. Знаки и символы управляют миром</vt:lpstr>
      <vt:lpstr>4. Знаки и символы управляют миром</vt:lpstr>
      <vt:lpstr>Условные обозначения в учебных пособиях УМК «Начальная школа 21 века»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Урок литературного слушания   «Н. А. Некрасов. «Дедушка Мазай и зайцы». </vt:lpstr>
      <vt:lpstr>Варианты карточек-передвижек </vt:lpstr>
      <vt:lpstr>Слайд 22</vt:lpstr>
      <vt:lpstr>5. Заключение </vt:lpstr>
      <vt:lpstr>Слайд 24</vt:lpstr>
      <vt:lpstr>Слайд 25</vt:lpstr>
      <vt:lpstr>Используемые Интернет-ресурсы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Admin</cp:lastModifiedBy>
  <cp:revision>20</cp:revision>
  <dcterms:created xsi:type="dcterms:W3CDTF">2012-07-31T15:34:20Z</dcterms:created>
  <dcterms:modified xsi:type="dcterms:W3CDTF">2016-02-08T22:30:47Z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234770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