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57" r:id="rId4"/>
    <p:sldId id="299" r:id="rId5"/>
    <p:sldId id="258" r:id="rId6"/>
    <p:sldId id="277" r:id="rId7"/>
    <p:sldId id="292" r:id="rId8"/>
    <p:sldId id="286" r:id="rId9"/>
    <p:sldId id="300" r:id="rId10"/>
    <p:sldId id="290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27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6401-890B-4B19-8D87-572F5B8C5AE4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6389-2B16-4216-85CC-A2EA8225F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69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6401-890B-4B19-8D87-572F5B8C5AE4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6389-2B16-4216-85CC-A2EA8225F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60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6401-890B-4B19-8D87-572F5B8C5AE4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6389-2B16-4216-85CC-A2EA8225F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8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6401-890B-4B19-8D87-572F5B8C5AE4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6389-2B16-4216-85CC-A2EA8225F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77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6401-890B-4B19-8D87-572F5B8C5AE4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6389-2B16-4216-85CC-A2EA8225F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76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6401-890B-4B19-8D87-572F5B8C5AE4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6389-2B16-4216-85CC-A2EA8225F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323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6401-890B-4B19-8D87-572F5B8C5AE4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6389-2B16-4216-85CC-A2EA8225F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69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6401-890B-4B19-8D87-572F5B8C5AE4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6389-2B16-4216-85CC-A2EA8225F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845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6401-890B-4B19-8D87-572F5B8C5AE4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6389-2B16-4216-85CC-A2EA8225F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38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6401-890B-4B19-8D87-572F5B8C5AE4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6389-2B16-4216-85CC-A2EA8225F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91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6401-890B-4B19-8D87-572F5B8C5AE4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6389-2B16-4216-85CC-A2EA8225F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117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96401-890B-4B19-8D87-572F5B8C5AE4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F6389-2B16-4216-85CC-A2EA8225F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7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3340" y="760020"/>
            <a:ext cx="9144000" cy="1805049"/>
          </a:xfrm>
        </p:spPr>
        <p:txBody>
          <a:bodyPr>
            <a:scene3d>
              <a:camera prst="perspectiveContrastingRightFacing"/>
              <a:lightRig rig="threePt" dir="t"/>
            </a:scene3d>
          </a:bodyPr>
          <a:lstStyle/>
          <a:p>
            <a:r>
              <a:rPr lang="ru-RU" b="1" dirty="0" smtClean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 странам и континентам</a:t>
            </a:r>
            <a:endParaRPr lang="ru-RU" b="1" dirty="0">
              <a:ln w="10160">
                <a:solidFill>
                  <a:srgbClr val="FFC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725" y="1662545"/>
            <a:ext cx="5313218" cy="531321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339" y="3500250"/>
            <a:ext cx="5937661" cy="325596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i="1" dirty="0" smtClean="0">
                <a:solidFill>
                  <a:srgbClr val="002060"/>
                </a:solidFill>
              </a:rPr>
              <a:t>Презентация к тематической недели  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в подготовительной группе.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воспитатель МБДОУ д/с №4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г.Вяземский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Хабаровского края: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Кучерявая Марина Витальевна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476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23250">
            <a:off x="243556" y="1372327"/>
            <a:ext cx="4072242" cy="27131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918" y="106879"/>
            <a:ext cx="6558082" cy="4157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57" y="284160"/>
            <a:ext cx="3896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          Воины Японии: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ночные разведчики-ниндзя;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0953" y="591937"/>
            <a:ext cx="14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самураи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51311">
            <a:off x="3099401" y="3507513"/>
            <a:ext cx="3988319" cy="29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52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883" y="852797"/>
            <a:ext cx="6768935" cy="3807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640" y="4660323"/>
            <a:ext cx="28087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Китай</a:t>
            </a:r>
            <a:endParaRPr lang="ru-RU" sz="8000" b="1" dirty="0">
              <a:ln w="9525">
                <a:solidFill>
                  <a:srgbClr val="FFC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180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149" y="2962805"/>
            <a:ext cx="3486004" cy="34860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2401">
            <a:off x="7444354" y="576620"/>
            <a:ext cx="3351412" cy="5836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1669" y="332510"/>
            <a:ext cx="55369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</a:rPr>
              <a:t>Ханьфу</a:t>
            </a:r>
            <a:r>
              <a:rPr lang="ru-RU" sz="2400" dirty="0">
                <a:solidFill>
                  <a:srgbClr val="002060"/>
                </a:solidFill>
              </a:rPr>
              <a:t> — </a:t>
            </a:r>
            <a:r>
              <a:rPr lang="ru-RU" sz="2400" dirty="0" smtClean="0">
                <a:solidFill>
                  <a:srgbClr val="002060"/>
                </a:solidFill>
              </a:rPr>
              <a:t>традиционный национальный</a:t>
            </a:r>
          </a:p>
          <a:p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b="1" dirty="0">
                <a:solidFill>
                  <a:srgbClr val="002060"/>
                </a:solidFill>
              </a:rPr>
              <a:t>костюм</a:t>
            </a:r>
            <a:r>
              <a:rPr lang="ru-RU" sz="2400" dirty="0">
                <a:solidFill>
                  <a:srgbClr val="002060"/>
                </a:solidFill>
              </a:rPr>
              <a:t>  </a:t>
            </a:r>
            <a:r>
              <a:rPr lang="ru-RU" sz="2400" b="1" dirty="0">
                <a:solidFill>
                  <a:srgbClr val="002060"/>
                </a:solidFill>
              </a:rPr>
              <a:t>Китая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В наши дни </a:t>
            </a:r>
            <a:r>
              <a:rPr lang="ru-RU" sz="2400" dirty="0" err="1">
                <a:solidFill>
                  <a:srgbClr val="002060"/>
                </a:solidFill>
              </a:rPr>
              <a:t>ханьфу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надевается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только во </a:t>
            </a:r>
            <a:r>
              <a:rPr lang="ru-RU" sz="2400" dirty="0" smtClean="0">
                <a:solidFill>
                  <a:srgbClr val="002060"/>
                </a:solidFill>
              </a:rPr>
              <a:t>время торжественных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церемоний или </a:t>
            </a:r>
            <a:r>
              <a:rPr lang="ru-RU" sz="2400" dirty="0" smtClean="0">
                <a:solidFill>
                  <a:srgbClr val="002060"/>
                </a:solidFill>
              </a:rPr>
              <a:t>в исторических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телесериалах </a:t>
            </a:r>
            <a:r>
              <a:rPr lang="ru-RU" sz="2400" dirty="0">
                <a:solidFill>
                  <a:srgbClr val="002060"/>
                </a:solidFill>
              </a:rPr>
              <a:t>и фильмах. </a:t>
            </a:r>
          </a:p>
        </p:txBody>
      </p:sp>
    </p:spTree>
    <p:extLst>
      <p:ext uri="{BB962C8B-B14F-4D97-AF65-F5344CB8AC3E}">
        <p14:creationId xmlns:p14="http://schemas.microsoft.com/office/powerpoint/2010/main" val="3337520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2657">
            <a:off x="1025236" y="3277277"/>
            <a:ext cx="5102431" cy="31890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5016">
            <a:off x="6606639" y="362197"/>
            <a:ext cx="5209310" cy="39069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6137"/>
            <a:ext cx="678775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Великая </a:t>
            </a:r>
            <a:r>
              <a:rPr lang="ru-RU" sz="2400" b="1" dirty="0">
                <a:solidFill>
                  <a:srgbClr val="002060"/>
                </a:solidFill>
              </a:rPr>
              <a:t>Китайская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b="1" dirty="0">
                <a:solidFill>
                  <a:srgbClr val="002060"/>
                </a:solidFill>
              </a:rPr>
              <a:t>стена</a:t>
            </a:r>
            <a:r>
              <a:rPr lang="ru-RU" sz="2400" dirty="0">
                <a:solidFill>
                  <a:srgbClr val="002060"/>
                </a:solidFill>
              </a:rPr>
              <a:t> — разделительная </a:t>
            </a:r>
            <a:r>
              <a:rPr lang="ru-RU" sz="2400" dirty="0" smtClean="0">
                <a:solidFill>
                  <a:srgbClr val="002060"/>
                </a:solidFill>
              </a:rPr>
              <a:t>стена</a:t>
            </a:r>
          </a:p>
          <a:p>
            <a:r>
              <a:rPr lang="ru-RU" sz="2400" dirty="0">
                <a:solidFill>
                  <a:srgbClr val="002060"/>
                </a:solidFill>
              </a:rPr>
              <a:t> длиной почти 9000 </a:t>
            </a:r>
            <a:r>
              <a:rPr lang="ru-RU" sz="2400" dirty="0" smtClean="0">
                <a:solidFill>
                  <a:srgbClr val="002060"/>
                </a:solidFill>
              </a:rPr>
              <a:t>км, построенная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в </a:t>
            </a:r>
            <a:r>
              <a:rPr lang="ru-RU" sz="2400" dirty="0">
                <a:solidFill>
                  <a:srgbClr val="002060"/>
                </a:solidFill>
              </a:rPr>
              <a:t>древнем Китае.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Крупнейший </a:t>
            </a:r>
            <a:r>
              <a:rPr lang="ru-RU" sz="2400" dirty="0">
                <a:solidFill>
                  <a:srgbClr val="002060"/>
                </a:solidFill>
              </a:rPr>
              <a:t>памятник архитектуры.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Ее строительство породило много слухов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и </a:t>
            </a:r>
            <a:r>
              <a:rPr lang="ru-RU" sz="2400" dirty="0" err="1" smtClean="0">
                <a:solidFill>
                  <a:srgbClr val="002060"/>
                </a:solidFill>
              </a:rPr>
              <a:t>легенд,лишило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жизни сотни тысяч </a:t>
            </a:r>
            <a:r>
              <a:rPr lang="ru-RU" sz="2400" dirty="0" smtClean="0">
                <a:solidFill>
                  <a:srgbClr val="002060"/>
                </a:solidFill>
              </a:rPr>
              <a:t>людей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и стоило больших финансовых затрат.</a:t>
            </a:r>
            <a:r>
              <a:rPr lang="ru-RU" dirty="0">
                <a:solidFill>
                  <a:prstClr val="black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5243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168">
            <a:off x="5904510" y="326241"/>
            <a:ext cx="6006440" cy="40042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23" y="3523634"/>
            <a:ext cx="4835672" cy="3223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282" y="794537"/>
            <a:ext cx="564635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 </a:t>
            </a:r>
            <a:r>
              <a:rPr lang="ru-RU" sz="2400" b="1" dirty="0">
                <a:solidFill>
                  <a:srgbClr val="002060"/>
                </a:solidFill>
              </a:rPr>
              <a:t>Китайская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b="1" dirty="0">
                <a:solidFill>
                  <a:srgbClr val="002060"/>
                </a:solidFill>
              </a:rPr>
              <a:t>архитектура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dirty="0" smtClean="0">
                <a:solidFill>
                  <a:srgbClr val="002060"/>
                </a:solidFill>
              </a:rPr>
              <a:t>проявляется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в строительстве </a:t>
            </a:r>
            <a:r>
              <a:rPr lang="ru-RU" sz="2400" dirty="0" smtClean="0">
                <a:solidFill>
                  <a:srgbClr val="002060"/>
                </a:solidFill>
              </a:rPr>
              <a:t>дворцов,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монастырей, храмов.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Материалами </a:t>
            </a:r>
            <a:r>
              <a:rPr lang="ru-RU" sz="2400" dirty="0">
                <a:solidFill>
                  <a:srgbClr val="002060"/>
                </a:solidFill>
              </a:rPr>
              <a:t>кроме камня были дерево</a:t>
            </a:r>
            <a:r>
              <a:rPr lang="ru-RU" sz="24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бамбук, тростник, глина,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фаянс</a:t>
            </a:r>
            <a:r>
              <a:rPr lang="ru-RU" sz="2400" dirty="0">
                <a:solidFill>
                  <a:srgbClr val="002060"/>
                </a:solidFill>
              </a:rPr>
              <a:t>, фарфор. ..</a:t>
            </a:r>
          </a:p>
        </p:txBody>
      </p:sp>
    </p:spTree>
    <p:extLst>
      <p:ext uri="{BB962C8B-B14F-4D97-AF65-F5344CB8AC3E}">
        <p14:creationId xmlns:p14="http://schemas.microsoft.com/office/powerpoint/2010/main" val="563824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8694">
            <a:off x="6368943" y="527504"/>
            <a:ext cx="5210239" cy="2726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56" y="3049741"/>
            <a:ext cx="4948052" cy="3711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809" y="3712857"/>
            <a:ext cx="5718614" cy="2898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856" y="0"/>
            <a:ext cx="549195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Национальная кухня Китая </a:t>
            </a:r>
            <a:r>
              <a:rPr lang="ru-RU" sz="2000" dirty="0" smtClean="0">
                <a:solidFill>
                  <a:srgbClr val="002060"/>
                </a:solidFill>
              </a:rPr>
              <a:t>хорошо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известна во всём </a:t>
            </a:r>
            <a:r>
              <a:rPr lang="ru-RU" sz="2000" dirty="0" smtClean="0">
                <a:solidFill>
                  <a:srgbClr val="002060"/>
                </a:solidFill>
              </a:rPr>
              <a:t>мире.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Поражает </a:t>
            </a:r>
            <a:r>
              <a:rPr lang="ru-RU" sz="2000" dirty="0">
                <a:solidFill>
                  <a:srgbClr val="002060"/>
                </a:solidFill>
              </a:rPr>
              <a:t>не только необычный вкус блюд</a:t>
            </a:r>
            <a:r>
              <a:rPr lang="ru-RU" sz="20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но и, непривычные </a:t>
            </a:r>
            <a:r>
              <a:rPr lang="ru-RU" sz="2000" dirty="0" smtClean="0">
                <a:solidFill>
                  <a:srgbClr val="002060"/>
                </a:solidFill>
              </a:rPr>
              <a:t>способы </a:t>
            </a:r>
            <a:r>
              <a:rPr lang="ru-RU" sz="2000" dirty="0">
                <a:solidFill>
                  <a:srgbClr val="002060"/>
                </a:solidFill>
              </a:rPr>
              <a:t>приготовления.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Одно </a:t>
            </a:r>
            <a:r>
              <a:rPr lang="ru-RU" sz="2000" dirty="0">
                <a:solidFill>
                  <a:srgbClr val="002060"/>
                </a:solidFill>
              </a:rPr>
              <a:t>из главных правил </a:t>
            </a:r>
            <a:r>
              <a:rPr lang="ru-RU" sz="2000" dirty="0" smtClean="0">
                <a:solidFill>
                  <a:srgbClr val="002060"/>
                </a:solidFill>
              </a:rPr>
              <a:t>китайских кулинаров —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«не бывает плохих продуктов,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бывают </a:t>
            </a:r>
            <a:r>
              <a:rPr lang="ru-RU" sz="2000" dirty="0">
                <a:solidFill>
                  <a:srgbClr val="002060"/>
                </a:solidFill>
              </a:rPr>
              <a:t>плохие повара».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Продукты из молока китайцы не очень любят,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поэтому </a:t>
            </a:r>
            <a:r>
              <a:rPr lang="ru-RU" sz="2000" dirty="0">
                <a:solidFill>
                  <a:srgbClr val="002060"/>
                </a:solidFill>
              </a:rPr>
              <a:t>их почти нет в народном меню.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63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729" y="1762269"/>
            <a:ext cx="5365226" cy="3014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53" y="95002"/>
            <a:ext cx="7781874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Чтобы защитить свои дома от этого монстра,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китайцы </a:t>
            </a:r>
            <a:r>
              <a:rPr lang="ru-RU" sz="2000" dirty="0">
                <a:solidFill>
                  <a:srgbClr val="002060"/>
                </a:solidFill>
              </a:rPr>
              <a:t>заранее украшают их</a:t>
            </a:r>
            <a:r>
              <a:rPr lang="ru-RU" sz="2000" dirty="0" smtClean="0">
                <a:solidFill>
                  <a:srgbClr val="002060"/>
                </a:solidFill>
              </a:rPr>
              <a:t>: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обклеивают снаружи красивыми узорами из красной бумаги,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парными </a:t>
            </a:r>
            <a:r>
              <a:rPr lang="ru-RU" sz="2000" dirty="0">
                <a:solidFill>
                  <a:srgbClr val="002060"/>
                </a:solidFill>
              </a:rPr>
              <a:t>надписями и картинами с пожеланиями счастья,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здоровья </a:t>
            </a:r>
            <a:r>
              <a:rPr lang="ru-RU" sz="2000" dirty="0">
                <a:solidFill>
                  <a:srgbClr val="002060"/>
                </a:solidFill>
              </a:rPr>
              <a:t>и долголетия, а также везде развешивают красные фонари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С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чем связана такая любовь к красному </a:t>
            </a:r>
            <a:r>
              <a:rPr lang="ru-RU" sz="2000" dirty="0" smtClean="0">
                <a:solidFill>
                  <a:srgbClr val="002060"/>
                </a:solidFill>
              </a:rPr>
              <a:t>цвету</a:t>
            </a:r>
            <a:r>
              <a:rPr lang="ru-RU" sz="2000" dirty="0">
                <a:solidFill>
                  <a:srgbClr val="002060"/>
                </a:solidFill>
              </a:rPr>
              <a:t>?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Есть легенда: однажды </a:t>
            </a:r>
            <a:r>
              <a:rPr lang="ru-RU" sz="2000" dirty="0">
                <a:solidFill>
                  <a:srgbClr val="002060"/>
                </a:solidFill>
              </a:rPr>
              <a:t>люди заметили, как Нянь</a:t>
            </a:r>
            <a:r>
              <a:rPr lang="ru-RU" sz="20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обычно любящий полакомиться детьми</a:t>
            </a:r>
            <a:r>
              <a:rPr lang="ru-RU" sz="20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испугался ребенка в красной одежде.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Недолго </a:t>
            </a:r>
            <a:r>
              <a:rPr lang="ru-RU" sz="2000" dirty="0">
                <a:solidFill>
                  <a:srgbClr val="002060"/>
                </a:solidFill>
              </a:rPr>
              <a:t>думая, очевидцы </a:t>
            </a:r>
            <a:r>
              <a:rPr lang="ru-RU" sz="2000" dirty="0" smtClean="0">
                <a:solidFill>
                  <a:srgbClr val="002060"/>
                </a:solidFill>
              </a:rPr>
              <a:t>этого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удивительного происшествия пришли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к </a:t>
            </a:r>
            <a:r>
              <a:rPr lang="ru-RU" sz="2000" dirty="0">
                <a:solidFill>
                  <a:srgbClr val="002060"/>
                </a:solidFill>
              </a:rPr>
              <a:t>выводу, что отпугнул чудище именно цвет.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53" y="4013860"/>
            <a:ext cx="6490223" cy="26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7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5911">
            <a:off x="4819149" y="1134416"/>
            <a:ext cx="7039223" cy="4835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758" y="320634"/>
            <a:ext cx="532126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Китайский Новый год с давних времен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является </a:t>
            </a:r>
            <a:r>
              <a:rPr lang="ru-RU" sz="2400" dirty="0">
                <a:solidFill>
                  <a:srgbClr val="002060"/>
                </a:solidFill>
              </a:rPr>
              <a:t>главным и </a:t>
            </a:r>
            <a:r>
              <a:rPr lang="ru-RU" sz="2400" dirty="0" smtClean="0">
                <a:solidFill>
                  <a:srgbClr val="002060"/>
                </a:solidFill>
              </a:rPr>
              <a:t>самым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продолжительным </a:t>
            </a:r>
            <a:r>
              <a:rPr lang="ru-RU" sz="2400" dirty="0" smtClean="0">
                <a:solidFill>
                  <a:srgbClr val="002060"/>
                </a:solidFill>
              </a:rPr>
              <a:t>праздником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Согласно древнему мифу,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в </a:t>
            </a:r>
            <a:r>
              <a:rPr lang="ru-RU" sz="2400" dirty="0">
                <a:solidFill>
                  <a:srgbClr val="002060"/>
                </a:solidFill>
              </a:rPr>
              <a:t>начале каждого нового года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китайцы </a:t>
            </a:r>
            <a:r>
              <a:rPr lang="ru-RU" sz="2400" dirty="0">
                <a:solidFill>
                  <a:srgbClr val="002060"/>
                </a:solidFill>
              </a:rPr>
              <a:t>вынуждены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прятаться </a:t>
            </a:r>
            <a:r>
              <a:rPr lang="ru-RU" sz="2400" dirty="0">
                <a:solidFill>
                  <a:srgbClr val="002060"/>
                </a:solidFill>
              </a:rPr>
              <a:t>от чудовища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по </a:t>
            </a:r>
            <a:r>
              <a:rPr lang="ru-RU" sz="2400" dirty="0">
                <a:solidFill>
                  <a:srgbClr val="002060"/>
                </a:solidFill>
              </a:rPr>
              <a:t>имени Нянь (в </a:t>
            </a:r>
            <a:r>
              <a:rPr lang="ru-RU" sz="2400" dirty="0" smtClean="0">
                <a:solidFill>
                  <a:srgbClr val="002060"/>
                </a:solidFill>
              </a:rPr>
              <a:t>переводе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с китайского «Год»),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который, </a:t>
            </a:r>
            <a:r>
              <a:rPr lang="ru-RU" sz="2400" dirty="0">
                <a:solidFill>
                  <a:srgbClr val="002060"/>
                </a:solidFill>
              </a:rPr>
              <a:t>является в первый </a:t>
            </a:r>
            <a:r>
              <a:rPr lang="ru-RU" sz="2400" dirty="0" smtClean="0">
                <a:solidFill>
                  <a:srgbClr val="002060"/>
                </a:solidFill>
              </a:rPr>
              <a:t>день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праздника, </a:t>
            </a:r>
            <a:r>
              <a:rPr lang="ru-RU" sz="2400" dirty="0" smtClean="0">
                <a:solidFill>
                  <a:srgbClr val="002060"/>
                </a:solidFill>
              </a:rPr>
              <a:t>чтобы </a:t>
            </a:r>
            <a:r>
              <a:rPr lang="ru-RU" sz="2400" dirty="0">
                <a:solidFill>
                  <a:srgbClr val="002060"/>
                </a:solidFill>
              </a:rPr>
              <a:t>разорить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все </a:t>
            </a:r>
            <a:r>
              <a:rPr lang="ru-RU" sz="2400" dirty="0">
                <a:solidFill>
                  <a:srgbClr val="002060"/>
                </a:solidFill>
              </a:rPr>
              <a:t>поселения: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съесть </a:t>
            </a:r>
            <a:r>
              <a:rPr lang="ru-RU" sz="2400" dirty="0">
                <a:solidFill>
                  <a:srgbClr val="002060"/>
                </a:solidFill>
              </a:rPr>
              <a:t>весь скот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и </a:t>
            </a:r>
            <a:r>
              <a:rPr lang="ru-RU" sz="2400" dirty="0">
                <a:solidFill>
                  <a:srgbClr val="002060"/>
                </a:solidFill>
              </a:rPr>
              <a:t>собранный урожай,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а </a:t>
            </a:r>
            <a:r>
              <a:rPr lang="ru-RU" sz="2400" dirty="0">
                <a:solidFill>
                  <a:srgbClr val="002060"/>
                </a:solidFill>
              </a:rPr>
              <a:t>заодно и парочку </a:t>
            </a:r>
            <a:r>
              <a:rPr lang="ru-RU" sz="2400" dirty="0" smtClean="0">
                <a:solidFill>
                  <a:srgbClr val="002060"/>
                </a:solidFill>
              </a:rPr>
              <a:t>селян.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05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458" y="3170075"/>
            <a:ext cx="4805549" cy="36041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7198">
            <a:off x="6705178" y="341336"/>
            <a:ext cx="5173659" cy="34501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1860">
            <a:off x="410841" y="334437"/>
            <a:ext cx="5495566" cy="36545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0031" y="5094514"/>
            <a:ext cx="3032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«Чудовище Нянь»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3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6033">
            <a:off x="5874535" y="415636"/>
            <a:ext cx="6105008" cy="4159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254" y="261257"/>
            <a:ext cx="50350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Заканчивается же праздничная ночь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фейерверками </a:t>
            </a:r>
            <a:r>
              <a:rPr lang="ru-RU" sz="2400" dirty="0">
                <a:solidFill>
                  <a:srgbClr val="002060"/>
                </a:solidFill>
              </a:rPr>
              <a:t>и петардами</a:t>
            </a:r>
            <a:r>
              <a:rPr lang="ru-RU" sz="24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которые, как считается,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должны </a:t>
            </a:r>
            <a:r>
              <a:rPr lang="ru-RU" sz="2400" dirty="0">
                <a:solidFill>
                  <a:srgbClr val="002060"/>
                </a:solidFill>
              </a:rPr>
              <a:t>отпугнуть злых </a:t>
            </a:r>
            <a:r>
              <a:rPr lang="ru-RU" sz="2400" dirty="0" smtClean="0">
                <a:solidFill>
                  <a:srgbClr val="002060"/>
                </a:solidFill>
              </a:rPr>
              <a:t>духов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и привлечь в </a:t>
            </a:r>
            <a:r>
              <a:rPr lang="ru-RU" sz="2400" dirty="0" smtClean="0">
                <a:solidFill>
                  <a:srgbClr val="002060"/>
                </a:solidFill>
              </a:rPr>
              <a:t>семью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дух умиротворения и </a:t>
            </a:r>
            <a:r>
              <a:rPr lang="ru-RU" sz="2400" dirty="0" smtClean="0">
                <a:solidFill>
                  <a:srgbClr val="002060"/>
                </a:solidFill>
              </a:rPr>
              <a:t>счастья.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42" y="3149901"/>
            <a:ext cx="5001927" cy="32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35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3" y="704271"/>
            <a:ext cx="6039304" cy="40262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492" y="4611583"/>
            <a:ext cx="41825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Япония</a:t>
            </a:r>
            <a:endParaRPr lang="ru-RU" sz="9600" b="1" cap="none" spc="0" dirty="0">
              <a:ln w="9525">
                <a:solidFill>
                  <a:srgbClr val="FFC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3230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2" y="748146"/>
            <a:ext cx="11204180" cy="49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29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291268">
            <a:off x="-1175004" y="2571746"/>
            <a:ext cx="14000115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BottomDown"/>
              <a:lightRig rig="threePt" dir="t"/>
            </a:scene3d>
          </a:bodyPr>
          <a:lstStyle/>
          <a:p>
            <a:r>
              <a:rPr lang="ru-RU" sz="9600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Мечтайте о</a:t>
            </a:r>
            <a:r>
              <a:rPr lang="ru-RU" sz="9600" dirty="0" smtClean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9600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путешествиях</a:t>
            </a:r>
            <a:r>
              <a:rPr lang="ru-RU" sz="9600" dirty="0" smtClean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  <a:endParaRPr lang="ru-RU" sz="9600" dirty="0">
              <a:ln>
                <a:solidFill>
                  <a:srgbClr val="00B0F0"/>
                </a:solidFill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1487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8677">
            <a:off x="4177370" y="1306286"/>
            <a:ext cx="7564579" cy="50430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18323"/>
            <a:ext cx="447430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Национальная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одежда-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кимоно</a:t>
            </a:r>
            <a:endParaRPr lang="ru-RU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5808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2780">
            <a:off x="3554680" y="475013"/>
            <a:ext cx="7940634" cy="5955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778" y="611801"/>
            <a:ext cx="28023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Сзади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з</a:t>
            </a:r>
            <a:r>
              <a:rPr lang="ru-RU" sz="3600" dirty="0" smtClean="0">
                <a:solidFill>
                  <a:srgbClr val="002060"/>
                </a:solidFill>
              </a:rPr>
              <a:t>авязывается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 бант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302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2230">
            <a:off x="4723084" y="510749"/>
            <a:ext cx="7049164" cy="54758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3973">
            <a:off x="302205" y="1617966"/>
            <a:ext cx="3767655" cy="2517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007" y="57801"/>
            <a:ext cx="40984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По праздникам девочкам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одевают национальный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наряд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4796" y="3785289"/>
            <a:ext cx="2778827" cy="29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1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413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669">
            <a:off x="3035183" y="308759"/>
            <a:ext cx="8991163" cy="5988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257" y="1240783"/>
            <a:ext cx="272863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Национальная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 архитектура 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и цветущая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 сакура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48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034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66">
            <a:off x="3574472" y="402607"/>
            <a:ext cx="8419605" cy="6088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717" y="783772"/>
            <a:ext cx="356398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 Цветение сакуры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является настоящим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праздником для 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японцев.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Здесь его </a:t>
            </a:r>
            <a:r>
              <a:rPr lang="ru-RU" sz="2800" dirty="0" smtClean="0">
                <a:solidFill>
                  <a:srgbClr val="002060"/>
                </a:solidFill>
              </a:rPr>
              <a:t>называют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Ханами, 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что </a:t>
            </a:r>
            <a:r>
              <a:rPr lang="ru-RU" sz="2800" dirty="0">
                <a:solidFill>
                  <a:srgbClr val="002060"/>
                </a:solidFill>
              </a:rPr>
              <a:t>означает </a:t>
            </a:r>
            <a:r>
              <a:rPr lang="ru-RU" sz="2800" dirty="0" smtClean="0">
                <a:solidFill>
                  <a:srgbClr val="002060"/>
                </a:solidFill>
              </a:rPr>
              <a:t>–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любование цветами.</a:t>
            </a: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277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147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6769">
            <a:off x="6559639" y="681520"/>
            <a:ext cx="5230175" cy="3454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385" y="12679"/>
            <a:ext cx="53158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Основой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b="1" dirty="0">
                <a:solidFill>
                  <a:srgbClr val="002060"/>
                </a:solidFill>
              </a:rPr>
              <a:t>традиционной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dirty="0" smtClean="0">
                <a:solidFill>
                  <a:srgbClr val="002060"/>
                </a:solidFill>
              </a:rPr>
              <a:t>кухни Японии,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является рис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Из-за географических особенностей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страны, которая </a:t>
            </a:r>
            <a:r>
              <a:rPr lang="ru-RU" sz="2400" dirty="0">
                <a:solidFill>
                  <a:srgbClr val="002060"/>
                </a:solidFill>
              </a:rPr>
              <a:t>окружена морями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и </a:t>
            </a:r>
            <a:r>
              <a:rPr lang="ru-RU" sz="2400" dirty="0">
                <a:solidFill>
                  <a:srgbClr val="002060"/>
                </a:solidFill>
              </a:rPr>
              <a:t>океанами, </a:t>
            </a:r>
            <a:r>
              <a:rPr lang="ru-RU" sz="2400" dirty="0" smtClean="0">
                <a:solidFill>
                  <a:srgbClr val="002060"/>
                </a:solidFill>
              </a:rPr>
              <a:t>очень </a:t>
            </a:r>
            <a:r>
              <a:rPr lang="ru-RU" sz="2400" dirty="0">
                <a:solidFill>
                  <a:srgbClr val="002060"/>
                </a:solidFill>
              </a:rPr>
              <a:t>большой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популярностью пользуются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блюда из рыбы и морепродуктов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sz="2400" dirty="0" smtClean="0">
                <a:solidFill>
                  <a:srgbClr val="002060"/>
                </a:solidFill>
              </a:rPr>
              <a:t>Каждый </a:t>
            </a:r>
            <a:r>
              <a:rPr lang="ru-RU" sz="2400" dirty="0">
                <a:solidFill>
                  <a:srgbClr val="002060"/>
                </a:solidFill>
              </a:rPr>
              <a:t>из </a:t>
            </a:r>
            <a:r>
              <a:rPr lang="ru-RU" sz="2400" dirty="0" smtClean="0">
                <a:solidFill>
                  <a:srgbClr val="002060"/>
                </a:solidFill>
              </a:rPr>
              <a:t>нас хотя </a:t>
            </a:r>
            <a:r>
              <a:rPr lang="ru-RU" sz="2400" dirty="0">
                <a:solidFill>
                  <a:srgbClr val="002060"/>
                </a:solidFill>
              </a:rPr>
              <a:t>бы раз </a:t>
            </a:r>
            <a:r>
              <a:rPr lang="ru-RU" sz="2400" dirty="0" smtClean="0">
                <a:solidFill>
                  <a:srgbClr val="002060"/>
                </a:solidFill>
              </a:rPr>
              <a:t>пробовал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роллы, суши, </a:t>
            </a:r>
            <a:r>
              <a:rPr lang="ru-RU" sz="2400" dirty="0" err="1">
                <a:solidFill>
                  <a:srgbClr val="002060"/>
                </a:solidFill>
              </a:rPr>
              <a:t>сашими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025" y="3428999"/>
            <a:ext cx="5021779" cy="33478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3819" y="4328652"/>
            <a:ext cx="4239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Японцы едят палочками– </a:t>
            </a:r>
            <a:r>
              <a:rPr lang="ru-RU" sz="2400" dirty="0" err="1">
                <a:solidFill>
                  <a:srgbClr val="002060"/>
                </a:solidFill>
              </a:rPr>
              <a:t>хаси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12894">
            <a:off x="7173734" y="4853051"/>
            <a:ext cx="4001985" cy="206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5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400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078">
            <a:off x="8803799" y="173723"/>
            <a:ext cx="2520918" cy="3740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255" y="106879"/>
            <a:ext cx="51301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Аниме</a:t>
            </a:r>
            <a:r>
              <a:rPr lang="ru-RU" sz="2400" dirty="0">
                <a:solidFill>
                  <a:srgbClr val="002060"/>
                </a:solidFill>
              </a:rPr>
              <a:t> — </a:t>
            </a:r>
            <a:r>
              <a:rPr lang="ru-RU" sz="2400" b="1" dirty="0">
                <a:solidFill>
                  <a:srgbClr val="002060"/>
                </a:solidFill>
              </a:rPr>
              <a:t>японская</a:t>
            </a:r>
            <a:r>
              <a:rPr lang="ru-RU" sz="2400" dirty="0">
                <a:solidFill>
                  <a:srgbClr val="002060"/>
                </a:solidFill>
              </a:rPr>
              <a:t> анимация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Аниме </a:t>
            </a:r>
            <a:r>
              <a:rPr lang="ru-RU" sz="2400" dirty="0" smtClean="0">
                <a:solidFill>
                  <a:srgbClr val="002060"/>
                </a:solidFill>
              </a:rPr>
              <a:t>отличается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характерной манерой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отрисовки</a:t>
            </a:r>
            <a:r>
              <a:rPr lang="ru-RU" sz="2400" dirty="0">
                <a:solidFill>
                  <a:srgbClr val="002060"/>
                </a:solidFill>
              </a:rPr>
              <a:t> персонажей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и </a:t>
            </a:r>
            <a:r>
              <a:rPr lang="ru-RU" sz="2400" dirty="0">
                <a:solidFill>
                  <a:srgbClr val="002060"/>
                </a:solidFill>
              </a:rPr>
              <a:t>фонов. </a:t>
            </a:r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Проводятся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праздники-парады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героев </a:t>
            </a:r>
            <a:r>
              <a:rPr lang="ru-RU" sz="2400" b="1" dirty="0" smtClean="0">
                <a:solidFill>
                  <a:srgbClr val="002060"/>
                </a:solidFill>
              </a:rPr>
              <a:t>аниме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9207">
            <a:off x="327884" y="1843278"/>
            <a:ext cx="4902794" cy="32675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8764">
            <a:off x="7235644" y="3452823"/>
            <a:ext cx="4129041" cy="3094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395" y="253552"/>
            <a:ext cx="2231329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90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289</Words>
  <Application>Microsoft Office PowerPoint</Application>
  <PresentationFormat>Широкоэкранный</PresentationFormat>
  <Paragraphs>123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По странам и континентам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странам и континентам</dc:title>
  <dc:creator>1</dc:creator>
  <cp:lastModifiedBy>1</cp:lastModifiedBy>
  <cp:revision>46</cp:revision>
  <dcterms:created xsi:type="dcterms:W3CDTF">2019-02-14T10:20:23Z</dcterms:created>
  <dcterms:modified xsi:type="dcterms:W3CDTF">2019-09-03T06:16:37Z</dcterms:modified>
</cp:coreProperties>
</file>