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1" r:id="rId4"/>
    <p:sldId id="258" r:id="rId5"/>
    <p:sldId id="262" r:id="rId6"/>
    <p:sldId id="259" r:id="rId7"/>
    <p:sldId id="257" r:id="rId8"/>
    <p:sldId id="263" r:id="rId9"/>
    <p:sldId id="264" r:id="rId10"/>
    <p:sldId id="265" r:id="rId11"/>
    <p:sldId id="266" r:id="rId12"/>
    <p:sldId id="267" r:id="rId13"/>
    <p:sldId id="268" r:id="rId14"/>
    <p:sldId id="269" r:id="rId15"/>
    <p:sldId id="270" r:id="rId16"/>
    <p:sldId id="272" r:id="rId17"/>
    <p:sldId id="261"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17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6" autoAdjust="0"/>
    <p:restoredTop sz="94660"/>
  </p:normalViewPr>
  <p:slideViewPr>
    <p:cSldViewPr>
      <p:cViewPr varScale="1">
        <p:scale>
          <a:sx n="103" d="100"/>
          <a:sy n="103" d="100"/>
        </p:scale>
        <p:origin x="-18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964224C-86C3-4132-A465-948B5D34868A}" type="datetimeFigureOut">
              <a:rPr lang="ru-RU" smtClean="0"/>
              <a:t>19.06.2019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0361AF-039B-47E5-80AC-9976DA44ABFE}" type="slidenum">
              <a:rPr lang="ru-RU" smtClean="0"/>
              <a:t>‹#›</a:t>
            </a:fld>
            <a:endParaRPr lang="ru-RU"/>
          </a:p>
        </p:txBody>
      </p:sp>
    </p:spTree>
    <p:extLst>
      <p:ext uri="{BB962C8B-B14F-4D97-AF65-F5344CB8AC3E}">
        <p14:creationId xmlns:p14="http://schemas.microsoft.com/office/powerpoint/2010/main" val="687869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64224C-86C3-4132-A465-948B5D34868A}" type="datetimeFigureOut">
              <a:rPr lang="ru-RU" smtClean="0"/>
              <a:t>19.06.2019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0361AF-039B-47E5-80AC-9976DA44ABFE}" type="slidenum">
              <a:rPr lang="ru-RU" smtClean="0"/>
              <a:t>‹#›</a:t>
            </a:fld>
            <a:endParaRPr lang="ru-RU"/>
          </a:p>
        </p:txBody>
      </p:sp>
    </p:spTree>
    <p:extLst>
      <p:ext uri="{BB962C8B-B14F-4D97-AF65-F5344CB8AC3E}">
        <p14:creationId xmlns:p14="http://schemas.microsoft.com/office/powerpoint/2010/main" val="1419621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64224C-86C3-4132-A465-948B5D34868A}" type="datetimeFigureOut">
              <a:rPr lang="ru-RU" smtClean="0"/>
              <a:t>19.06.2019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0361AF-039B-47E5-80AC-9976DA44ABFE}" type="slidenum">
              <a:rPr lang="ru-RU" smtClean="0"/>
              <a:t>‹#›</a:t>
            </a:fld>
            <a:endParaRPr lang="ru-RU"/>
          </a:p>
        </p:txBody>
      </p:sp>
    </p:spTree>
    <p:extLst>
      <p:ext uri="{BB962C8B-B14F-4D97-AF65-F5344CB8AC3E}">
        <p14:creationId xmlns:p14="http://schemas.microsoft.com/office/powerpoint/2010/main" val="122599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64224C-86C3-4132-A465-948B5D34868A}" type="datetimeFigureOut">
              <a:rPr lang="ru-RU" smtClean="0"/>
              <a:t>19.06.2019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0361AF-039B-47E5-80AC-9976DA44ABFE}" type="slidenum">
              <a:rPr lang="ru-RU" smtClean="0"/>
              <a:t>‹#›</a:t>
            </a:fld>
            <a:endParaRPr lang="ru-RU"/>
          </a:p>
        </p:txBody>
      </p:sp>
    </p:spTree>
    <p:extLst>
      <p:ext uri="{BB962C8B-B14F-4D97-AF65-F5344CB8AC3E}">
        <p14:creationId xmlns:p14="http://schemas.microsoft.com/office/powerpoint/2010/main" val="74207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64224C-86C3-4132-A465-948B5D34868A}" type="datetimeFigureOut">
              <a:rPr lang="ru-RU" smtClean="0"/>
              <a:t>19.06.2019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0361AF-039B-47E5-80AC-9976DA44ABFE}" type="slidenum">
              <a:rPr lang="ru-RU" smtClean="0"/>
              <a:t>‹#›</a:t>
            </a:fld>
            <a:endParaRPr lang="ru-RU"/>
          </a:p>
        </p:txBody>
      </p:sp>
    </p:spTree>
    <p:extLst>
      <p:ext uri="{BB962C8B-B14F-4D97-AF65-F5344CB8AC3E}">
        <p14:creationId xmlns:p14="http://schemas.microsoft.com/office/powerpoint/2010/main" val="391505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964224C-86C3-4132-A465-948B5D34868A}" type="datetimeFigureOut">
              <a:rPr lang="ru-RU" smtClean="0"/>
              <a:t>19.06.2019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0361AF-039B-47E5-80AC-9976DA44ABFE}" type="slidenum">
              <a:rPr lang="ru-RU" smtClean="0"/>
              <a:t>‹#›</a:t>
            </a:fld>
            <a:endParaRPr lang="ru-RU"/>
          </a:p>
        </p:txBody>
      </p:sp>
    </p:spTree>
    <p:extLst>
      <p:ext uri="{BB962C8B-B14F-4D97-AF65-F5344CB8AC3E}">
        <p14:creationId xmlns:p14="http://schemas.microsoft.com/office/powerpoint/2010/main" val="146096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964224C-86C3-4132-A465-948B5D34868A}" type="datetimeFigureOut">
              <a:rPr lang="ru-RU" smtClean="0"/>
              <a:t>19.06.2019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40361AF-039B-47E5-80AC-9976DA44ABFE}" type="slidenum">
              <a:rPr lang="ru-RU" smtClean="0"/>
              <a:t>‹#›</a:t>
            </a:fld>
            <a:endParaRPr lang="ru-RU"/>
          </a:p>
        </p:txBody>
      </p:sp>
    </p:spTree>
    <p:extLst>
      <p:ext uri="{BB962C8B-B14F-4D97-AF65-F5344CB8AC3E}">
        <p14:creationId xmlns:p14="http://schemas.microsoft.com/office/powerpoint/2010/main" val="3025613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964224C-86C3-4132-A465-948B5D34868A}" type="datetimeFigureOut">
              <a:rPr lang="ru-RU" smtClean="0"/>
              <a:t>19.06.2019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40361AF-039B-47E5-80AC-9976DA44ABFE}" type="slidenum">
              <a:rPr lang="ru-RU" smtClean="0"/>
              <a:t>‹#›</a:t>
            </a:fld>
            <a:endParaRPr lang="ru-RU"/>
          </a:p>
        </p:txBody>
      </p:sp>
    </p:spTree>
    <p:extLst>
      <p:ext uri="{BB962C8B-B14F-4D97-AF65-F5344CB8AC3E}">
        <p14:creationId xmlns:p14="http://schemas.microsoft.com/office/powerpoint/2010/main" val="362891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64224C-86C3-4132-A465-948B5D34868A}" type="datetimeFigureOut">
              <a:rPr lang="ru-RU" smtClean="0"/>
              <a:t>19.06.2019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40361AF-039B-47E5-80AC-9976DA44ABFE}" type="slidenum">
              <a:rPr lang="ru-RU" smtClean="0"/>
              <a:t>‹#›</a:t>
            </a:fld>
            <a:endParaRPr lang="ru-RU"/>
          </a:p>
        </p:txBody>
      </p:sp>
    </p:spTree>
    <p:extLst>
      <p:ext uri="{BB962C8B-B14F-4D97-AF65-F5344CB8AC3E}">
        <p14:creationId xmlns:p14="http://schemas.microsoft.com/office/powerpoint/2010/main" val="166741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64224C-86C3-4132-A465-948B5D34868A}" type="datetimeFigureOut">
              <a:rPr lang="ru-RU" smtClean="0"/>
              <a:t>19.06.2019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0361AF-039B-47E5-80AC-9976DA44ABFE}" type="slidenum">
              <a:rPr lang="ru-RU" smtClean="0"/>
              <a:t>‹#›</a:t>
            </a:fld>
            <a:endParaRPr lang="ru-RU"/>
          </a:p>
        </p:txBody>
      </p:sp>
    </p:spTree>
    <p:extLst>
      <p:ext uri="{BB962C8B-B14F-4D97-AF65-F5344CB8AC3E}">
        <p14:creationId xmlns:p14="http://schemas.microsoft.com/office/powerpoint/2010/main" val="370348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64224C-86C3-4132-A465-948B5D34868A}" type="datetimeFigureOut">
              <a:rPr lang="ru-RU" smtClean="0"/>
              <a:t>19.06.2019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0361AF-039B-47E5-80AC-9976DA44ABFE}" type="slidenum">
              <a:rPr lang="ru-RU" smtClean="0"/>
              <a:t>‹#›</a:t>
            </a:fld>
            <a:endParaRPr lang="ru-RU"/>
          </a:p>
        </p:txBody>
      </p:sp>
    </p:spTree>
    <p:extLst>
      <p:ext uri="{BB962C8B-B14F-4D97-AF65-F5344CB8AC3E}">
        <p14:creationId xmlns:p14="http://schemas.microsoft.com/office/powerpoint/2010/main" val="832743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4224C-86C3-4132-A465-948B5D34868A}" type="datetimeFigureOut">
              <a:rPr lang="ru-RU" smtClean="0"/>
              <a:t>19.06.2019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361AF-039B-47E5-80AC-9976DA44ABFE}" type="slidenum">
              <a:rPr lang="ru-RU" smtClean="0"/>
              <a:t>‹#›</a:t>
            </a:fld>
            <a:endParaRPr lang="ru-RU"/>
          </a:p>
        </p:txBody>
      </p:sp>
    </p:spTree>
    <p:extLst>
      <p:ext uri="{BB962C8B-B14F-4D97-AF65-F5344CB8AC3E}">
        <p14:creationId xmlns:p14="http://schemas.microsoft.com/office/powerpoint/2010/main" val="193583081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663" y="913884"/>
            <a:ext cx="5422758" cy="5345527"/>
          </a:xfrm>
          <a:prstGeom prst="rect">
            <a:avLst/>
          </a:prstGeom>
        </p:spPr>
      </p:pic>
      <p:sp>
        <p:nvSpPr>
          <p:cNvPr id="4" name="TextBox 3"/>
          <p:cNvSpPr txBox="1"/>
          <p:nvPr/>
        </p:nvSpPr>
        <p:spPr>
          <a:xfrm>
            <a:off x="571800" y="0"/>
            <a:ext cx="7983276" cy="1200329"/>
          </a:xfrm>
          <a:prstGeom prst="rect">
            <a:avLst/>
          </a:prstGeom>
          <a:noFill/>
        </p:spPr>
        <p:txBody>
          <a:bodyPr wrap="none" rtlCol="0" anchor="t">
            <a:spAutoFit/>
          </a:bodyPr>
          <a:lstStyle/>
          <a:p>
            <a:pPr algn="ctr"/>
            <a:r>
              <a:rPr lang="ru-RU" sz="7200" dirty="0" smtClean="0">
                <a:latin typeface="BERNIER Shade" pitchFamily="50" charset="-52"/>
              </a:rPr>
              <a:t>Животные в космосе</a:t>
            </a:r>
            <a:endParaRPr lang="ru-RU" sz="7200" dirty="0">
              <a:latin typeface="BERNIER Shade" pitchFamily="50" charset="-52"/>
            </a:endParaRPr>
          </a:p>
        </p:txBody>
      </p:sp>
      <p:sp>
        <p:nvSpPr>
          <p:cNvPr id="7" name="TextBox 6"/>
          <p:cNvSpPr txBox="1"/>
          <p:nvPr/>
        </p:nvSpPr>
        <p:spPr>
          <a:xfrm>
            <a:off x="2206866" y="5843912"/>
            <a:ext cx="4730269" cy="830997"/>
          </a:xfrm>
          <a:prstGeom prst="rect">
            <a:avLst/>
          </a:prstGeom>
          <a:noFill/>
        </p:spPr>
        <p:txBody>
          <a:bodyPr wrap="none" rtlCol="0">
            <a:spAutoFit/>
          </a:bodyPr>
          <a:lstStyle/>
          <a:p>
            <a:pPr algn="ctr"/>
            <a:r>
              <a:rPr lang="ru-RU" sz="2400" b="1" dirty="0" smtClean="0">
                <a:latin typeface="koliko Light" panose="02000000000000000000" pitchFamily="2" charset="0"/>
              </a:rPr>
              <a:t>Педагог дополнительного образования</a:t>
            </a:r>
          </a:p>
          <a:p>
            <a:pPr algn="ctr"/>
            <a:r>
              <a:rPr lang="ru-RU" sz="2400" b="1" dirty="0" smtClean="0">
                <a:latin typeface="koliko Light" panose="02000000000000000000" pitchFamily="2" charset="0"/>
              </a:rPr>
              <a:t>Котова Любовь </a:t>
            </a:r>
            <a:r>
              <a:rPr lang="ru-RU" sz="2400" b="1" dirty="0" err="1" smtClean="0">
                <a:latin typeface="koliko Light" panose="02000000000000000000" pitchFamily="2" charset="0"/>
              </a:rPr>
              <a:t>Макаровна</a:t>
            </a:r>
            <a:endParaRPr lang="ru-RU" sz="2400" b="1" dirty="0">
              <a:latin typeface="koliko Light" panose="02000000000000000000" pitchFamily="2"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931" y="2564904"/>
            <a:ext cx="3199253" cy="1861088"/>
          </a:xfrm>
          <a:prstGeom prst="rect">
            <a:avLst/>
          </a:prstGeom>
        </p:spPr>
      </p:pic>
    </p:spTree>
    <p:extLst>
      <p:ext uri="{BB962C8B-B14F-4D97-AF65-F5344CB8AC3E}">
        <p14:creationId xmlns:p14="http://schemas.microsoft.com/office/powerpoint/2010/main" val="3879881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12872" y="3318280"/>
            <a:ext cx="2402389" cy="523220"/>
          </a:xfrm>
          <a:prstGeom prst="rect">
            <a:avLst/>
          </a:prstGeom>
        </p:spPr>
        <p:txBody>
          <a:bodyPr wrap="none">
            <a:spAutoFit/>
          </a:bodyPr>
          <a:lstStyle/>
          <a:p>
            <a:r>
              <a:rPr lang="ru-RU" sz="2800" dirty="0">
                <a:latin typeface="koliko Light" panose="02000000000000000000" pitchFamily="2" charset="0"/>
              </a:rPr>
              <a:t>Лисичка и Чайка</a:t>
            </a:r>
          </a:p>
        </p:txBody>
      </p:sp>
      <p:pic>
        <p:nvPicPr>
          <p:cNvPr id="4098" name="Picture 2" descr="http://chaltlib.ru/images/ubilei2011/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2"/>
            <a:ext cx="302895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haltlib.ru/images/ubilei2011/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780928"/>
            <a:ext cx="3305175" cy="2905125"/>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5425111" y="5962177"/>
            <a:ext cx="2463047" cy="523220"/>
          </a:xfrm>
          <a:prstGeom prst="rect">
            <a:avLst/>
          </a:prstGeom>
        </p:spPr>
        <p:txBody>
          <a:bodyPr wrap="none">
            <a:spAutoFit/>
          </a:bodyPr>
          <a:lstStyle/>
          <a:p>
            <a:r>
              <a:rPr lang="ru-RU" sz="2800" dirty="0">
                <a:latin typeface="koliko Light" panose="02000000000000000000" pitchFamily="2" charset="0"/>
              </a:rPr>
              <a:t>Белка и Стрелка</a:t>
            </a: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027" y="404664"/>
            <a:ext cx="1935326" cy="1771521"/>
          </a:xfrm>
          <a:prstGeom prst="rect">
            <a:avLst/>
          </a:prstGeom>
        </p:spPr>
      </p:pic>
    </p:spTree>
    <p:extLst>
      <p:ext uri="{BB962C8B-B14F-4D97-AF65-F5344CB8AC3E}">
        <p14:creationId xmlns:p14="http://schemas.microsoft.com/office/powerpoint/2010/main" val="14242124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5209" y="4132237"/>
            <a:ext cx="4853492" cy="1384995"/>
          </a:xfrm>
          <a:prstGeom prst="rect">
            <a:avLst/>
          </a:prstGeom>
        </p:spPr>
        <p:txBody>
          <a:bodyPr wrap="square">
            <a:spAutoFit/>
          </a:bodyPr>
          <a:lstStyle/>
          <a:p>
            <a:pPr algn="ctr"/>
            <a:r>
              <a:rPr lang="ru-RU" sz="2800" dirty="0">
                <a:latin typeface="koliko Light" panose="02000000000000000000" pitchFamily="2" charset="0"/>
              </a:rPr>
              <a:t>Орбитальный полёт </a:t>
            </a:r>
            <a:endParaRPr lang="ru-RU" sz="2800" dirty="0" smtClean="0">
              <a:latin typeface="koliko Light" panose="02000000000000000000" pitchFamily="2" charset="0"/>
            </a:endParaRPr>
          </a:p>
          <a:p>
            <a:pPr algn="ctr"/>
            <a:r>
              <a:rPr lang="ru-RU" sz="2800" dirty="0" smtClean="0">
                <a:latin typeface="koliko Light" panose="02000000000000000000" pitchFamily="2" charset="0"/>
              </a:rPr>
              <a:t>Белка </a:t>
            </a:r>
            <a:r>
              <a:rPr lang="ru-RU" sz="2800" dirty="0">
                <a:latin typeface="koliko Light" panose="02000000000000000000" pitchFamily="2" charset="0"/>
              </a:rPr>
              <a:t>и Стрелка</a:t>
            </a:r>
          </a:p>
          <a:p>
            <a:pPr algn="ctr"/>
            <a:r>
              <a:rPr lang="ru-RU" sz="2800" dirty="0">
                <a:latin typeface="koliko Light" panose="02000000000000000000" pitchFamily="2" charset="0"/>
              </a:rPr>
              <a:t>на корабле «Спутник-5»</a:t>
            </a:r>
          </a:p>
        </p:txBody>
      </p:sp>
      <p:sp>
        <p:nvSpPr>
          <p:cNvPr id="10" name="Прямоугольник 9"/>
          <p:cNvSpPr/>
          <p:nvPr/>
        </p:nvSpPr>
        <p:spPr>
          <a:xfrm>
            <a:off x="4388382" y="4906407"/>
            <a:ext cx="4536504" cy="1384995"/>
          </a:xfrm>
          <a:prstGeom prst="rect">
            <a:avLst/>
          </a:prstGeom>
        </p:spPr>
        <p:txBody>
          <a:bodyPr wrap="square">
            <a:spAutoFit/>
          </a:bodyPr>
          <a:lstStyle/>
          <a:p>
            <a:pPr algn="ctr"/>
            <a:r>
              <a:rPr lang="ru-RU" sz="2800" dirty="0">
                <a:latin typeface="koliko Light" panose="02000000000000000000" pitchFamily="2" charset="0"/>
              </a:rPr>
              <a:t>Успешное приземление катапультируемого контейнера</a:t>
            </a:r>
          </a:p>
          <a:p>
            <a:pPr algn="ctr"/>
            <a:r>
              <a:rPr lang="ru-RU" sz="2800" dirty="0">
                <a:latin typeface="koliko Light" panose="02000000000000000000" pitchFamily="2" charset="0"/>
              </a:rPr>
              <a:t>Белки и Стрелки</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87" y="2407230"/>
            <a:ext cx="28575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chaltlib.ru/images/ubilei2011/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359" y="1988840"/>
            <a:ext cx="363855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8737" y="196924"/>
            <a:ext cx="2986527" cy="1791916"/>
          </a:xfrm>
          <a:prstGeom prst="rect">
            <a:avLst/>
          </a:prstGeom>
        </p:spPr>
      </p:pic>
    </p:spTree>
    <p:extLst>
      <p:ext uri="{BB962C8B-B14F-4D97-AF65-F5344CB8AC3E}">
        <p14:creationId xmlns:p14="http://schemas.microsoft.com/office/powerpoint/2010/main" val="17857072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337294"/>
            <a:ext cx="4853492" cy="523220"/>
          </a:xfrm>
          <a:prstGeom prst="rect">
            <a:avLst/>
          </a:prstGeom>
        </p:spPr>
        <p:txBody>
          <a:bodyPr wrap="square">
            <a:spAutoFit/>
          </a:bodyPr>
          <a:lstStyle/>
          <a:p>
            <a:pPr algn="ctr"/>
            <a:r>
              <a:rPr lang="ru-RU" sz="2800" dirty="0" err="1">
                <a:latin typeface="koliko Light" panose="02000000000000000000" pitchFamily="2" charset="0"/>
              </a:rPr>
              <a:t>Жулька</a:t>
            </a:r>
            <a:r>
              <a:rPr lang="ru-RU" sz="2800" dirty="0">
                <a:latin typeface="koliko Light" panose="02000000000000000000" pitchFamily="2" charset="0"/>
              </a:rPr>
              <a:t> — три полета в космос</a:t>
            </a:r>
          </a:p>
        </p:txBody>
      </p:sp>
      <p:sp>
        <p:nvSpPr>
          <p:cNvPr id="10" name="Прямоугольник 9"/>
          <p:cNvSpPr/>
          <p:nvPr/>
        </p:nvSpPr>
        <p:spPr>
          <a:xfrm>
            <a:off x="4555071" y="4221088"/>
            <a:ext cx="4536504" cy="954107"/>
          </a:xfrm>
          <a:prstGeom prst="rect">
            <a:avLst/>
          </a:prstGeom>
        </p:spPr>
        <p:txBody>
          <a:bodyPr wrap="square">
            <a:spAutoFit/>
          </a:bodyPr>
          <a:lstStyle/>
          <a:p>
            <a:pPr algn="ctr"/>
            <a:r>
              <a:rPr lang="ru-RU" sz="2800" dirty="0" smtClean="0">
                <a:latin typeface="koliko Light" panose="02000000000000000000" pitchFamily="2" charset="0"/>
              </a:rPr>
              <a:t>Ветерок и Уголёк после полёта</a:t>
            </a:r>
            <a:endParaRPr lang="ru-RU" sz="2800" dirty="0">
              <a:latin typeface="koliko Light" panose="02000000000000000000" pitchFamily="2"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69" y="237985"/>
            <a:ext cx="3840354" cy="509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76672"/>
            <a:ext cx="36385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254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haltlib.ru/images/ubilei2011/5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6251015" cy="41577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chaltlib.ru/images/ubilei2011/7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879" y="3284984"/>
            <a:ext cx="5055840" cy="337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799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2618528"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http://www.nat-geo.ru/upload/iblock/459/459d52c1e590ea8312cae82b318982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464893"/>
            <a:ext cx="2219704" cy="340316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nibler.ru/uploads/users/2012-04-12/%D0%BA%D0%BE%D1%82%D1%8B-%D0%9A%D0%BE%D1%81%D0%BC%D0%B8%D1%87%D0%B5%D1%81%D0%BA%D0%B8%D0%B5-%D0%BA%D0%B0%D1%80%D1%82%D0%B8%D0%BD%D0%BA%D0%B8%20%D0%BA%D0%BE%D1%88%D0%BA%D0%B8-%D1%81%D0%BE%D0%B1%D0%B0%D0%BA%D0%B8-%D1%81%D0%BC%D0%B5%D1%88%D0%BD%D1%8B%D0%B5%20%D0%B6%D0%B8%D0%B2%D0%BE%D1%82%D0%BD%D1%8B%D0%B5-%D0%BA%D0%BE%D1%82%D1%8D_48408218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016" y="1484784"/>
            <a:ext cx="3828480"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1319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zverushca.ru/wp-content/uploads/2012/03/skorp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337" y="4005064"/>
            <a:ext cx="2981325" cy="24574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descr="http://vereskspb.narod.ru/blattella_germani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759397"/>
            <a:ext cx="2620996" cy="19657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9041" y="3356992"/>
            <a:ext cx="2731376" cy="1746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descr="https://upload.wikimedia.org/wikipedia/ru/1/18/%D0%9E%D1%82%D0%B2%D0%B0%D0%B6%D0%BD%D0%B0%D1%8F_%D0%B8_%D0%BA%D1%80%D0%BE%D0%BB%D0%B8%D0%BA_%D0%A1%D0%B5%D1%80%D1%8B%D0%B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0" y="332656"/>
            <a:ext cx="3619500" cy="3333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9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http://ru2.anyfad.com/items/t1@1836104b-d88c-4929-8bda-3fd0926d1d21/Ispanskiy-triton-tonkoy-dushi-amfibi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496" y="1916832"/>
            <a:ext cx="3903712" cy="2927784"/>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173" y="3898404"/>
            <a:ext cx="4000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descr="http://zagorodnymir.ru/wp-content/uploads/2013/12/cherepah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32656"/>
            <a:ext cx="289560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189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5766" y="1"/>
            <a:ext cx="3408233" cy="3717032"/>
          </a:xfrm>
          <a:prstGeom prst="rect">
            <a:avLst/>
          </a:prstGeom>
          <a:noFill/>
          <a:ln>
            <a:no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880" y="1664804"/>
            <a:ext cx="4714192" cy="35283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648414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305342"/>
            <a:ext cx="8568952" cy="4770537"/>
          </a:xfrm>
          <a:prstGeom prst="rect">
            <a:avLst/>
          </a:prstGeom>
        </p:spPr>
        <p:txBody>
          <a:bodyPr wrap="square">
            <a:spAutoFit/>
          </a:bodyPr>
          <a:lstStyle/>
          <a:p>
            <a:pPr algn="ctr"/>
            <a:r>
              <a:rPr lang="ru-RU" sz="3200" b="1" dirty="0"/>
              <a:t>Текст к презентации «Животные в космосе</a:t>
            </a:r>
            <a:r>
              <a:rPr lang="ru-RU" sz="3200" b="1" dirty="0" smtClean="0"/>
              <a:t>»</a:t>
            </a:r>
          </a:p>
          <a:p>
            <a:pPr algn="ctr"/>
            <a:endParaRPr lang="ru-RU" sz="3200" b="1" dirty="0"/>
          </a:p>
          <a:p>
            <a:pPr algn="just"/>
            <a:r>
              <a:rPr lang="ru-RU" sz="2400" dirty="0"/>
              <a:t> Покорение Космоса имеет свою долгую интересную историю, и мы с ней сегодня познакомимся.</a:t>
            </a:r>
          </a:p>
          <a:p>
            <a:pPr algn="just"/>
            <a:r>
              <a:rPr lang="ru-RU" sz="2400" dirty="0"/>
              <a:t> С глубокой древности человека манило и привлекало к себе звездное небо. Человеку очень хотелось летать. Люди учились летать у птиц. И даже пытались сделать себе крылья, как у птиц. Забирались повыше в горы и прыгали с такими крыльями вниз. (Миф об Икаре) Результатов от таких экспериментов было мало. Человек просто парил на искусственных крыльях вниз. Человек не может летать как птицы, птицы легче - них в костях воздух, в перьях воздух.</a:t>
            </a:r>
          </a:p>
        </p:txBody>
      </p:sp>
    </p:spTree>
    <p:extLst>
      <p:ext uri="{BB962C8B-B14F-4D97-AF65-F5344CB8AC3E}">
        <p14:creationId xmlns:p14="http://schemas.microsoft.com/office/powerpoint/2010/main" val="1481412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12845"/>
            <a:ext cx="8352928" cy="5262979"/>
          </a:xfrm>
          <a:prstGeom prst="rect">
            <a:avLst/>
          </a:prstGeom>
        </p:spPr>
        <p:txBody>
          <a:bodyPr wrap="square">
            <a:spAutoFit/>
          </a:bodyPr>
          <a:lstStyle/>
          <a:p>
            <a:pPr algn="just"/>
            <a:r>
              <a:rPr lang="ru-RU" sz="2400" dirty="0"/>
              <a:t>Человек узнавал законы физики и применял их для того, чтобы подняться в воздух, поэтому и были придуманы воздушные шары. Но даже воздушные шары человеку казались опасными, неизведанными. Перед тем, как человек впервые оторвался от земли с помощью воздушного шара, в воздух поднялись наши «меньшие братья» -  утка, петух и баран. Воздушный шар поднимался при помощи горелки, которая нагревала воздух внутри шара. </a:t>
            </a:r>
          </a:p>
          <a:p>
            <a:pPr algn="just"/>
            <a:r>
              <a:rPr lang="ru-RU" sz="2400" dirty="0"/>
              <a:t>Затем появился дирижабль. Он может двигаться в любом направлении, независимо от направления ветра. Это летательный аппарат легче воздуха - комбинация аэростата с силовой установкой (двигатель внутреннего сгорания с воздушным винтом и системой управления). Его оболочку наполняли водородом, гелием.</a:t>
            </a:r>
          </a:p>
        </p:txBody>
      </p:sp>
    </p:spTree>
    <p:extLst>
      <p:ext uri="{BB962C8B-B14F-4D97-AF65-F5344CB8AC3E}">
        <p14:creationId xmlns:p14="http://schemas.microsoft.com/office/powerpoint/2010/main" val="121595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822" y="0"/>
            <a:ext cx="6632355" cy="6858000"/>
          </a:xfrm>
          <a:prstGeom prst="rect">
            <a:avLst/>
          </a:prstGeom>
        </p:spPr>
      </p:pic>
    </p:spTree>
    <p:extLst>
      <p:ext uri="{BB962C8B-B14F-4D97-AF65-F5344CB8AC3E}">
        <p14:creationId xmlns:p14="http://schemas.microsoft.com/office/powerpoint/2010/main" val="4128436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20688"/>
            <a:ext cx="8496944" cy="5940088"/>
          </a:xfrm>
          <a:prstGeom prst="rect">
            <a:avLst/>
          </a:prstGeom>
        </p:spPr>
        <p:txBody>
          <a:bodyPr wrap="square">
            <a:spAutoFit/>
          </a:bodyPr>
          <a:lstStyle/>
          <a:p>
            <a:pPr algn="just"/>
            <a:r>
              <a:rPr lang="ru-RU" sz="2000" dirty="0"/>
              <a:t>Но человеку хотелось всё выше и выше. Тогда человек придумал аппарат, который бы летал при помощи мотора. Изобретение самолёта принадлежит сразу трем конструкторам. В России первым был Александр Фёдорович Можайский (1825-1890), русский военный деятель, контр-адмирал, изобретатель, пионер авиации. В 1876 году Александр Можайский начал работать над проектом давно задуманного им летательного аппарата, который был тяжелее воздуха. Во время службы в Морском корпусе Можайский, пользуясь консультацией крупнейших русских учёных, продолжал совершенствовать свой проект. Самолёт был построен на собственные средства А.Ф. Можайского и испытан 20 июля 1882 года. Во время разбега самолет оторвался от земли, но потерял скорость и рухнул на крыло, получив повреждение. Можайский пытался отремонтировать «прибор» и продолжить испытания, но у него закончились средства. Самолет стоял много лет под открытым небом, потом был разобран. После смерти А.Ф. Можайского его сын пытался продать остатки самолета правительству, но получил отказ. Через 20 лет американские летчики Братья Райт взлетели на построенном ими самолёте и продержались в полёте меньше минуты. Тогда никто не думал, что человеку покорится Космос.</a:t>
            </a:r>
          </a:p>
        </p:txBody>
      </p:sp>
    </p:spTree>
    <p:extLst>
      <p:ext uri="{BB962C8B-B14F-4D97-AF65-F5344CB8AC3E}">
        <p14:creationId xmlns:p14="http://schemas.microsoft.com/office/powerpoint/2010/main" val="1033945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8640960" cy="4770537"/>
          </a:xfrm>
          <a:prstGeom prst="rect">
            <a:avLst/>
          </a:prstGeom>
        </p:spPr>
        <p:txBody>
          <a:bodyPr wrap="square">
            <a:spAutoFit/>
          </a:bodyPr>
          <a:lstStyle/>
          <a:p>
            <a:pPr algn="just"/>
            <a:r>
              <a:rPr lang="ru-RU" sz="2000" dirty="0"/>
              <a:t>Человек стал мечтать о полете в Космос. Но о Космосе были пока только теоретические представления, что там на самом деле - никто не был уверен. Было принято решение проводить эксперименты на животных. Как на организм будет влиять изменение силы тяжести, вибрация, различные перегрузки, космическое излучение, гиподинамия и другое. Нужно было испытать аварийные системы.</a:t>
            </a:r>
          </a:p>
          <a:p>
            <a:pPr algn="just"/>
            <a:r>
              <a:rPr lang="ru-RU" sz="2000" dirty="0"/>
              <a:t> Также была цель проверить, смогут ли будущие космонавты выжить после полёта, если «да», то как полет может отразиться на их здоровье. Первые животные поднимались только в стратосферу.</a:t>
            </a:r>
          </a:p>
          <a:p>
            <a:pPr algn="just"/>
            <a:r>
              <a:rPr lang="ru-RU" sz="2000" dirty="0"/>
              <a:t> Все начинают отсчёт с собаки Лайки. Она изначально имела билет в один конец, спускаемого аппарата не было. Проверялась возможность запуска. Всё отслеживалась по датчикам. Собака через несколько часов погибла от перегрева. Известная газета «</a:t>
            </a:r>
            <a:r>
              <a:rPr lang="ru-RU" sz="2000" dirty="0" err="1"/>
              <a:t>The</a:t>
            </a:r>
            <a:r>
              <a:rPr lang="ru-RU" sz="2000" dirty="0"/>
              <a:t> </a:t>
            </a:r>
            <a:r>
              <a:rPr lang="ru-RU" sz="2000" dirty="0" err="1"/>
              <a:t>New</a:t>
            </a:r>
            <a:r>
              <a:rPr lang="ru-RU" sz="2000" dirty="0"/>
              <a:t> </a:t>
            </a:r>
            <a:r>
              <a:rPr lang="ru-RU" sz="2000" dirty="0" err="1"/>
              <a:t>York</a:t>
            </a:r>
            <a:r>
              <a:rPr lang="ru-RU" sz="2000" dirty="0"/>
              <a:t> </a:t>
            </a:r>
            <a:r>
              <a:rPr lang="ru-RU" sz="2000" dirty="0" err="1"/>
              <a:t>Times</a:t>
            </a:r>
            <a:r>
              <a:rPr lang="ru-RU" sz="2000" dirty="0"/>
              <a:t> в номере от 5 ноября 1957 года назвала Лайку «самая лохматая, самая одинокая и самая несчастная собака в мире». Но наука двигалась вперёд.</a:t>
            </a:r>
          </a:p>
        </p:txBody>
      </p:sp>
    </p:spTree>
    <p:extLst>
      <p:ext uri="{BB962C8B-B14F-4D97-AF65-F5344CB8AC3E}">
        <p14:creationId xmlns:p14="http://schemas.microsoft.com/office/powerpoint/2010/main" val="3516881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9163" y="692696"/>
            <a:ext cx="7632848" cy="5355312"/>
          </a:xfrm>
          <a:prstGeom prst="rect">
            <a:avLst/>
          </a:prstGeom>
        </p:spPr>
        <p:txBody>
          <a:bodyPr wrap="square">
            <a:spAutoFit/>
          </a:bodyPr>
          <a:lstStyle/>
          <a:p>
            <a:pPr algn="just"/>
            <a:r>
              <a:rPr lang="ru-RU" dirty="0"/>
              <a:t>19 августа 1960 года СССР запущен космический корабль «Спутник - 5» с живым грузом на борту - собаками Белкой и Стрелкой, 40 мышами и двумя крыльями. После этого собаки Белка и Стрелка стали одними из первых животных, совершившими орбитальный космический полёт и вернувшимися на Землю невредимыми.</a:t>
            </a:r>
          </a:p>
          <a:p>
            <a:pPr algn="just"/>
            <a:r>
              <a:rPr lang="ru-RU" dirty="0"/>
              <a:t> Для космического полёта нужно было выбрать собак со светлым окрасом (так их лучше видно на мониторах наблюдательных устройств), вес которых не превышал 6 килограмм, а высота 35 см. И к тому же, собаки должны были быть привлекательными, ведь, возможно, они будут представлены в СМИ. По всем этим параметрам подходили беспородные собаки Белка и Стрелка.</a:t>
            </a:r>
          </a:p>
          <a:p>
            <a:pPr algn="just"/>
            <a:r>
              <a:rPr lang="ru-RU" dirty="0"/>
              <a:t> В рамках подготовки этих животных к полету их приучали есть желеобразную пищу, которая была призвана обеспечить потребность в воде и в питание на борту корабля. А самым сложным было научить собак проводить долгое время в маленьком тесном контейнере в условиях изоляции. Для этого Белку и Стрелку в течение 8 суток держали в металлическом ящике, по размерам сопоставимом с контейнером спускаемого аппарата. На последнем этапе тренировок собаки проходили испытания на вибростенде и центрифуге.</a:t>
            </a:r>
          </a:p>
        </p:txBody>
      </p:sp>
    </p:spTree>
    <p:extLst>
      <p:ext uri="{BB962C8B-B14F-4D97-AF65-F5344CB8AC3E}">
        <p14:creationId xmlns:p14="http://schemas.microsoft.com/office/powerpoint/2010/main" val="1676997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12845"/>
            <a:ext cx="8280920" cy="5262979"/>
          </a:xfrm>
          <a:prstGeom prst="rect">
            <a:avLst/>
          </a:prstGeom>
        </p:spPr>
        <p:txBody>
          <a:bodyPr wrap="square">
            <a:spAutoFit/>
          </a:bodyPr>
          <a:lstStyle/>
          <a:p>
            <a:pPr algn="just"/>
            <a:r>
              <a:rPr lang="ru-RU" sz="2400" dirty="0"/>
              <a:t>Позднее о Белке и Стрелке были написаны книги, снято множество документальных и анимационных фильмов. Выпускались памятные почтовые марки с их изображением. Дальнейшая жизнь Белки и Стрелки прошла в вольере Института авиационной и космической медицины. При этом их возили на показ в детские сады, школы и детские дома. Через несколько месяцев Стрелка принесла потомство. Все шесть щенков были здоровы.</a:t>
            </a:r>
          </a:p>
          <a:p>
            <a:pPr algn="just"/>
            <a:r>
              <a:rPr lang="ru-RU" sz="2400" dirty="0"/>
              <a:t> Одного из них - девочку по имени «Пушинка» пристроили в Белый дом: Никита Сергеевич Хрущёв подарил супруге президента США Джона Кеннеди Жаклин их дочери </a:t>
            </a:r>
            <a:r>
              <a:rPr lang="ru-RU" sz="2400" dirty="0" err="1"/>
              <a:t>Королин</a:t>
            </a:r>
            <a:r>
              <a:rPr lang="ru-RU" sz="2400" dirty="0"/>
              <a:t>.</a:t>
            </a:r>
          </a:p>
          <a:p>
            <a:pPr algn="just"/>
            <a:r>
              <a:rPr lang="ru-RU" sz="2400" dirty="0"/>
              <a:t> Белка и Стрелка дожили до глубокой старости и умерли своей смертью. Многих собак забирали к себе академики, генералы.</a:t>
            </a:r>
          </a:p>
        </p:txBody>
      </p:sp>
    </p:spTree>
    <p:extLst>
      <p:ext uri="{BB962C8B-B14F-4D97-AF65-F5344CB8AC3E}">
        <p14:creationId xmlns:p14="http://schemas.microsoft.com/office/powerpoint/2010/main" val="2496642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784976" cy="5324535"/>
          </a:xfrm>
          <a:prstGeom prst="rect">
            <a:avLst/>
          </a:prstGeom>
        </p:spPr>
        <p:txBody>
          <a:bodyPr wrap="square">
            <a:spAutoFit/>
          </a:bodyPr>
          <a:lstStyle/>
          <a:p>
            <a:pPr algn="just"/>
            <a:r>
              <a:rPr lang="ru-RU" sz="2000" dirty="0"/>
              <a:t>С годами у собаки Ветерок стали выпадать зубы. Причину уже знали - результат интенсивного вымывания кальция из костей. Чем только не пичкали пса! Не помогало. Не то, что кости, докторскую колбасу несчастная собака скоро жевать не могла. Тогда вместо него это стала делать вся лаборатория. Живали колбасу -  и под стол собаке изо дня в день в течение всех последних трёх лет жизни складывали. Пес умер от старости, прожив после полета 12 лет. </a:t>
            </a:r>
          </a:p>
          <a:p>
            <a:pPr algn="just"/>
            <a:r>
              <a:rPr lang="ru-RU" sz="2000" dirty="0"/>
              <a:t>За 18 дней до полёта Юрия Гагарина был отправлен в космос «Спутник -10» с собакой «Звёздочкой» на борту. Этот одновитковый полет состоялся 25 марта 1961 года. Помимо собаки, на борту корабля был деревянный манекен «Иван Иванович», который, как и планировалось, был катапультирован. </a:t>
            </a:r>
          </a:p>
          <a:p>
            <a:pPr algn="just"/>
            <a:r>
              <a:rPr lang="ru-RU" sz="2000" dirty="0"/>
              <a:t>Будущие космонавты Быковский, Гагарин, Нелюбов, Николаев, Попов и Титов провожали Звёздочку на Байконур, ведь в случае благополучного завершения полета кому-то из них предстояло её сменить на следующем Востоке. </a:t>
            </a:r>
          </a:p>
          <a:p>
            <a:pPr algn="just"/>
            <a:r>
              <a:rPr lang="ru-RU" sz="2000" dirty="0"/>
              <a:t>Корабль со Звёздочкой на борту приземлился возле деревни </a:t>
            </a:r>
            <a:r>
              <a:rPr lang="ru-RU" sz="2000" dirty="0" err="1"/>
              <a:t>Карша</a:t>
            </a:r>
            <a:r>
              <a:rPr lang="ru-RU" sz="2000" dirty="0"/>
              <a:t> в Пермской области. В тот день погода была плохая и поисковая группа долго не начинала поиски. Спускаемый аппарат с собакой нашел прохожий, который накормил животное и дал ему согреться. Позже прибыла поисковая группа.</a:t>
            </a:r>
          </a:p>
        </p:txBody>
      </p:sp>
    </p:spTree>
    <p:extLst>
      <p:ext uri="{BB962C8B-B14F-4D97-AF65-F5344CB8AC3E}">
        <p14:creationId xmlns:p14="http://schemas.microsoft.com/office/powerpoint/2010/main" val="1779304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640960" cy="6001643"/>
          </a:xfrm>
          <a:prstGeom prst="rect">
            <a:avLst/>
          </a:prstGeom>
        </p:spPr>
        <p:txBody>
          <a:bodyPr wrap="square">
            <a:spAutoFit/>
          </a:bodyPr>
          <a:lstStyle/>
          <a:p>
            <a:pPr algn="just"/>
            <a:r>
              <a:rPr lang="ru-RU" sz="2400" dirty="0"/>
              <a:t>Этот полет был завершающей проверкой космического корабля перед полетом в космос с человеком на борту. Тем не менее, Звёздочка не была последней собакой, которую отправили в Космос. Ещё раз собаки послужили космонавтике при подготовке многодневных полетов. </a:t>
            </a:r>
          </a:p>
          <a:p>
            <a:pPr algn="just"/>
            <a:r>
              <a:rPr lang="ru-RU" sz="2400" dirty="0"/>
              <a:t>Первый, самый долгий полет в истории космонавтики, совершили собаки Ветерок и Уголёк. Старт состоялся 22 февраля 1966 года, а завершился полёт через 22 дня (</a:t>
            </a:r>
            <a:r>
              <a:rPr lang="ru-RU" sz="2400" dirty="0" err="1"/>
              <a:t>биоспутник</a:t>
            </a:r>
            <a:r>
              <a:rPr lang="ru-RU" sz="2400" dirty="0"/>
              <a:t> «Космос- 110» приземлился 17 марта). </a:t>
            </a:r>
          </a:p>
          <a:p>
            <a:pPr algn="just"/>
            <a:r>
              <a:rPr lang="ru-RU" sz="2400" dirty="0"/>
              <a:t>Всю свою жизнь после полёта Ветерок и у Уголёк провели в виварии Института авиационной и космической медицины. К слову, рекордный по продолжительности полет собак был побит спустя 5 лет: советские космонавты провели на орбитальной станции «Салют» 23 дня 18 часов и 21 минуту.</a:t>
            </a:r>
          </a:p>
          <a:p>
            <a:pPr algn="just"/>
            <a:r>
              <a:rPr lang="ru-RU" sz="2400" dirty="0"/>
              <a:t> Больше 10 лет собаки заменяли собой людей и гибли ради того, чтобы потом человек возвращался домой.</a:t>
            </a:r>
          </a:p>
        </p:txBody>
      </p:sp>
    </p:spTree>
    <p:extLst>
      <p:ext uri="{BB962C8B-B14F-4D97-AF65-F5344CB8AC3E}">
        <p14:creationId xmlns:p14="http://schemas.microsoft.com/office/powerpoint/2010/main" val="3749783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136339"/>
            <a:ext cx="8712968" cy="3046988"/>
          </a:xfrm>
          <a:prstGeom prst="rect">
            <a:avLst/>
          </a:prstGeom>
        </p:spPr>
        <p:txBody>
          <a:bodyPr wrap="square">
            <a:spAutoFit/>
          </a:bodyPr>
          <a:lstStyle/>
          <a:p>
            <a:r>
              <a:rPr lang="ru-RU" sz="2400" dirty="0"/>
              <a:t>В полетах участвовали 48 собак, некоторые собаки благополучно летали на ракетах по два, три, даже 4 </a:t>
            </a:r>
            <a:r>
              <a:rPr lang="ru-RU" sz="2400" dirty="0" err="1"/>
              <a:t>раза.Собакам</a:t>
            </a:r>
            <a:r>
              <a:rPr lang="ru-RU" sz="2400" dirty="0"/>
              <a:t> посвящали стихи.</a:t>
            </a:r>
          </a:p>
          <a:p>
            <a:r>
              <a:rPr lang="ru-RU" sz="2400" dirty="0"/>
              <a:t>Эдуард Асадов:</a:t>
            </a:r>
          </a:p>
          <a:p>
            <a:r>
              <a:rPr lang="ru-RU" sz="2400" dirty="0"/>
              <a:t> Спадает с души всё бренное,</a:t>
            </a:r>
          </a:p>
          <a:p>
            <a:r>
              <a:rPr lang="ru-RU" sz="2400" dirty="0"/>
              <a:t> Истории бьют часы.</a:t>
            </a:r>
          </a:p>
          <a:p>
            <a:r>
              <a:rPr lang="ru-RU" sz="2400" dirty="0"/>
              <a:t>Звенит серебром Вселенная, </a:t>
            </a:r>
          </a:p>
          <a:p>
            <a:r>
              <a:rPr lang="ru-RU" sz="2400" dirty="0"/>
              <a:t>Летят по Вселенной псы.</a:t>
            </a:r>
          </a:p>
        </p:txBody>
      </p:sp>
    </p:spTree>
    <p:extLst>
      <p:ext uri="{BB962C8B-B14F-4D97-AF65-F5344CB8AC3E}">
        <p14:creationId xmlns:p14="http://schemas.microsoft.com/office/powerpoint/2010/main" val="450905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4112" y="476672"/>
            <a:ext cx="8568952" cy="5940088"/>
          </a:xfrm>
          <a:prstGeom prst="rect">
            <a:avLst/>
          </a:prstGeom>
        </p:spPr>
        <p:txBody>
          <a:bodyPr wrap="square">
            <a:spAutoFit/>
          </a:bodyPr>
          <a:lstStyle/>
          <a:p>
            <a:pPr algn="just"/>
            <a:r>
              <a:rPr lang="ru-RU" sz="2000" dirty="0"/>
              <a:t>Когда у Гагарина спросили о его предшественниках, он рассмеялся и сказал: «Да я и сам не пойму, кто я: «первый человек» или «последняя собака»».</a:t>
            </a:r>
          </a:p>
          <a:p>
            <a:pPr algn="just"/>
            <a:r>
              <a:rPr lang="ru-RU" sz="2000" dirty="0"/>
              <a:t> Прежде чем люди начали летать в Космос, туда, помимо собак, были отправлены и  другие животные, в том числе обезьяны. Советский Союз и Россия отправляли обезьян в Космос с 1983 по 1996 годы, США- с 1948 по 1985 годы, Франция отправила 2 обезьянок 1967 году. В общей сложности около 30 обезьян приняли участие в космических программах, и ни одна из них не летала в Космос более одного раза.</a:t>
            </a:r>
          </a:p>
          <a:p>
            <a:pPr algn="just"/>
            <a:r>
              <a:rPr lang="ru-RU" sz="2000" dirty="0"/>
              <a:t> Крысы. Во время полёта крыса удерживалась в вытянутом положении в контейнере, с помощью специального жилета. При этом первая крыса, которую поместили в контейнер, перегрызла пучок кабелей, считывающих информацию, за что была заменена другой крысой. Хорошо, что у неё было 10 дублеров.</a:t>
            </a:r>
          </a:p>
          <a:p>
            <a:pPr algn="just"/>
            <a:r>
              <a:rPr lang="ru-RU" sz="2000" dirty="0"/>
              <a:t> Кошка </a:t>
            </a:r>
            <a:r>
              <a:rPr lang="ru-RU" sz="2000" dirty="0" err="1"/>
              <a:t>Фелисетта</a:t>
            </a:r>
            <a:r>
              <a:rPr lang="ru-RU" sz="2000" dirty="0"/>
              <a:t>. На улицах Парижа учёные отловили 30 бездомных кошек и котов, после чего началась подготовка животных к полету, включая вращение на центрифуге и тренировки в барокамере. Отбор прошли 14 кошек, среди которых был кот Феликс. Феликса уже подготовили к полёту и вживили в мозг электроды, но в последние минуты он сбежал. В срочном порядке космонавта заменили: была выбрана кошка </a:t>
            </a:r>
            <a:r>
              <a:rPr lang="ru-RU" sz="2000" dirty="0" err="1"/>
              <a:t>Фелиссета</a:t>
            </a:r>
            <a:r>
              <a:rPr lang="ru-RU" sz="2000" dirty="0"/>
              <a:t>.</a:t>
            </a:r>
          </a:p>
        </p:txBody>
      </p:sp>
    </p:spTree>
    <p:extLst>
      <p:ext uri="{BB962C8B-B14F-4D97-AF65-F5344CB8AC3E}">
        <p14:creationId xmlns:p14="http://schemas.microsoft.com/office/powerpoint/2010/main" val="1913261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108" y="980728"/>
            <a:ext cx="8712968" cy="4401205"/>
          </a:xfrm>
          <a:prstGeom prst="rect">
            <a:avLst/>
          </a:prstGeom>
        </p:spPr>
        <p:txBody>
          <a:bodyPr wrap="square">
            <a:spAutoFit/>
          </a:bodyPr>
          <a:lstStyle/>
          <a:p>
            <a:pPr algn="just"/>
            <a:r>
              <a:rPr lang="ru-RU" sz="2000" dirty="0"/>
              <a:t>Черепахи. Им не требуется большого запаса кислорода, они могут полторы недели не есть, и длительное время находиться как бы в летаргическом сне.</a:t>
            </a:r>
          </a:p>
          <a:p>
            <a:pPr algn="just"/>
            <a:r>
              <a:rPr lang="ru-RU" sz="2000" dirty="0"/>
              <a:t> Перепела. В марте 1990 года на космическом корабле были вылуплены детёныши перепелов. Многие не смогли адаптироваться к отсутствию гравитации и беспомощно летали по кораблю, не умея цепляться за клетку. Недостаток опоры помешали им научиться самостоятельно питаться и многие погибли. Но три птенца выжили и вернулись на Землю.</a:t>
            </a:r>
          </a:p>
          <a:p>
            <a:pPr algn="just"/>
            <a:r>
              <a:rPr lang="ru-RU" sz="2000" dirty="0"/>
              <a:t>В Космосе побывали кролики, скорпионы и даже тараканы.</a:t>
            </a:r>
          </a:p>
          <a:p>
            <a:pPr algn="just"/>
            <a:r>
              <a:rPr lang="ru-RU" sz="2000" dirty="0"/>
              <a:t> Свой «живой уголок» есть практически у каждого космического экипажа. На борту космических станций поставлены удивительные эксперименты: может ли паук плести паутину в невесомости, а пчёлы - построить соты, куда поплывут рыбы в пространстве, где нет разницы между верхом и низом, как будет идти регенерация в космических условиях, если тритону удалить хвост и др.</a:t>
            </a:r>
          </a:p>
        </p:txBody>
      </p:sp>
    </p:spTree>
    <p:extLst>
      <p:ext uri="{BB962C8B-B14F-4D97-AF65-F5344CB8AC3E}">
        <p14:creationId xmlns:p14="http://schemas.microsoft.com/office/powerpoint/2010/main" val="2789072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andex.ru/upl/oboi/gandex.ru-18509_4dd5f8e28f2a5f11a827c5ec943f64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65" y="663603"/>
            <a:ext cx="8849271" cy="5530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465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44" y="3573016"/>
            <a:ext cx="2128648" cy="2774417"/>
          </a:xfrm>
          <a:prstGeom prst="rect">
            <a:avLst/>
          </a:prstGeom>
        </p:spPr>
      </p:pic>
      <p:pic>
        <p:nvPicPr>
          <p:cNvPr id="1026" name="Picture 2" descr="http://www.what-who.com/uploads/images/i/i_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944" y="246345"/>
            <a:ext cx="3179440" cy="61010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36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9761"/>
            <a:ext cx="4896544" cy="2883821"/>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132856"/>
            <a:ext cx="3168352" cy="463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176118"/>
            <a:ext cx="419100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57646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427" y="3918218"/>
            <a:ext cx="2729413" cy="2679134"/>
          </a:xfrm>
          <a:prstGeom prst="rect">
            <a:avLst/>
          </a:prstGeom>
        </p:spPr>
      </p:pic>
      <p:pic>
        <p:nvPicPr>
          <p:cNvPr id="2050" name="Picture 2" descr="http://www.tambovlib.ru/books/image/samolet_kudashe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88640"/>
            <a:ext cx="6923701" cy="32387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proorujie.com/wp-content/uploads/2012/01/ilya_muromec_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822678"/>
            <a:ext cx="3398382" cy="261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156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55491"/>
            <a:ext cx="3600450" cy="6096000"/>
          </a:xfrm>
          <a:prstGeom prst="rect">
            <a:avLst/>
          </a:prstGeom>
          <a:ln>
            <a:solidFill>
              <a:schemeClr val="tx1"/>
            </a:solidFill>
          </a:ln>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699389"/>
            <a:ext cx="4142234" cy="3313787"/>
          </a:xfrm>
          <a:prstGeom prst="rect">
            <a:avLst/>
          </a:prstGeom>
          <a:ln>
            <a:solidFill>
              <a:schemeClr val="tx1"/>
            </a:solidFill>
          </a:ln>
        </p:spPr>
      </p:pic>
    </p:spTree>
    <p:extLst>
      <p:ext uri="{BB962C8B-B14F-4D97-AF65-F5344CB8AC3E}">
        <p14:creationId xmlns:p14="http://schemas.microsoft.com/office/powerpoint/2010/main" val="37430407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Плодовая мушка дрозофил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972" y="548680"/>
            <a:ext cx="4880057" cy="32403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131972" y="4869160"/>
            <a:ext cx="4880057" cy="1200329"/>
          </a:xfrm>
          <a:prstGeom prst="rect">
            <a:avLst/>
          </a:prstGeom>
        </p:spPr>
        <p:txBody>
          <a:bodyPr wrap="square">
            <a:spAutoFit/>
          </a:bodyPr>
          <a:lstStyle/>
          <a:p>
            <a:pPr algn="ctr"/>
            <a:r>
              <a:rPr lang="ru-RU" sz="2400" dirty="0">
                <a:latin typeface="koliko Light" panose="02000000000000000000" pitchFamily="2" charset="0"/>
              </a:rPr>
              <a:t>20 февраля 1947 года на борту ракеты </a:t>
            </a:r>
            <a:r>
              <a:rPr lang="ru-RU" sz="2400" dirty="0" smtClean="0">
                <a:latin typeface="koliko Light" panose="02000000000000000000" pitchFamily="2" charset="0"/>
              </a:rPr>
              <a:t>V2 в космос были отправлены </a:t>
            </a:r>
            <a:r>
              <a:rPr lang="ru-RU" sz="2400" dirty="0">
                <a:latin typeface="koliko Light" panose="02000000000000000000" pitchFamily="2" charset="0"/>
              </a:rPr>
              <a:t>плодовые мушки дрозофилы</a:t>
            </a:r>
          </a:p>
        </p:txBody>
      </p:sp>
    </p:spTree>
    <p:extLst>
      <p:ext uri="{BB962C8B-B14F-4D97-AF65-F5344CB8AC3E}">
        <p14:creationId xmlns:p14="http://schemas.microsoft.com/office/powerpoint/2010/main" val="3262689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36712"/>
            <a:ext cx="6181219" cy="3851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308789" y="4941168"/>
            <a:ext cx="4658968" cy="523220"/>
          </a:xfrm>
          <a:prstGeom prst="rect">
            <a:avLst/>
          </a:prstGeom>
        </p:spPr>
        <p:txBody>
          <a:bodyPr wrap="none">
            <a:spAutoFit/>
          </a:bodyPr>
          <a:lstStyle/>
          <a:p>
            <a:r>
              <a:rPr lang="ru-RU" sz="2800" dirty="0">
                <a:latin typeface="koliko Light" panose="02000000000000000000" pitchFamily="2" charset="0"/>
              </a:rPr>
              <a:t>Первая собака-космонавт Лайка</a:t>
            </a:r>
          </a:p>
        </p:txBody>
      </p:sp>
    </p:spTree>
    <p:extLst>
      <p:ext uri="{BB962C8B-B14F-4D97-AF65-F5344CB8AC3E}">
        <p14:creationId xmlns:p14="http://schemas.microsoft.com/office/powerpoint/2010/main" val="18226841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1771</Words>
  <Application>Microsoft Office PowerPoint</Application>
  <PresentationFormat>Экран (4:3)</PresentationFormat>
  <Paragraphs>52</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Любовь</dc:creator>
  <cp:lastModifiedBy>User</cp:lastModifiedBy>
  <cp:revision>23</cp:revision>
  <dcterms:created xsi:type="dcterms:W3CDTF">2016-04-09T17:15:55Z</dcterms:created>
  <dcterms:modified xsi:type="dcterms:W3CDTF">2019-06-19T05:02:24Z</dcterms:modified>
</cp:coreProperties>
</file>