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843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4" r:id="rId11"/>
    <p:sldId id="266" r:id="rId12"/>
  </p:sldIdLst>
  <p:sldSz cx="10080625" cy="7559675"/>
  <p:notesSz cx="7559675" cy="10691813"/>
  <p:defaultTextStyle>
    <a:defPPr>
      <a:defRPr lang="ru-RU"/>
    </a:defPPr>
    <a:lvl1pPr marL="0" algn="l" defTabSz="91411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058" algn="l" defTabSz="91411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115" algn="l" defTabSz="91411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173" algn="l" defTabSz="91411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231" algn="l" defTabSz="91411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289" algn="l" defTabSz="91411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347" algn="l" defTabSz="91411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405" algn="l" defTabSz="91411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6462" algn="l" defTabSz="91411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93" d="100"/>
          <a:sy n="93" d="100"/>
        </p:scale>
        <p:origin x="-234" y="-102"/>
      </p:cViewPr>
      <p:guideLst>
        <p:guide orient="horz" pos="2381"/>
        <p:guide pos="317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5238339"/>
            <a:ext cx="10080625" cy="2329149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100794" tIns="50397" rIns="100794" bIns="50397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730918" y="0"/>
            <a:ext cx="3349708" cy="7559675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100794" tIns="50397" rIns="100794" bIns="50397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73013" y="3679042"/>
            <a:ext cx="7143803" cy="2536691"/>
          </a:xfrm>
        </p:spPr>
        <p:txBody>
          <a:bodyPr rIns="50397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77408" y="1702869"/>
            <a:ext cx="7143803" cy="1931917"/>
          </a:xfrm>
        </p:spPr>
        <p:txBody>
          <a:bodyPr tIns="0" rIns="50397" bIns="0" anchor="b">
            <a:normAutofit/>
          </a:bodyPr>
          <a:lstStyle>
            <a:lvl1pPr marL="0" indent="0" algn="r">
              <a:buNone/>
              <a:defRPr sz="2200">
                <a:solidFill>
                  <a:schemeClr val="tx1"/>
                </a:solidFill>
                <a:effectLst/>
              </a:defRPr>
            </a:lvl1pPr>
            <a:lvl2pPr marL="503972" indent="0" algn="ctr">
              <a:buNone/>
            </a:lvl2pPr>
            <a:lvl3pPr marL="1007943" indent="0" algn="ctr">
              <a:buNone/>
            </a:lvl3pPr>
            <a:lvl4pPr marL="1511915" indent="0" algn="ctr">
              <a:buNone/>
            </a:lvl4pPr>
            <a:lvl5pPr marL="2015886" indent="0" algn="ctr">
              <a:buNone/>
            </a:lvl5pPr>
            <a:lvl6pPr marL="2519858" indent="0" algn="ctr">
              <a:buNone/>
            </a:lvl6pPr>
            <a:lvl7pPr marL="3023829" indent="0" algn="ctr">
              <a:buNone/>
            </a:lvl7pPr>
            <a:lvl8pPr marL="3527801" indent="0" algn="ctr">
              <a:buNone/>
            </a:lvl8pPr>
            <a:lvl9pPr marL="4031772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z="1400" smtClean="0">
                <a:latin typeface="Times New Roman"/>
              </a:rPr>
              <a:t>&lt;дата/время&gt;</a:t>
            </a:r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ru-RU" sz="1400" smtClean="0">
                <a:latin typeface="Times New Roman"/>
              </a:rPr>
              <a:t>&lt;нижний колонтитул&gt;</a:t>
            </a:r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217DE61E-F0B8-4D9B-A5BE-E317651E9ADC}" type="slidenum">
              <a:rPr lang="ru-RU" sz="1400" smtClean="0">
                <a:latin typeface="Times New Roman"/>
              </a:rPr>
              <a:pPr algn="r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z="1400" smtClean="0">
                <a:latin typeface="Times New Roman"/>
              </a:rPr>
              <a:t>&lt;дата/время&gt;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ru-RU" sz="1400" smtClean="0">
                <a:latin typeface="Times New Roman"/>
              </a:rPr>
              <a:t>&lt;нижний колонтитул&gt;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217DE61E-F0B8-4D9B-A5BE-E317651E9ADC}" type="slidenum">
              <a:rPr lang="ru-RU" sz="1400" smtClean="0">
                <a:latin typeface="Times New Roman"/>
              </a:rPr>
              <a:pPr algn="r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08453" y="302738"/>
            <a:ext cx="2268141" cy="645022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4031" y="302738"/>
            <a:ext cx="6636411" cy="645022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z="1400" smtClean="0">
                <a:latin typeface="Times New Roman"/>
              </a:rPr>
              <a:t>&lt;дата/время&gt;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ru-RU" sz="1400" smtClean="0">
                <a:latin typeface="Times New Roman"/>
              </a:rPr>
              <a:t>&lt;нижний колонтитул&gt;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217DE61E-F0B8-4D9B-A5BE-E317651E9ADC}" type="slidenum">
              <a:rPr lang="ru-RU" sz="1400" smtClean="0">
                <a:latin typeface="Times New Roman"/>
              </a:rPr>
              <a:pPr algn="r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04003" y="301323"/>
            <a:ext cx="907164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504003" y="1769040"/>
            <a:ext cx="9071640" cy="43840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z="1400" smtClean="0">
                <a:latin typeface="Times New Roman"/>
              </a:rPr>
              <a:t>&lt;дата/время&gt;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ru-RU" sz="1400" smtClean="0">
                <a:latin typeface="Times New Roman"/>
              </a:rPr>
              <a:t>&lt;нижний колонтитул&gt;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217DE61E-F0B8-4D9B-A5BE-E317651E9ADC}" type="slidenum">
              <a:rPr lang="ru-RU" sz="1400" smtClean="0">
                <a:latin typeface="Times New Roman"/>
              </a:rPr>
              <a:pPr algn="r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5238339"/>
            <a:ext cx="10080625" cy="2329149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100794" tIns="50397" rIns="100794" bIns="50397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730918" y="0"/>
            <a:ext cx="3349708" cy="7559675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100794" tIns="50397" rIns="100794" bIns="50397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6047" y="3950517"/>
            <a:ext cx="7308453" cy="2013227"/>
          </a:xfrm>
        </p:spPr>
        <p:txBody>
          <a:bodyPr tIns="0" bIns="0" anchor="t"/>
          <a:lstStyle>
            <a:lvl1pPr algn="l">
              <a:buNone/>
              <a:defRPr sz="46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56047" y="2740134"/>
            <a:ext cx="7308453" cy="1175826"/>
          </a:xfrm>
        </p:spPr>
        <p:txBody>
          <a:bodyPr lIns="50397" tIns="0" rIns="50397" bIns="0" anchor="b"/>
          <a:lstStyle>
            <a:lvl1pPr marL="0" indent="0" algn="l">
              <a:buNone/>
              <a:defRPr sz="2200">
                <a:solidFill>
                  <a:schemeClr val="tx1"/>
                </a:solidFill>
                <a:effectLst/>
              </a:defRPr>
            </a:lvl1pPr>
            <a:lvl2pPr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z="1400" smtClean="0">
                <a:latin typeface="Times New Roman"/>
              </a:rPr>
              <a:t>&lt;дата/время&gt;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ru-RU" sz="1400" smtClean="0">
                <a:latin typeface="Times New Roman"/>
              </a:rPr>
              <a:t>&lt;нижний колонтитул&gt;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217DE61E-F0B8-4D9B-A5BE-E317651E9ADC}" type="slidenum">
              <a:rPr lang="ru-RU" sz="1400" smtClean="0">
                <a:latin typeface="Times New Roman"/>
              </a:rPr>
              <a:pPr algn="r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031" y="302737"/>
            <a:ext cx="8232510" cy="1259946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04031" y="1763925"/>
            <a:ext cx="4032250" cy="4989036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04292" y="1763925"/>
            <a:ext cx="4032250" cy="4989036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z="1400" smtClean="0">
                <a:latin typeface="Times New Roman"/>
              </a:rPr>
              <a:t>&lt;дата/время&gt;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ru-RU" sz="1400" smtClean="0">
                <a:latin typeface="Times New Roman"/>
              </a:rPr>
              <a:t>&lt;нижний колонтитул&gt;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217DE61E-F0B8-4D9B-A5BE-E317651E9ADC}" type="slidenum">
              <a:rPr lang="ru-RU" sz="1400" smtClean="0">
                <a:latin typeface="Times New Roman"/>
              </a:rPr>
              <a:pPr algn="r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031" y="300987"/>
            <a:ext cx="9072563" cy="1259946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4031" y="6047740"/>
            <a:ext cx="4454027" cy="923960"/>
          </a:xfrm>
        </p:spPr>
        <p:txBody>
          <a:bodyPr anchor="t"/>
          <a:lstStyle>
            <a:lvl1pPr marL="0" indent="0">
              <a:buNone/>
              <a:defRPr sz="2600" b="1">
                <a:solidFill>
                  <a:schemeClr val="accent1"/>
                </a:solidFill>
              </a:defRPr>
            </a:lvl1pPr>
            <a:lvl2pPr>
              <a:buNone/>
              <a:defRPr sz="2200" b="1"/>
            </a:lvl2pPr>
            <a:lvl3pPr>
              <a:buNone/>
              <a:defRPr sz="2000" b="1"/>
            </a:lvl3pPr>
            <a:lvl4pPr>
              <a:buNone/>
              <a:defRPr sz="1800" b="1"/>
            </a:lvl4pPr>
            <a:lvl5pPr>
              <a:buNone/>
              <a:defRPr sz="18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5120818" y="6047740"/>
            <a:ext cx="4455776" cy="923960"/>
          </a:xfrm>
        </p:spPr>
        <p:txBody>
          <a:bodyPr anchor="t"/>
          <a:lstStyle>
            <a:lvl1pPr marL="0" indent="0">
              <a:buNone/>
              <a:defRPr sz="2600" b="1">
                <a:solidFill>
                  <a:schemeClr val="accent1"/>
                </a:solidFill>
              </a:defRPr>
            </a:lvl1pPr>
            <a:lvl2pPr>
              <a:buNone/>
              <a:defRPr sz="2200" b="1"/>
            </a:lvl2pPr>
            <a:lvl3pPr>
              <a:buNone/>
              <a:defRPr sz="2000" b="1"/>
            </a:lvl3pPr>
            <a:lvl4pPr>
              <a:buNone/>
              <a:defRPr sz="1800" b="1"/>
            </a:lvl4pPr>
            <a:lvl5pPr>
              <a:buNone/>
              <a:defRPr sz="18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504031" y="1672115"/>
            <a:ext cx="4454027" cy="4345064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120818" y="1672115"/>
            <a:ext cx="4455776" cy="4345064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z="1400" smtClean="0">
                <a:latin typeface="Times New Roman"/>
              </a:rPr>
              <a:t>&lt;дата/время&gt;</a:t>
            </a: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ru-RU" sz="1400" smtClean="0">
                <a:latin typeface="Times New Roman"/>
              </a:rPr>
              <a:t>&lt;нижний колонтитул&gt;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217DE61E-F0B8-4D9B-A5BE-E317651E9ADC}" type="slidenum">
              <a:rPr lang="ru-RU" sz="1400" smtClean="0">
                <a:latin typeface="Times New Roman"/>
              </a:rPr>
              <a:pPr algn="r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031" y="302387"/>
            <a:ext cx="8235871" cy="1259946"/>
          </a:xfrm>
        </p:spPr>
        <p:txBody>
          <a:bodyPr anchor="ctr"/>
          <a:lstStyle>
            <a:lvl1pPr algn="l">
              <a:defRPr sz="51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z="1400" smtClean="0">
                <a:latin typeface="Times New Roman"/>
              </a:rPr>
              <a:t>&lt;дата/время&gt;</a:t>
            </a:r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217DE61E-F0B8-4D9B-A5BE-E317651E9ADC}" type="slidenum">
              <a:rPr lang="ru-RU" sz="1400" smtClean="0">
                <a:latin typeface="Times New Roman"/>
              </a:rPr>
              <a:pPr algn="r"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ctr"/>
            <a:r>
              <a:rPr lang="ru-RU" sz="1400" smtClean="0">
                <a:latin typeface="Times New Roman"/>
              </a:rPr>
              <a:t>&lt;нижний колонтитул&gt;</a:t>
            </a:r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z="1400" smtClean="0">
                <a:latin typeface="Times New Roman"/>
              </a:rPr>
              <a:t>&lt;дата/время&gt;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ru-RU" sz="1400" smtClean="0">
                <a:latin typeface="Times New Roman"/>
              </a:rPr>
              <a:t>&lt;нижний колонтитул&gt;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217DE61E-F0B8-4D9B-A5BE-E317651E9ADC}" type="slidenum">
              <a:rPr lang="ru-RU" sz="1400" smtClean="0">
                <a:latin typeface="Times New Roman"/>
              </a:rPr>
              <a:pPr algn="r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031" y="1306825"/>
            <a:ext cx="3528219" cy="804965"/>
          </a:xfrm>
        </p:spPr>
        <p:txBody>
          <a:bodyPr tIns="0" bIns="0" anchor="t"/>
          <a:lstStyle>
            <a:lvl1pPr algn="l">
              <a:buNone/>
              <a:defRPr sz="20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04031" y="236363"/>
            <a:ext cx="3024188" cy="1007957"/>
          </a:xfrm>
        </p:spPr>
        <p:txBody>
          <a:bodyPr lIns="50397" tIns="0" rIns="50397" bIns="0" anchor="b"/>
          <a:lstStyle>
            <a:lvl1pPr marL="0" indent="0" algn="l">
              <a:buNone/>
              <a:defRPr sz="1500"/>
            </a:lvl1pPr>
            <a:lvl2pPr>
              <a:buNone/>
              <a:defRPr sz="1300"/>
            </a:lvl2pPr>
            <a:lvl3pPr>
              <a:buNone/>
              <a:defRPr sz="1100"/>
            </a:lvl3pPr>
            <a:lvl4pPr>
              <a:buNone/>
              <a:defRPr sz="1000"/>
            </a:lvl4pPr>
            <a:lvl5pPr>
              <a:buNone/>
              <a:defRPr sz="10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504031" y="2183906"/>
            <a:ext cx="7812484" cy="4199819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z="1400" smtClean="0">
                <a:latin typeface="Times New Roman"/>
              </a:rPr>
              <a:t>&lt;дата/время&gt;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ru-RU" sz="1400" smtClean="0">
                <a:latin typeface="Times New Roman"/>
              </a:rPr>
              <a:t>&lt;нижний колонтитул&gt;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991918" y="7079137"/>
            <a:ext cx="840052" cy="402483"/>
          </a:xfrm>
        </p:spPr>
        <p:txBody>
          <a:bodyPr/>
          <a:lstStyle/>
          <a:p>
            <a:pPr algn="r"/>
            <a:fld id="{217DE61E-F0B8-4D9B-A5BE-E317651E9ADC}" type="slidenum">
              <a:rPr lang="ru-RU" sz="1400" smtClean="0">
                <a:latin typeface="Times New Roman"/>
              </a:rPr>
              <a:pPr algn="r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5911" y="1880228"/>
            <a:ext cx="3366677" cy="1382091"/>
          </a:xfrm>
        </p:spPr>
        <p:txBody>
          <a:bodyPr anchor="b"/>
          <a:lstStyle>
            <a:lvl1pPr algn="l">
              <a:buNone/>
              <a:defRPr sz="24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74781" y="1124259"/>
            <a:ext cx="4536281" cy="4535805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5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125913" y="3305583"/>
            <a:ext cx="3366675" cy="2935996"/>
          </a:xfrm>
        </p:spPr>
        <p:txBody>
          <a:bodyPr lIns="50397" rIns="50397"/>
          <a:lstStyle>
            <a:lvl1pPr marL="0" indent="0">
              <a:buFontTx/>
              <a:buNone/>
              <a:defRPr sz="1300"/>
            </a:lvl1pPr>
            <a:lvl2pPr>
              <a:buFontTx/>
              <a:buNone/>
              <a:defRPr sz="1300"/>
            </a:lvl2pPr>
            <a:lvl3pPr>
              <a:buFontTx/>
              <a:buNone/>
              <a:defRPr sz="1100"/>
            </a:lvl3pPr>
            <a:lvl4pPr>
              <a:buFontTx/>
              <a:buNone/>
              <a:defRPr sz="1000"/>
            </a:lvl4pPr>
            <a:lvl5pPr>
              <a:buFontTx/>
              <a:buNone/>
              <a:defRPr sz="10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04031" y="7079137"/>
            <a:ext cx="2352146" cy="402483"/>
          </a:xfrm>
        </p:spPr>
        <p:txBody>
          <a:bodyPr/>
          <a:lstStyle/>
          <a:p>
            <a:r>
              <a:rPr lang="ru-RU" sz="1400" smtClean="0">
                <a:latin typeface="Times New Roman"/>
              </a:rPr>
              <a:t>&lt;дата/время&gt;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ru-RU" sz="1400" smtClean="0">
                <a:latin typeface="Times New Roman"/>
              </a:rPr>
              <a:t>&lt;нижний колонтитул&gt;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217DE61E-F0B8-4D9B-A5BE-E317651E9ADC}" type="slidenum">
              <a:rPr lang="ru-RU" sz="1400" smtClean="0">
                <a:latin typeface="Times New Roman"/>
              </a:rPr>
              <a:pPr algn="r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5238339"/>
            <a:ext cx="10080625" cy="2329149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100794" tIns="50397" rIns="100794" bIns="50397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8064500" y="0"/>
            <a:ext cx="2016125" cy="7559675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100794" tIns="50397" rIns="100794" bIns="50397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504031" y="302737"/>
            <a:ext cx="8232510" cy="1259946"/>
          </a:xfrm>
          <a:prstGeom prst="rect">
            <a:avLst/>
          </a:prstGeom>
        </p:spPr>
        <p:txBody>
          <a:bodyPr vert="horz" lIns="50397" tIns="50397" rIns="50397" bIns="50397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504031" y="1763925"/>
            <a:ext cx="8232510" cy="4989036"/>
          </a:xfrm>
          <a:prstGeom prst="rect">
            <a:avLst/>
          </a:prstGeom>
        </p:spPr>
        <p:txBody>
          <a:bodyPr vert="horz" lIns="100794" tIns="50397" rIns="100794" bIns="50397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504031" y="7079137"/>
            <a:ext cx="2352146" cy="402483"/>
          </a:xfrm>
          <a:prstGeom prst="rect">
            <a:avLst/>
          </a:prstGeom>
        </p:spPr>
        <p:txBody>
          <a:bodyPr vert="horz" lIns="100794" tIns="50397" rIns="100794" bIns="0" anchor="b"/>
          <a:lstStyle>
            <a:lvl1pPr algn="l" eaLnBrk="1" latinLnBrk="0" hangingPunct="1">
              <a:defRPr kumimoji="0" sz="11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r>
              <a:rPr lang="ru-RU" sz="1400" smtClean="0">
                <a:latin typeface="Times New Roman"/>
              </a:rPr>
              <a:t>&lt;дата/время&gt;</a:t>
            </a:r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444214" y="7079137"/>
            <a:ext cx="3192198" cy="402483"/>
          </a:xfrm>
          <a:prstGeom prst="rect">
            <a:avLst/>
          </a:prstGeom>
        </p:spPr>
        <p:txBody>
          <a:bodyPr vert="horz" lIns="0" tIns="50397" rIns="0" bIns="0" anchor="b"/>
          <a:lstStyle>
            <a:lvl1pPr algn="ctr" eaLnBrk="1" latinLnBrk="0" hangingPunct="1">
              <a:defRPr kumimoji="0" sz="11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pPr algn="ctr"/>
            <a:r>
              <a:rPr lang="ru-RU" sz="1400" smtClean="0">
                <a:latin typeface="Times New Roman"/>
              </a:rPr>
              <a:t>&lt;нижний колонтитул&gt;</a:t>
            </a: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988557" y="7079137"/>
            <a:ext cx="840052" cy="402483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pPr algn="r"/>
            <a:fld id="{217DE61E-F0B8-4D9B-A5BE-E317651E9ADC}" type="slidenum">
              <a:rPr lang="ru-RU" sz="1400" smtClean="0">
                <a:latin typeface="Times New Roman"/>
              </a:rPr>
              <a:pPr algn="r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44" r:id="rId1"/>
    <p:sldLayoutId id="2147483845" r:id="rId2"/>
    <p:sldLayoutId id="2147483846" r:id="rId3"/>
    <p:sldLayoutId id="2147483847" r:id="rId4"/>
    <p:sldLayoutId id="2147483848" r:id="rId5"/>
    <p:sldLayoutId id="2147483849" r:id="rId6"/>
    <p:sldLayoutId id="2147483850" r:id="rId7"/>
    <p:sldLayoutId id="2147483851" r:id="rId8"/>
    <p:sldLayoutId id="2147483852" r:id="rId9"/>
    <p:sldLayoutId id="2147483853" r:id="rId10"/>
    <p:sldLayoutId id="2147483854" r:id="rId11"/>
    <p:sldLayoutId id="2147483855" r:id="rId12"/>
  </p:sldLayoutIdLst>
  <p:txStyles>
    <p:titleStyle>
      <a:lvl1pPr algn="l" rtl="0" eaLnBrk="1" latinLnBrk="0" hangingPunct="1">
        <a:spcBef>
          <a:spcPct val="0"/>
        </a:spcBef>
        <a:buNone/>
        <a:defRPr kumimoji="0" sz="5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63654" indent="-423336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300" kern="1200">
          <a:solidFill>
            <a:schemeClr val="tx1"/>
          </a:solidFill>
          <a:latin typeface="+mn-lt"/>
          <a:ea typeface="+mn-ea"/>
          <a:cs typeface="+mn-cs"/>
        </a:defRPr>
      </a:lvl1pPr>
      <a:lvl2pPr marL="796275" indent="-302383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108737" indent="-282224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411120" indent="-262065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642947" indent="-201589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1874774" indent="-201589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2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116681" indent="-201589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358587" indent="-201589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570255" indent="-201589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Shape 1"/>
          <p:cNvSpPr txBox="1"/>
          <p:nvPr/>
        </p:nvSpPr>
        <p:spPr>
          <a:xfrm>
            <a:off x="504003" y="301323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40" name="TextShape 2"/>
          <p:cNvSpPr txBox="1"/>
          <p:nvPr/>
        </p:nvSpPr>
        <p:spPr>
          <a:xfrm>
            <a:off x="504003" y="1769040"/>
            <a:ext cx="9071640" cy="43840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ТОП 10 – </a:t>
            </a:r>
            <a:br>
              <a:rPr lang="ru-RU" dirty="0" smtClean="0"/>
            </a:br>
            <a:r>
              <a:rPr lang="ru-RU" dirty="0" smtClean="0"/>
              <a:t>Рейтинг Профессий, самых востребованных в 2020 году</a:t>
            </a: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5826130" y="207937"/>
            <a:ext cx="4071966" cy="1214445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Выполнил Лыжин Иван </a:t>
            </a:r>
          </a:p>
          <a:p>
            <a:r>
              <a:rPr lang="ru-RU" dirty="0" smtClean="0"/>
              <a:t>учащийся 9 «а» </a:t>
            </a:r>
            <a:r>
              <a:rPr lang="ru-RU" dirty="0" smtClean="0"/>
              <a:t>класса</a:t>
            </a:r>
          </a:p>
          <a:p>
            <a:r>
              <a:rPr lang="ru-RU" dirty="0" smtClean="0"/>
              <a:t>МАОУК «Гимназия «</a:t>
            </a:r>
            <a:r>
              <a:rPr lang="ru-RU" dirty="0" err="1" smtClean="0"/>
              <a:t>Арт-Этюд</a:t>
            </a:r>
            <a:r>
              <a:rPr lang="ru-RU" dirty="0" smtClean="0"/>
              <a:t>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26131" y="350814"/>
            <a:ext cx="4000528" cy="2214578"/>
          </a:xfrm>
        </p:spPr>
        <p:txBody>
          <a:bodyPr>
            <a:normAutofit/>
          </a:bodyPr>
          <a:lstStyle/>
          <a:p>
            <a:pPr algn="r"/>
            <a:r>
              <a:rPr lang="ru-RU" sz="3200" dirty="0" smtClean="0"/>
              <a:t>IX место</a:t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 </a:t>
            </a:r>
            <a:br>
              <a:rPr lang="ru-RU" sz="3200" dirty="0" smtClean="0"/>
            </a:br>
            <a:r>
              <a:rPr lang="ru-RU" sz="3200" dirty="0" err="1" smtClean="0"/>
              <a:t>Шоколатье</a:t>
            </a:r>
            <a:r>
              <a:rPr lang="ru-RU" sz="3200" dirty="0" smtClean="0"/>
              <a:t> - это</a:t>
            </a:r>
            <a:endParaRPr lang="ru-RU" sz="3200" dirty="0"/>
          </a:p>
        </p:txBody>
      </p:sp>
      <p:pic>
        <p:nvPicPr>
          <p:cNvPr id="5" name="Рисунок 4" descr="chocolatier-shokolate-01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12487" r="12487"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826131" y="2636829"/>
            <a:ext cx="4000528" cy="4572032"/>
          </a:xfrm>
        </p:spPr>
        <p:txBody>
          <a:bodyPr>
            <a:normAutofit/>
          </a:bodyPr>
          <a:lstStyle/>
          <a:p>
            <a:pPr algn="just"/>
            <a:r>
              <a:rPr lang="ru-RU" sz="2000" b="1" dirty="0" smtClean="0"/>
              <a:t>специалист, который создает новые вкусы и формы восхитительного лакомства, любимого во всем мире шоколада. Мастера этой профессии, как дегустаторы, </a:t>
            </a:r>
            <a:r>
              <a:rPr lang="ru-RU" sz="2000" b="1" dirty="0" err="1" smtClean="0"/>
              <a:t>сомелье</a:t>
            </a:r>
            <a:r>
              <a:rPr lang="ru-RU" sz="2000" b="1" dirty="0" smtClean="0"/>
              <a:t> или </a:t>
            </a:r>
            <a:r>
              <a:rPr lang="ru-RU" sz="2000" b="1" dirty="0" err="1" smtClean="0"/>
              <a:t>баристы</a:t>
            </a:r>
            <a:r>
              <a:rPr lang="ru-RU" sz="2000" b="1" dirty="0" smtClean="0"/>
              <a:t>, не употребляют в пищу острых приправ, не курят и не пользуются </a:t>
            </a:r>
            <a:r>
              <a:rPr lang="ru-RU" sz="2000" b="1" dirty="0" err="1" smtClean="0"/>
              <a:t>парфюмом</a:t>
            </a:r>
            <a:r>
              <a:rPr lang="ru-RU" sz="2000" b="1" dirty="0" smtClean="0"/>
              <a:t>. Хорошее обоняние и умение отличать вкусы – основа для любого </a:t>
            </a:r>
            <a:r>
              <a:rPr lang="ru-RU" sz="2000" b="1" dirty="0" err="1" smtClean="0"/>
              <a:t>шоколатье</a:t>
            </a:r>
            <a:r>
              <a:rPr lang="ru-RU" sz="2000" b="1" dirty="0" smtClean="0"/>
              <a:t>.</a:t>
            </a:r>
          </a:p>
          <a:p>
            <a:pPr algn="just"/>
            <a:r>
              <a:rPr lang="ru-RU" sz="2000" b="1" dirty="0" smtClean="0"/>
              <a:t> </a:t>
            </a:r>
          </a:p>
          <a:p>
            <a:pPr algn="just"/>
            <a:endParaRPr lang="ru-RU" sz="2000" b="1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5911" y="207938"/>
            <a:ext cx="3700747" cy="2714643"/>
          </a:xfrm>
        </p:spPr>
        <p:txBody>
          <a:bodyPr>
            <a:noAutofit/>
          </a:bodyPr>
          <a:lstStyle/>
          <a:p>
            <a:pPr algn="r"/>
            <a:r>
              <a:rPr lang="ru-RU" sz="3200" dirty="0" smtClean="0"/>
              <a:t>X место</a:t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err="1" smtClean="0"/>
              <a:t>Бариста</a:t>
            </a:r>
            <a:r>
              <a:rPr lang="ru-RU" sz="3200" dirty="0" smtClean="0"/>
              <a:t> - это</a:t>
            </a:r>
            <a:br>
              <a:rPr lang="ru-RU" sz="3200" dirty="0" smtClean="0"/>
            </a:br>
            <a:endParaRPr lang="ru-RU" sz="3200" dirty="0"/>
          </a:p>
        </p:txBody>
      </p:sp>
      <p:pic>
        <p:nvPicPr>
          <p:cNvPr id="5" name="Рисунок 4" descr="haven-cafe-surry-hills-specialty-coffee-barista1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16663" r="16663"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897568" y="2351077"/>
            <a:ext cx="4000527" cy="4929222"/>
          </a:xfrm>
        </p:spPr>
        <p:txBody>
          <a:bodyPr>
            <a:noAutofit/>
          </a:bodyPr>
          <a:lstStyle/>
          <a:p>
            <a:pPr algn="just"/>
            <a:r>
              <a:rPr lang="ru-RU" sz="1800" b="1" dirty="0" err="1" smtClean="0"/>
              <a:t>Кофевар</a:t>
            </a:r>
            <a:r>
              <a:rPr lang="ru-RU" sz="1800" b="1" dirty="0" smtClean="0"/>
              <a:t>, или специалист, умеющий правильно сварить и подать кофе или напитки на его основе. Рабочее место </a:t>
            </a:r>
            <a:r>
              <a:rPr lang="ru-RU" sz="1800" b="1" dirty="0" err="1" smtClean="0"/>
              <a:t>баристы</a:t>
            </a:r>
            <a:r>
              <a:rPr lang="ru-RU" sz="1800" b="1" dirty="0" smtClean="0"/>
              <a:t> – за стойкой в кафе или ресторане. Хороший </a:t>
            </a:r>
            <a:r>
              <a:rPr lang="ru-RU" sz="1800" b="1" dirty="0" err="1" smtClean="0"/>
              <a:t>бариста</a:t>
            </a:r>
            <a:r>
              <a:rPr lang="ru-RU" sz="1800" b="1" dirty="0" smtClean="0"/>
              <a:t> владеет искусством «</a:t>
            </a:r>
            <a:r>
              <a:rPr lang="ru-RU" sz="1800" b="1" dirty="0" err="1" smtClean="0"/>
              <a:t>латте-арт</a:t>
            </a:r>
            <a:r>
              <a:rPr lang="ru-RU" sz="1800" b="1" dirty="0" smtClean="0"/>
              <a:t>», рисование на кофейной пенке.</a:t>
            </a:r>
          </a:p>
          <a:p>
            <a:pPr algn="just"/>
            <a:r>
              <a:rPr lang="ru-RU" sz="1800" b="1" dirty="0" err="1" smtClean="0"/>
              <a:t>Бариста</a:t>
            </a:r>
            <a:r>
              <a:rPr lang="ru-RU" sz="1800" b="1" dirty="0" smtClean="0"/>
              <a:t> должен хорошо разбираться в сортах кофе, знать правила помола и сочетания кофейных зерен. А еще – уметь украсить кофейную пенку изображением цветочка, сердечка или паутинки, порекомендовать клиенту напиток по вкусу, выслушать гостя и дать ему совет.</a:t>
            </a:r>
            <a:endParaRPr lang="ru-RU" sz="1800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897568" y="2136763"/>
            <a:ext cx="3929089" cy="1125556"/>
          </a:xfrm>
        </p:spPr>
        <p:txBody>
          <a:bodyPr>
            <a:normAutofit fontScale="90000"/>
          </a:bodyPr>
          <a:lstStyle/>
          <a:p>
            <a:pPr algn="r"/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4000" dirty="0" smtClean="0"/>
              <a:t>I место</a:t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>Пилот – это</a:t>
            </a:r>
            <a:endParaRPr lang="ru-RU" sz="4000" dirty="0"/>
          </a:p>
        </p:txBody>
      </p:sp>
      <p:pic>
        <p:nvPicPr>
          <p:cNvPr id="7" name="Рисунок 6" descr="person-fly-aircraft-vehicle-airline-aviation-541140-pxhere.com_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16655" r="16655"/>
          <a:stretch>
            <a:fillRect/>
          </a:stretch>
        </p:blipFill>
        <p:spPr/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5826130" y="3422647"/>
            <a:ext cx="4071965" cy="3786214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ru-RU" sz="2900" dirty="0" smtClean="0"/>
              <a:t>специально обученный человек, управляющий самолётом, вертолётом или космическим кораблём. Большинство пилотов занимается транспортировкой людей и груза. Однако в этой области есть также проверяющие работоспособность нового летательного аппарата, участвующие в спасательных операциях, военнослужащие.</a:t>
            </a:r>
          </a:p>
          <a:p>
            <a:pPr algn="just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826130" y="350814"/>
            <a:ext cx="4000527" cy="2357453"/>
          </a:xfrm>
        </p:spPr>
        <p:txBody>
          <a:bodyPr>
            <a:normAutofit fontScale="90000"/>
          </a:bodyPr>
          <a:lstStyle/>
          <a:p>
            <a:pPr algn="r"/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4000" dirty="0" smtClean="0"/>
              <a:t>II место</a:t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>Архитектор - это</a:t>
            </a:r>
            <a:endParaRPr lang="ru-RU" sz="4000" dirty="0"/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5897568" y="2851143"/>
            <a:ext cx="4000528" cy="4357718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ru-RU" sz="2200" b="1" dirty="0" smtClean="0"/>
              <a:t>специалист, осуществляющий работы по градостроительству, архитектуре жилых, общественных и промышленных зданий, реставрации памятников.</a:t>
            </a:r>
          </a:p>
          <a:p>
            <a:pPr algn="just"/>
            <a:r>
              <a:rPr lang="ru-RU" sz="2200" b="1" dirty="0" smtClean="0"/>
              <a:t>Архитектор выполняет множество обязанностей: выбирает площадь под строительство, разрабатывает идею, создает чертежи. При этом он должен не забывать о водопроводе, электроснабжении, вентиляции, пожарной безопасности, отоплении.</a:t>
            </a:r>
          </a:p>
          <a:p>
            <a:endParaRPr lang="ru-RU" dirty="0"/>
          </a:p>
        </p:txBody>
      </p:sp>
      <p:pic>
        <p:nvPicPr>
          <p:cNvPr id="9" name="Рисунок 8" descr="архитектор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16676" r="16676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97569" y="708004"/>
            <a:ext cx="3857652" cy="2554316"/>
          </a:xfrm>
        </p:spPr>
        <p:txBody>
          <a:bodyPr>
            <a:normAutofit fontScale="90000"/>
          </a:bodyPr>
          <a:lstStyle/>
          <a:p>
            <a:pPr algn="r"/>
            <a:r>
              <a:rPr lang="ru-RU" sz="3600" dirty="0" smtClean="0"/>
              <a:t>III место </a:t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>Следователь - это</a:t>
            </a:r>
            <a:endParaRPr lang="ru-RU" sz="36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897569" y="3305583"/>
            <a:ext cx="3929089" cy="3974716"/>
          </a:xfrm>
        </p:spPr>
        <p:txBody>
          <a:bodyPr>
            <a:noAutofit/>
          </a:bodyPr>
          <a:lstStyle/>
          <a:p>
            <a:pPr algn="just"/>
            <a:r>
              <a:rPr lang="ru-RU" sz="2000" b="1" dirty="0" smtClean="0"/>
              <a:t>юрист, занимающийся расследованием уголовных, экономических и политических преступлений. Он собирает факты, систематизирует их и представляет их на судебном разбирательстве. Благодаря его работе доказывается вина преступника или невиновность подозреваемого. </a:t>
            </a:r>
            <a:endParaRPr lang="ru-RU" sz="2000" b="1" dirty="0"/>
          </a:p>
        </p:txBody>
      </p:sp>
      <p:pic>
        <p:nvPicPr>
          <p:cNvPr id="13" name="Рисунок 12" descr="AIV_3690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16639" r="16639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5911" y="279376"/>
            <a:ext cx="3700747" cy="2571767"/>
          </a:xfrm>
        </p:spPr>
        <p:txBody>
          <a:bodyPr>
            <a:noAutofit/>
          </a:bodyPr>
          <a:lstStyle/>
          <a:p>
            <a:pPr algn="r"/>
            <a:r>
              <a:rPr lang="ru-RU" sz="3200" dirty="0" smtClean="0"/>
              <a:t>IV место</a:t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Хирург - это</a:t>
            </a:r>
            <a:endParaRPr lang="ru-RU" sz="3200" dirty="0"/>
          </a:p>
        </p:txBody>
      </p:sp>
      <p:pic>
        <p:nvPicPr>
          <p:cNvPr id="5" name="Рисунок 4" descr="Хирургия Чертаново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15373" r="15373"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826131" y="2851143"/>
            <a:ext cx="4000528" cy="4429156"/>
          </a:xfrm>
        </p:spPr>
        <p:txBody>
          <a:bodyPr>
            <a:normAutofit/>
          </a:bodyPr>
          <a:lstStyle/>
          <a:p>
            <a:pPr algn="just"/>
            <a:r>
              <a:rPr lang="ru-RU" sz="2000" b="1" dirty="0" smtClean="0"/>
              <a:t>Медицинский специалист, проводящий лечение болезни при помощи операции. </a:t>
            </a:r>
          </a:p>
          <a:p>
            <a:pPr algn="just"/>
            <a:r>
              <a:rPr lang="ru-RU" sz="2000" b="1" dirty="0" smtClean="0"/>
              <a:t>Хирург должен уметь пользоваться медицинской аппаратурой и хирургическим инструментарием. Выделяют неотложную, детскую, гнойную, плановую хирургию, онкологию, хирургию костно-мышечной системы и соединительной ткани, профессиональных заболеваний и пластическую.</a:t>
            </a:r>
            <a:endParaRPr lang="ru-RU" sz="2000" b="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5911" y="1350945"/>
            <a:ext cx="3700747" cy="1911374"/>
          </a:xfrm>
        </p:spPr>
        <p:txBody>
          <a:bodyPr>
            <a:normAutofit fontScale="90000"/>
          </a:bodyPr>
          <a:lstStyle/>
          <a:p>
            <a:pPr algn="r"/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V место</a:t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err="1" smtClean="0"/>
              <a:t>Нанотехнолог</a:t>
            </a:r>
            <a:r>
              <a:rPr lang="ru-RU" sz="3200" dirty="0" smtClean="0"/>
              <a:t> - это</a:t>
            </a:r>
            <a:br>
              <a:rPr lang="ru-RU" sz="3200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Рисунок 4" descr="1525023831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21612" r="21612"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897568" y="2351077"/>
            <a:ext cx="3929089" cy="4714908"/>
          </a:xfrm>
        </p:spPr>
        <p:txBody>
          <a:bodyPr>
            <a:noAutofit/>
          </a:bodyPr>
          <a:lstStyle/>
          <a:p>
            <a:pPr algn="just"/>
            <a:r>
              <a:rPr lang="ru-RU" sz="2000" b="1" dirty="0" smtClean="0"/>
              <a:t>ученый, который исследует материалы на уровне атомов и молекул, и затем создает объекты, обладающие </a:t>
            </a:r>
            <a:r>
              <a:rPr lang="ru-RU" sz="2000" b="1" dirty="0" err="1" smtClean="0"/>
              <a:t>наноразмерами</a:t>
            </a:r>
            <a:r>
              <a:rPr lang="ru-RU" sz="2000" b="1" dirty="0" smtClean="0"/>
              <a:t>. «Нано» – это одна миллиардная часть целого. </a:t>
            </a:r>
          </a:p>
          <a:p>
            <a:pPr algn="just"/>
            <a:r>
              <a:rPr lang="ru-RU" sz="2000" b="1" dirty="0" smtClean="0"/>
              <a:t>Рабочее место </a:t>
            </a:r>
            <a:r>
              <a:rPr lang="ru-RU" sz="2000" b="1" dirty="0" err="1" smtClean="0"/>
              <a:t>нанотехнолога</a:t>
            </a:r>
            <a:r>
              <a:rPr lang="ru-RU" sz="2000" b="1" dirty="0" smtClean="0"/>
              <a:t> – это техническая лаборатория со сканирующими зондами, компьютерами, генераторами и микроскопами высокого разрешения, позволяющими работать с материалами, размером с атом.</a:t>
            </a:r>
            <a:endParaRPr lang="ru-RU" sz="2000" b="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97568" y="207938"/>
            <a:ext cx="3929089" cy="2071701"/>
          </a:xfrm>
        </p:spPr>
        <p:txBody>
          <a:bodyPr>
            <a:noAutofit/>
          </a:bodyPr>
          <a:lstStyle/>
          <a:p>
            <a:pPr algn="r"/>
            <a:r>
              <a:rPr lang="ru-RU" sz="3200" dirty="0" smtClean="0"/>
              <a:t>VI место</a:t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err="1" smtClean="0"/>
              <a:t>Биотехнолог</a:t>
            </a:r>
            <a:r>
              <a:rPr lang="ru-RU" sz="3200" dirty="0" smtClean="0"/>
              <a:t> - это</a:t>
            </a:r>
            <a:endParaRPr lang="ru-RU" sz="32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897568" y="2351077"/>
            <a:ext cx="4000527" cy="5208598"/>
          </a:xfrm>
        </p:spPr>
        <p:txBody>
          <a:bodyPr>
            <a:normAutofit fontScale="55000" lnSpcReduction="20000"/>
          </a:bodyPr>
          <a:lstStyle/>
          <a:p>
            <a:pPr algn="just"/>
            <a:r>
              <a:rPr lang="ru-RU" sz="3200" b="1" dirty="0" smtClean="0"/>
              <a:t>ученый, который при помощи живых организмов или их объектов (генов, ферментов, белков)  создает то, чего в природе  раньше не существовало (абсолютно новые организмы, растения и продукты).  Биотехнология – это генная инженерия и клонирование живых организмов. </a:t>
            </a:r>
            <a:r>
              <a:rPr lang="ru-RU" sz="3200" b="1" dirty="0" err="1" smtClean="0"/>
              <a:t>Биотехнолог</a:t>
            </a:r>
            <a:r>
              <a:rPr lang="ru-RU" sz="3200" b="1" dirty="0" smtClean="0"/>
              <a:t> объединяет в себе и микробиолога, и химика, и технолога пищевого производства. Он необходим на предприятиях фармацевтической, парфюмерно-косметической, пищевой, ветеринарной и перерабатывающей отраслей промышленности.</a:t>
            </a:r>
          </a:p>
          <a:p>
            <a:r>
              <a:rPr lang="ru-RU" sz="3200" dirty="0" smtClean="0"/>
              <a:t> </a:t>
            </a:r>
          </a:p>
          <a:p>
            <a:pPr algn="just"/>
            <a:endParaRPr lang="ru-RU" sz="1800" b="1" dirty="0"/>
          </a:p>
        </p:txBody>
      </p:sp>
      <p:pic>
        <p:nvPicPr>
          <p:cNvPr id="9" name="Рисунок 8" descr="singcompfeat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16645" r="16645"/>
          <a:stretch>
            <a:fillRect/>
          </a:stretch>
        </p:blipFill>
        <p:spPr/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97569" y="493690"/>
            <a:ext cx="3857652" cy="1714511"/>
          </a:xfrm>
        </p:spPr>
        <p:txBody>
          <a:bodyPr>
            <a:noAutofit/>
          </a:bodyPr>
          <a:lstStyle/>
          <a:p>
            <a:pPr algn="r"/>
            <a:r>
              <a:rPr lang="ru-RU" sz="3200" dirty="0" smtClean="0"/>
              <a:t>VII место</a:t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 </a:t>
            </a:r>
            <a:br>
              <a:rPr lang="ru-RU" sz="3200" dirty="0" smtClean="0"/>
            </a:br>
            <a:r>
              <a:rPr lang="ru-RU" sz="3200" dirty="0" smtClean="0"/>
              <a:t>Микробиолог - это</a:t>
            </a:r>
            <a:endParaRPr lang="ru-RU" sz="3200" dirty="0"/>
          </a:p>
        </p:txBody>
      </p:sp>
      <p:pic>
        <p:nvPicPr>
          <p:cNvPr id="5" name="Рисунок 4" descr="vakzina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16655" r="16655"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754692" y="2208201"/>
            <a:ext cx="4071966" cy="5351474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sz="1800" b="1" dirty="0" smtClean="0"/>
              <a:t>ученый, занимающийся изучением таких живых организмов, которые можно рассмотреть только в микроскоп (бактерии и микроскопические грибы, водоросли, вирусы). Микробиологу необходимо знание лабораторного оборудования и приборов, </a:t>
            </a:r>
            <a:r>
              <a:rPr lang="ru-RU" sz="1800" b="1" dirty="0" err="1" smtClean="0"/>
              <a:t>микробиопрепаратов</a:t>
            </a:r>
            <a:r>
              <a:rPr lang="ru-RU" sz="1800" b="1" dirty="0" smtClean="0"/>
              <a:t> и фармакологии, нормативных материалов по применению микробиологических средств защиты животного мира и культур ткани. Деятельность микробиолога необходима в фармацевтическом или пищевом производстве, в медицинских и образовательных учреждениях (например, в бактериологических лабораториях, университетах, больнице).</a:t>
            </a:r>
          </a:p>
          <a:p>
            <a:pPr algn="just"/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5911" y="350814"/>
            <a:ext cx="3700747" cy="1928825"/>
          </a:xfrm>
        </p:spPr>
        <p:txBody>
          <a:bodyPr>
            <a:noAutofit/>
          </a:bodyPr>
          <a:lstStyle/>
          <a:p>
            <a:pPr algn="r"/>
            <a:r>
              <a:rPr lang="ru-RU" sz="3200" dirty="0" smtClean="0"/>
              <a:t>VIII место</a:t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 </a:t>
            </a:r>
            <a:br>
              <a:rPr lang="ru-RU" sz="3200" dirty="0" smtClean="0"/>
            </a:br>
            <a:r>
              <a:rPr lang="ru-RU" sz="3200" dirty="0" smtClean="0"/>
              <a:t>Повар - это</a:t>
            </a:r>
            <a:endParaRPr lang="ru-RU" sz="3200" dirty="0"/>
          </a:p>
        </p:txBody>
      </p:sp>
      <p:pic>
        <p:nvPicPr>
          <p:cNvPr id="5" name="Рисунок 4" descr="chef_dom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16520" r="16520"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754693" y="2279639"/>
            <a:ext cx="4071966" cy="4929222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sz="1800" b="1" dirty="0" smtClean="0"/>
              <a:t>человек, профессией которого является приготовление пищи. Повар организует процесс по созданию готовых блюд; определяет необходимые продукты и их количество в конкретном блюде составляет требования к сырью или исходным продуктам; готовит оборудование, выбирает тип плиты; составляет описание процесса приготовления и времени создания блюд; ведет учёт закупленных продуктов и ингредиентов; контролирует выполнение требований санитарных норм при приготовлении и хранении продуктов.</a:t>
            </a:r>
          </a:p>
          <a:p>
            <a:pPr algn="just"/>
            <a:endParaRPr lang="ru-RU" sz="1800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хническая">
  <a:themeElements>
    <a:clrScheme name="Техническая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274</TotalTime>
  <Words>612</Words>
  <Application>LibreOffice/4.4.3.2$Linux_x86 LibreOffice_project/40m0$Build-2</Application>
  <PresentationFormat>Произвольный</PresentationFormat>
  <Paragraphs>30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Техническая</vt:lpstr>
      <vt:lpstr>ТОП 10 –  Рейтинг Профессий, самых востребованных в 2020 году</vt:lpstr>
      <vt:lpstr>  I место    Пилот – это</vt:lpstr>
      <vt:lpstr>  II место   Архитектор - это</vt:lpstr>
      <vt:lpstr>III место     Следователь - это</vt:lpstr>
      <vt:lpstr>IV место    Хирург - это</vt:lpstr>
      <vt:lpstr> V место   Нанотехнолог - это   </vt:lpstr>
      <vt:lpstr>VI место   Биотехнолог - это</vt:lpstr>
      <vt:lpstr>VII место    Микробиолог - это</vt:lpstr>
      <vt:lpstr>VIII место    Повар - это</vt:lpstr>
      <vt:lpstr>IX место    Шоколатье - это</vt:lpstr>
      <vt:lpstr>X место   Бариста - это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  </dc:creator>
  <cp:lastModifiedBy>user</cp:lastModifiedBy>
  <cp:revision>35</cp:revision>
  <dcterms:created xsi:type="dcterms:W3CDTF">2015-08-26T12:11:50Z</dcterms:created>
  <dcterms:modified xsi:type="dcterms:W3CDTF">2019-05-20T05:02:23Z</dcterms:modified>
  <dc:language>ru-RU</dc:language>
</cp:coreProperties>
</file>