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54" r:id="rId3"/>
    <p:sldId id="336" r:id="rId4"/>
    <p:sldId id="355" r:id="rId5"/>
    <p:sldId id="356" r:id="rId6"/>
    <p:sldId id="341" r:id="rId7"/>
    <p:sldId id="342" r:id="rId8"/>
    <p:sldId id="349" r:id="rId9"/>
    <p:sldId id="350" r:id="rId10"/>
    <p:sldId id="351" r:id="rId11"/>
    <p:sldId id="348" r:id="rId12"/>
    <p:sldId id="344" r:id="rId13"/>
    <p:sldId id="343" r:id="rId14"/>
    <p:sldId id="345" r:id="rId15"/>
    <p:sldId id="28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647" autoAdjust="0"/>
  </p:normalViewPr>
  <p:slideViewPr>
    <p:cSldViewPr>
      <p:cViewPr varScale="1">
        <p:scale>
          <a:sx n="52" d="100"/>
          <a:sy n="52" d="100"/>
        </p:scale>
        <p:origin x="-18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4FAF4-308F-4364-A5F7-B962878CCB23}" type="datetimeFigureOut">
              <a:rPr lang="ru-RU" smtClean="0"/>
              <a:pPr/>
              <a:t>19.05.2019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C1422-E5F3-4245-926F-0C954C4356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FC1422-E5F3-4245-926F-0C954C43567F}"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FC1422-E5F3-4245-926F-0C954C43567F}"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500197"/>
          </a:xfrm>
        </p:spPr>
        <p:txBody>
          <a:bodyPr>
            <a:normAutofit fontScale="90000"/>
          </a:bodyPr>
          <a:lstStyle/>
          <a:p>
            <a:r>
              <a:rPr lang="ru-RU" sz="2000" dirty="0" smtClean="0"/>
              <a:t>Муниципальное казенное  дошкольное образовательное учреждение</a:t>
            </a:r>
            <a:br>
              <a:rPr lang="ru-RU" sz="2000" dirty="0" smtClean="0"/>
            </a:br>
            <a:r>
              <a:rPr lang="ru-RU" sz="2000" dirty="0" smtClean="0"/>
              <a:t>«Детский сад общеразвивающего вида №15 «Яблонька»</a:t>
            </a:r>
            <a:br>
              <a:rPr lang="ru-RU" sz="2000" dirty="0" smtClean="0"/>
            </a:br>
            <a:r>
              <a:rPr lang="ru-RU" sz="2000" dirty="0" smtClean="0"/>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714348" y="2000240"/>
            <a:ext cx="7786742" cy="4429156"/>
          </a:xfrm>
        </p:spPr>
        <p:txBody>
          <a:bodyPr>
            <a:normAutofit/>
          </a:bodyPr>
          <a:lstStyle/>
          <a:p>
            <a:r>
              <a:rPr lang="ru-RU" sz="3000" dirty="0" smtClean="0">
                <a:solidFill>
                  <a:srgbClr val="FF0000"/>
                </a:solidFill>
                <a:latin typeface="Times New Roman" pitchFamily="18" charset="0"/>
                <a:cs typeface="Times New Roman" pitchFamily="18" charset="0"/>
              </a:rPr>
              <a:t>Творческий и познавательно – игровой проект</a:t>
            </a:r>
          </a:p>
          <a:p>
            <a:r>
              <a:rPr lang="ru-RU" sz="3000" dirty="0" smtClean="0">
                <a:solidFill>
                  <a:srgbClr val="FF0000"/>
                </a:solidFill>
                <a:latin typeface="Times New Roman" pitchFamily="18" charset="0"/>
                <a:cs typeface="Times New Roman" pitchFamily="18" charset="0"/>
              </a:rPr>
              <a:t>« В гостях у сказки»</a:t>
            </a:r>
          </a:p>
          <a:p>
            <a:endParaRPr lang="ru-RU" b="1" dirty="0" smtClean="0">
              <a:solidFill>
                <a:srgbClr val="C00000"/>
              </a:solidFill>
            </a:endParaRPr>
          </a:p>
          <a:p>
            <a:r>
              <a:rPr lang="ru-RU" sz="1800" smtClean="0"/>
              <a:t>                                                        </a:t>
            </a:r>
            <a:r>
              <a:rPr lang="ru-RU" sz="1800" smtClean="0"/>
              <a:t> </a:t>
            </a:r>
            <a:r>
              <a:rPr lang="ru-RU" sz="1800" dirty="0" smtClean="0">
                <a:solidFill>
                  <a:schemeClr val="tx1"/>
                </a:solidFill>
              </a:rPr>
              <a:t>Воспитатель: Антропова  </a:t>
            </a:r>
            <a:r>
              <a:rPr lang="ru-RU" sz="1800" smtClean="0">
                <a:solidFill>
                  <a:schemeClr val="tx1"/>
                </a:solidFill>
              </a:rPr>
              <a:t>Алла Дмитриевна</a:t>
            </a:r>
            <a:endParaRPr lang="ru-RU" sz="1800" dirty="0" smtClean="0">
              <a:solidFill>
                <a:schemeClr val="tx1"/>
              </a:solidFill>
            </a:endParaRPr>
          </a:p>
          <a:p>
            <a:r>
              <a:rPr lang="ru-RU" sz="1800" dirty="0" smtClean="0">
                <a:solidFill>
                  <a:schemeClr val="tx1"/>
                </a:solidFill>
              </a:rPr>
              <a:t>                                                                                                             </a:t>
            </a:r>
          </a:p>
          <a:p>
            <a:r>
              <a:rPr lang="ru-RU" sz="1800" dirty="0" smtClean="0">
                <a:solidFill>
                  <a:schemeClr val="tx1"/>
                </a:solidFill>
              </a:rPr>
              <a:t>                                                                          </a:t>
            </a:r>
          </a:p>
          <a:p>
            <a:endParaRPr lang="ru-RU" sz="1800" b="1" dirty="0" smtClean="0">
              <a:solidFill>
                <a:schemeClr val="tx1"/>
              </a:solidFill>
            </a:endParaRPr>
          </a:p>
          <a:p>
            <a:endParaRPr lang="ru-RU" sz="1800" b="1" dirty="0" smtClean="0">
              <a:solidFill>
                <a:schemeClr val="tx1"/>
              </a:solidFill>
            </a:endParaRPr>
          </a:p>
          <a:p>
            <a:endParaRPr lang="ru-RU" sz="1800" b="1" dirty="0" smtClean="0">
              <a:solidFill>
                <a:schemeClr val="tx1"/>
              </a:solidFill>
            </a:endParaRPr>
          </a:p>
          <a:p>
            <a:r>
              <a:rPr lang="ru-RU" sz="1800" b="1" dirty="0" smtClean="0">
                <a:solidFill>
                  <a:schemeClr val="tx1"/>
                </a:solidFill>
              </a:rPr>
              <a:t> </a:t>
            </a:r>
            <a:endParaRPr lang="ru-RU" sz="1800" dirty="0" smtClean="0">
              <a:solidFill>
                <a:schemeClr val="tx1"/>
              </a:solidFill>
            </a:endParaRPr>
          </a:p>
          <a:p>
            <a:r>
              <a:rPr lang="ru-RU" sz="1800" dirty="0" smtClean="0">
                <a:solidFill>
                  <a:schemeClr val="tx1"/>
                </a:solidFill>
              </a:rPr>
              <a:t>г.Шадринск. Курганская область</a:t>
            </a:r>
            <a:endParaRPr lang="ru-RU"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Драматизация русской народной сказки « Теремок»</a:t>
            </a:r>
            <a:endParaRPr lang="ru-RU" sz="3600" dirty="0">
              <a:solidFill>
                <a:srgbClr val="FF0000"/>
              </a:solidFill>
            </a:endParaRPr>
          </a:p>
        </p:txBody>
      </p:sp>
      <p:pic>
        <p:nvPicPr>
          <p:cNvPr id="41986" name="Picture 2" descr="F:\фото с телефона март\Lenovo_A1000_IMG_20190312_114732.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Семейные традиции</a:t>
            </a:r>
            <a:endParaRPr lang="ru-RU" sz="3600" dirty="0">
              <a:solidFill>
                <a:srgbClr val="FF0000"/>
              </a:solidFill>
            </a:endParaRPr>
          </a:p>
        </p:txBody>
      </p:sp>
      <p:pic>
        <p:nvPicPr>
          <p:cNvPr id="37890" name="Picture 2" descr="F:\фото апр.2019\Lenovo_A1000_IMG_20190412_162507.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Стенд «Педагогическая ценность русских народных сказок»</a:t>
            </a:r>
            <a:endParaRPr lang="ru-RU" sz="3600" dirty="0">
              <a:solidFill>
                <a:srgbClr val="FF0000"/>
              </a:solidFill>
            </a:endParaRPr>
          </a:p>
        </p:txBody>
      </p:sp>
      <p:pic>
        <p:nvPicPr>
          <p:cNvPr id="33794" name="Picture 2" descr="F:\фото апр.2019\Lenovo_A1000_IMG_20190412_13510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FF0000"/>
                </a:solidFill>
              </a:rPr>
              <a:t>Лепбук</a:t>
            </a:r>
            <a:r>
              <a:rPr lang="ru-RU" sz="3600" dirty="0" smtClean="0">
                <a:solidFill>
                  <a:srgbClr val="FF0000"/>
                </a:solidFill>
              </a:rPr>
              <a:t> по сказкам</a:t>
            </a:r>
            <a:endParaRPr lang="ru-RU" sz="3600" dirty="0">
              <a:solidFill>
                <a:srgbClr val="FF0000"/>
              </a:solidFill>
            </a:endParaRPr>
          </a:p>
        </p:txBody>
      </p:sp>
      <p:pic>
        <p:nvPicPr>
          <p:cNvPr id="32770" name="Picture 2" descr="F:\фото апрель 2019\Lenovo_A1000_IMG_20190325_17454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Рисунок « Мой любимый сказочный герой»</a:t>
            </a:r>
            <a:endParaRPr lang="ru-RU" sz="3600" dirty="0">
              <a:solidFill>
                <a:srgbClr val="FF0000"/>
              </a:solidFill>
            </a:endParaRPr>
          </a:p>
        </p:txBody>
      </p:sp>
      <p:pic>
        <p:nvPicPr>
          <p:cNvPr id="34818" name="Picture 2" descr="F:\фото апр.2019\Lenovo_A1000_IMG_20190404_172657.jpg"/>
          <p:cNvPicPr>
            <a:picLocks noGrp="1" noChangeAspect="1" noChangeArrowheads="1"/>
          </p:cNvPicPr>
          <p:nvPr>
            <p:ph idx="1"/>
          </p:nvPr>
        </p:nvPicPr>
        <p:blipFill>
          <a:blip r:embed="rId2" cstate="print"/>
          <a:srcRect/>
          <a:stretch>
            <a:fillRect/>
          </a:stretch>
        </p:blipFill>
        <p:spPr bwMode="auto">
          <a:xfrm>
            <a:off x="571472" y="1500174"/>
            <a:ext cx="3857652" cy="4786346"/>
          </a:xfrm>
          <a:prstGeom prst="rect">
            <a:avLst/>
          </a:prstGeom>
          <a:noFill/>
        </p:spPr>
      </p:pic>
      <p:pic>
        <p:nvPicPr>
          <p:cNvPr id="5" name="Picture 2" descr="F:\фото апрель 2019\Lenovo_A1000_IMG_20190408_163127.jpg"/>
          <p:cNvPicPr>
            <a:picLocks noChangeAspect="1" noChangeArrowheads="1"/>
          </p:cNvPicPr>
          <p:nvPr/>
        </p:nvPicPr>
        <p:blipFill>
          <a:blip r:embed="rId3" cstate="print"/>
          <a:srcRect/>
          <a:stretch>
            <a:fillRect/>
          </a:stretch>
        </p:blipFill>
        <p:spPr bwMode="auto">
          <a:xfrm>
            <a:off x="4929190" y="1500174"/>
            <a:ext cx="3786214" cy="47783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i="1" dirty="0" smtClean="0">
                <a:solidFill>
                  <a:srgbClr val="FF0000"/>
                </a:solidFill>
                <a:latin typeface="Times New Roman" pitchFamily="18" charset="0"/>
                <a:cs typeface="Times New Roman" pitchFamily="18" charset="0"/>
              </a:rPr>
              <a:t> </a:t>
            </a:r>
          </a:p>
          <a:p>
            <a:endParaRPr lang="ru-RU" b="1" i="1" dirty="0" smtClean="0">
              <a:solidFill>
                <a:srgbClr val="FF0000"/>
              </a:solidFill>
              <a:latin typeface="Times New Roman" pitchFamily="18" charset="0"/>
              <a:cs typeface="Times New Roman" pitchFamily="18" charset="0"/>
            </a:endParaRPr>
          </a:p>
          <a:p>
            <a:pPr>
              <a:buNone/>
            </a:pPr>
            <a:r>
              <a:rPr lang="ru-RU" b="1" i="1" dirty="0" smtClean="0">
                <a:solidFill>
                  <a:srgbClr val="FF0000"/>
                </a:solidFill>
                <a:latin typeface="Times New Roman" pitchFamily="18" charset="0"/>
                <a:cs typeface="Times New Roman" pitchFamily="18" charset="0"/>
              </a:rPr>
              <a:t>             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Актуальность: </a:t>
            </a:r>
            <a:r>
              <a:rPr lang="ru-RU" sz="2000" dirty="0" smtClean="0"/>
              <a:t/>
            </a:r>
            <a:br>
              <a:rPr lang="ru-RU" sz="2000" dirty="0" smtClean="0"/>
            </a:br>
            <a:r>
              <a:rPr lang="ru-RU" sz="2000" dirty="0" smtClean="0"/>
              <a:t>Одной из важнейших задач развития личности ребенка дошкольного возраста является освоение им духовного богатства народа, его культурно – исторического опыта.</a:t>
            </a:r>
            <a:br>
              <a:rPr lang="ru-RU" sz="2000" dirty="0" smtClean="0"/>
            </a:br>
            <a:r>
              <a:rPr lang="ru-RU" sz="2000" dirty="0" smtClean="0"/>
              <a:t>В современном обществе возникла проблема – люди стали меньше читать книги. Появилось много альтернативы «живому» чтению - это и электронные книги, и телевидение, и компьютеры. Но роль книги все же неоспорима. 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a:t>
            </a:r>
            <a:br>
              <a:rPr lang="ru-RU" sz="2000" dirty="0" smtClean="0"/>
            </a:br>
            <a:r>
              <a:rPr lang="ru-RU" sz="2000" dirty="0" smtClean="0"/>
              <a:t> Сказки в  дошкольном  возрасте служат средством нравственного, умственного, эмоционального развития. Книги развивают мышление, память, воображение, обогащают словарный запас детей, развивают связную речь. Наблюдая за  воспитанниками и общаясь с ними, мы обратили внимание, что речь у детей младшего  дошкольного возраста плохо развита, они затрудняются рассказать о том, как прошли выходные, или пересказать какое-нибудь литературное произведение. </a:t>
            </a: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В. Сухомлинский писал: «Чтение книг –тропинка, по которой умелый, умный, думающий воспитатель найдет путь к сердцу ребенка».</a:t>
            </a:r>
            <a:br>
              <a:rPr lang="ru-RU" sz="2000" dirty="0" smtClean="0"/>
            </a:br>
            <a:r>
              <a:rPr lang="ru-RU" sz="2000" dirty="0" smtClean="0"/>
              <a:t> Е. А </a:t>
            </a:r>
            <a:r>
              <a:rPr lang="ru-RU" sz="2000" dirty="0" err="1" smtClean="0"/>
              <a:t>Флерина</a:t>
            </a:r>
            <a:r>
              <a:rPr lang="ru-RU" sz="2000" dirty="0" smtClean="0"/>
              <a:t> отмечала, что литературные произведения (сказки в том числе), дают детям готовые языковые формы, словесные характеристики образа, определения, которыми оперирует ребенок. При помощи художественного слова  воспитанники  практически осваивают грамматические нормы языка в единстве с его лексикой.</a:t>
            </a:r>
            <a:br>
              <a:rPr lang="ru-RU" sz="2000" dirty="0" smtClean="0"/>
            </a:br>
            <a:r>
              <a:rPr lang="ru-RU" sz="2000" dirty="0" smtClean="0"/>
              <a:t>Анализ практики приобщения к чтению сказок показал, что знакомство воспитанников со сказками используется в недостаточном объеме, теряется традиция семейного чтения, а ведь в процессе чтения взрослый легко устанавливает эмоциональный контакт с ребенком. Исходя из этого у детей дошкольного недостаточные знания о сказках. </a:t>
            </a:r>
            <a:br>
              <a:rPr lang="ru-RU" sz="2000" dirty="0" smtClean="0"/>
            </a:br>
            <a:r>
              <a:rPr lang="ru-RU" sz="2000" dirty="0" smtClean="0"/>
              <a:t>Актуальность темы нам видится в приобщении воспитанников к традиционному русскому фольклору. Дети дошкольного возраста хорошо воспринимают фольклорные произведения благодаря их мягкому юмору, ненавязчивому дидактизму и знакомым жизненным ситуациям.</a:t>
            </a:r>
            <a:br>
              <a:rPr lang="ru-RU" sz="2000" dirty="0" smtClean="0"/>
            </a:br>
            <a:r>
              <a:rPr lang="ru-RU" sz="2000" dirty="0" smtClean="0"/>
              <a:t>С помощью реализации данного проекта мы хотим систематизировать знания детей о сказках, развить связную речь детей, обогатить словарный запас воспитанников,</a:t>
            </a:r>
            <a:endParaRPr lang="ru-RU" sz="2000"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Цель проекта:</a:t>
            </a:r>
            <a:r>
              <a:rPr lang="ru-RU" sz="2000" dirty="0" smtClean="0"/>
              <a:t> формировать интерес детей младшего дошкольного возраста к устному народному творчеству (сказкам); в рамках реализации  инновационного проекта ДОУ « Приобщение детей к истокам русской народной культуры», создание условий для активного использования сказок в повседневной деятельности детей.</a:t>
            </a:r>
            <a:br>
              <a:rPr lang="ru-RU" sz="2000" dirty="0" smtClean="0"/>
            </a:br>
            <a:r>
              <a:rPr lang="ru-RU" sz="2000" b="1" dirty="0" smtClean="0"/>
              <a:t>Задачи: </a:t>
            </a:r>
            <a:r>
              <a:rPr lang="ru-RU" sz="2000" dirty="0" smtClean="0"/>
              <a:t/>
            </a:r>
            <a:br>
              <a:rPr lang="ru-RU" sz="2000" dirty="0" smtClean="0"/>
            </a:br>
            <a:r>
              <a:rPr lang="ru-RU" sz="2000" dirty="0" smtClean="0"/>
              <a:t>1.расширять представления о сказках;</a:t>
            </a:r>
            <a:br>
              <a:rPr lang="ru-RU" sz="2000" dirty="0" smtClean="0"/>
            </a:br>
            <a:r>
              <a:rPr lang="ru-RU" sz="2000" dirty="0" smtClean="0"/>
              <a:t>2.формировать нравственное воспитание детей на эмоционально-чувственной основе через чтение сказок;</a:t>
            </a:r>
            <a:br>
              <a:rPr lang="ru-RU" sz="2000" dirty="0" smtClean="0"/>
            </a:br>
            <a:r>
              <a:rPr lang="ru-RU" sz="2000" dirty="0" smtClean="0"/>
              <a:t>3.учить детей слушать, слышать, рассуждать, развивать умения применять свои знания в беседе, добиваться связных высказываний;</a:t>
            </a:r>
            <a:br>
              <a:rPr lang="ru-RU" sz="2000" dirty="0" smtClean="0"/>
            </a:br>
            <a:r>
              <a:rPr lang="ru-RU" sz="2000" dirty="0" smtClean="0"/>
              <a:t>4.формировать умение инсценировать эпизоды сказок</a:t>
            </a:r>
            <a:r>
              <a:rPr lang="ru-RU" sz="2000" b="1" dirty="0" smtClean="0"/>
              <a:t>,</a:t>
            </a:r>
            <a:r>
              <a:rPr lang="ru-RU" sz="2000" dirty="0" smtClean="0"/>
              <a:t> показывать сказки с помощью разных видов театра.</a:t>
            </a:r>
            <a:br>
              <a:rPr lang="ru-RU" sz="2000" dirty="0" smtClean="0"/>
            </a:br>
            <a:r>
              <a:rPr lang="ru-RU" sz="2000" dirty="0" smtClean="0"/>
              <a:t>5. развивать у детей  речь, обогащать словарь детей,  формировать умение отображать свои впечатления в продуктивных видах деятельности;</a:t>
            </a:r>
            <a:br>
              <a:rPr lang="ru-RU" sz="2000" dirty="0" smtClean="0"/>
            </a:br>
            <a:r>
              <a:rPr lang="ru-RU" sz="2000" dirty="0" smtClean="0"/>
              <a:t>6. развивать у детей творческие способности, воображение, фантазию;</a:t>
            </a:r>
            <a:br>
              <a:rPr lang="ru-RU" sz="2000" dirty="0" smtClean="0"/>
            </a:br>
            <a:r>
              <a:rPr lang="ru-RU" sz="2000" dirty="0" smtClean="0"/>
              <a:t>7. воспитывать дружеские доброжелательные отношения между детьми и родителями.</a:t>
            </a:r>
            <a:br>
              <a:rPr lang="ru-RU" sz="2000" dirty="0" smtClean="0"/>
            </a:b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Административная группа:</a:t>
            </a:r>
            <a:r>
              <a:rPr lang="ru-RU" sz="2000" dirty="0" smtClean="0"/>
              <a:t> Воспитатели группы.</a:t>
            </a:r>
            <a:br>
              <a:rPr lang="ru-RU" sz="2000" dirty="0" smtClean="0"/>
            </a:br>
            <a:r>
              <a:rPr lang="ru-RU" sz="2000" dirty="0" smtClean="0"/>
              <a:t>  </a:t>
            </a:r>
            <a:r>
              <a:rPr lang="ru-RU" sz="2000" b="1" dirty="0" smtClean="0"/>
              <a:t>Инициативная группа:</a:t>
            </a:r>
            <a:r>
              <a:rPr lang="ru-RU" sz="2000" dirty="0" smtClean="0"/>
              <a:t> воспитатели, музыкальный руководитель, инструктор   по физической культуре.</a:t>
            </a:r>
            <a:br>
              <a:rPr lang="ru-RU" sz="2000" dirty="0" smtClean="0"/>
            </a:br>
            <a:r>
              <a:rPr lang="ru-RU" sz="2000" dirty="0" smtClean="0"/>
              <a:t>  </a:t>
            </a:r>
            <a:r>
              <a:rPr lang="ru-RU" sz="2000" b="1" dirty="0" smtClean="0"/>
              <a:t>Материальные ресурсы: </a:t>
            </a:r>
            <a:r>
              <a:rPr lang="ru-RU" sz="2000" dirty="0" smtClean="0"/>
              <a:t>настольный театр, пальчиковый театр, теневой театр, костюмы персонажей сказок, теремок, раскраски по мотивам сказок, дидактические игры, книги, сюжетные картинки, телевизор, ноутбук,  магнитофон,  художественная литература, наглядный иллюстрированный материал  и прочее.</a:t>
            </a:r>
            <a:br>
              <a:rPr lang="ru-RU" sz="2000" dirty="0" smtClean="0"/>
            </a:br>
            <a:r>
              <a:rPr lang="ru-RU" sz="2000" b="1" dirty="0" smtClean="0"/>
              <a:t>Предполагаемый результат: </a:t>
            </a:r>
            <a:r>
              <a:rPr lang="ru-RU" sz="2000" dirty="0" smtClean="0"/>
              <a:t/>
            </a:r>
            <a:br>
              <a:rPr lang="ru-RU" sz="2000" dirty="0" smtClean="0"/>
            </a:br>
            <a:r>
              <a:rPr lang="ru-RU" sz="2000" dirty="0" smtClean="0"/>
              <a:t>-Дети знакомы со многими русскими народными сказками,  знают их содержание.</a:t>
            </a:r>
            <a:br>
              <a:rPr lang="ru-RU" sz="2000" dirty="0" smtClean="0"/>
            </a:br>
            <a:r>
              <a:rPr lang="ru-RU" sz="2000" dirty="0" smtClean="0"/>
              <a:t>-Дети  изображают в играх </a:t>
            </a:r>
            <a:r>
              <a:rPr lang="ru-RU" sz="2000" b="1" dirty="0" smtClean="0"/>
              <a:t>- </a:t>
            </a:r>
            <a:r>
              <a:rPr lang="ru-RU" sz="2000" dirty="0" smtClean="0"/>
              <a:t>драматизациях, кукольных театрах, настольных театрах передают своего героя сказки.</a:t>
            </a:r>
            <a:br>
              <a:rPr lang="ru-RU" sz="2000" dirty="0" smtClean="0"/>
            </a:br>
            <a:r>
              <a:rPr lang="ru-RU" sz="2000" dirty="0" smtClean="0"/>
              <a:t>- Высокий интерес родителей  к  участию в мероприятиях группы: совместному чтению сказок дома, литературный вечер,(конкурсы рисунков, поделок, пополнение развивающей среды и т. д.) </a:t>
            </a:r>
            <a:br>
              <a:rPr lang="ru-RU" sz="2000" dirty="0" smtClean="0"/>
            </a:br>
            <a:r>
              <a:rPr lang="ru-RU" sz="2000" dirty="0" smtClean="0"/>
              <a:t>- Семейный театр познавательная активность, творческие способности, коммуникативные навыки.</a:t>
            </a:r>
            <a:br>
              <a:rPr lang="ru-RU" sz="2000" dirty="0" smtClean="0"/>
            </a:br>
            <a:r>
              <a:rPr lang="ru-RU" sz="2000" dirty="0" smtClean="0"/>
              <a:t>-Организация выставки рисунков «Мой любимый сказочный герой»;</a:t>
            </a:r>
            <a:endParaRPr lang="ru-RU" sz="20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FF0000"/>
                </a:solidFill>
              </a:rPr>
              <a:t>Мы все разные и все вместе</a:t>
            </a:r>
            <a:endParaRPr lang="ru-RU" sz="4000" dirty="0">
              <a:solidFill>
                <a:srgbClr val="FF0000"/>
              </a:solidFill>
            </a:endParaRPr>
          </a:p>
        </p:txBody>
      </p:sp>
      <p:pic>
        <p:nvPicPr>
          <p:cNvPr id="31746" name="Picture 2" descr="F:\группа.jpg"/>
          <p:cNvPicPr>
            <a:picLocks noGrp="1" noChangeAspect="1" noChangeArrowheads="1"/>
          </p:cNvPicPr>
          <p:nvPr>
            <p:ph idx="1"/>
          </p:nvPr>
        </p:nvPicPr>
        <p:blipFill>
          <a:blip r:embed="rId2"/>
          <a:srcRect/>
          <a:stretch>
            <a:fillRect/>
          </a:stretch>
        </p:blipFill>
        <p:spPr bwMode="auto">
          <a:xfrm>
            <a:off x="595212" y="1600200"/>
            <a:ext cx="7953575"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rgbClr val="FF0000"/>
                </a:solidFill>
              </a:rPr>
              <a:t> Драматизация  русской народной сказки</a:t>
            </a:r>
            <a:br>
              <a:rPr lang="ru-RU" sz="3600" dirty="0" smtClean="0">
                <a:solidFill>
                  <a:srgbClr val="FF0000"/>
                </a:solidFill>
              </a:rPr>
            </a:br>
            <a:r>
              <a:rPr lang="ru-RU" sz="3600" dirty="0" smtClean="0">
                <a:solidFill>
                  <a:srgbClr val="FF0000"/>
                </a:solidFill>
              </a:rPr>
              <a:t>«  Репка»</a:t>
            </a:r>
            <a:endParaRPr lang="ru-RU" sz="3600" dirty="0">
              <a:solidFill>
                <a:srgbClr val="FF0000"/>
              </a:solidFill>
            </a:endParaRPr>
          </a:p>
        </p:txBody>
      </p:sp>
      <p:pic>
        <p:nvPicPr>
          <p:cNvPr id="4" name="Содержимое 3" descr="F:\фото апрель 2019\Lenovo_A1000_IMG_20190315_162857.jpg"/>
          <p:cNvPicPr>
            <a:picLocks noGrp="1"/>
          </p:cNvPicPr>
          <p:nvPr>
            <p:ph idx="1"/>
          </p:nvPr>
        </p:nvPicPr>
        <p:blipFill>
          <a:blip r:embed="rId2" cstate="print"/>
          <a:srcRect/>
          <a:stretch>
            <a:fillRect/>
          </a:stretch>
        </p:blipFill>
        <p:spPr bwMode="auto">
          <a:xfrm>
            <a:off x="1828800" y="2071789"/>
            <a:ext cx="5486400" cy="35827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 </a:t>
            </a:r>
            <a:r>
              <a:rPr lang="ru-RU" sz="3600" dirty="0" err="1" smtClean="0">
                <a:solidFill>
                  <a:srgbClr val="FF0000"/>
                </a:solidFill>
              </a:rPr>
              <a:t>Ложковый</a:t>
            </a:r>
            <a:r>
              <a:rPr lang="ru-RU" sz="3600" dirty="0" smtClean="0">
                <a:solidFill>
                  <a:srgbClr val="FF0000"/>
                </a:solidFill>
              </a:rPr>
              <a:t> театр  по сказке «  Колобок»</a:t>
            </a:r>
            <a:endParaRPr lang="ru-RU" sz="3600" dirty="0"/>
          </a:p>
        </p:txBody>
      </p:sp>
      <p:pic>
        <p:nvPicPr>
          <p:cNvPr id="38914" name="Picture 2" descr="F:\фото апрель 2019\Lenovo_A1000_IMG_20190404_15573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rgbClr val="FF0000"/>
                </a:solidFill>
              </a:rPr>
              <a:t>Пальчиковый театр </a:t>
            </a:r>
            <a:br>
              <a:rPr lang="ru-RU" sz="3600" dirty="0" smtClean="0">
                <a:solidFill>
                  <a:srgbClr val="FF0000"/>
                </a:solidFill>
              </a:rPr>
            </a:br>
            <a:r>
              <a:rPr lang="ru-RU" sz="3600" dirty="0" smtClean="0">
                <a:solidFill>
                  <a:srgbClr val="FF0000"/>
                </a:solidFill>
              </a:rPr>
              <a:t>« Заюшкина избушка»</a:t>
            </a:r>
            <a:endParaRPr lang="ru-RU" sz="3600" dirty="0">
              <a:solidFill>
                <a:srgbClr val="FF0000"/>
              </a:solidFill>
            </a:endParaRPr>
          </a:p>
        </p:txBody>
      </p:sp>
      <p:pic>
        <p:nvPicPr>
          <p:cNvPr id="39938" name="Picture 2" descr="F:\фото апрель 2019\Lenovo_A1000_IMG_20190327_16563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80</Words>
  <Application>Microsoft Office PowerPoint</Application>
  <PresentationFormat>Экран (4:3)</PresentationFormat>
  <Paragraphs>30</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Муниципальное казенное  дошкольное образовательное учреждение «Детский сад общеразвивающего вида №15 «Яблонька»   </vt:lpstr>
      <vt:lpstr>               Актуальность:  Одной из важнейших задач развития личности ребенка дошкольного возраста является освоение им духовного богатства народа, его культурно – исторического опыта. В современном обществе возникла проблема – люди стали меньше читать книги. Появилось много альтернативы «живому» чтению - это и электронные книги, и телевидение, и компьютеры. Но роль книги все же неоспорима. 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  Сказки в  дошкольном  возрасте служат средством нравственного, умственного, эмоционального развития. Книги развивают мышление, память, воображение, обогащают словарный запас детей, развивают связную речь. Наблюдая за  воспитанниками и общаясь с ними, мы обратили внимание, что речь у детей младшего  дошкольного возраста плохо развита, они затрудняются рассказать о том, как прошли выходные, или пересказать какое-нибудь литературное произведение. </vt:lpstr>
      <vt:lpstr>               В. Сухомлинский писал: «Чтение книг –тропинка, по которой умелый, умный, думающий воспитатель найдет путь к сердцу ребенка».  Е. А Флерина отмечала, что литературные произведения (сказки в том числе), дают детям готовые языковые формы, словесные характеристики образа, определения, которыми оперирует ребенок. При помощи художественного слова  воспитанники  практически осваивают грамматические нормы языка в единстве с его лексикой. Анализ практики приобщения к чтению сказок показал, что знакомство воспитанников со сказками используется в недостаточном объеме, теряется традиция семейного чтения, а ведь в процессе чтения взрослый легко устанавливает эмоциональный контакт с ребенком. Исходя из этого у детей дошкольного недостаточные знания о сказках.  Актуальность темы нам видится в приобщении воспитанников к традиционному русскому фольклору. Дети дошкольного возраста хорошо воспринимают фольклорные произведения благодаря их мягкому юмору, ненавязчивому дидактизму и знакомым жизненным ситуациям. С помощью реализации данного проекта мы хотим систематизировать знания детей о сказках, развить связную речь детей, обогатить словарный запас воспитанников,</vt:lpstr>
      <vt:lpstr>                Цель проекта: формировать интерес детей младшего дошкольного возраста к устному народному творчеству (сказкам); в рамках реализации  инновационного проекта ДОУ « Приобщение детей к истокам русской народной культуры», создание условий для активного использования сказок в повседневной деятельности детей. Задачи:  1.расширять представления о сказках; 2.формировать нравственное воспитание детей на эмоционально-чувственной основе через чтение сказок; 3.учить детей слушать, слышать, рассуждать, развивать умения применять свои знания в беседе, добиваться связных высказываний; 4.формировать умение инсценировать эпизоды сказок, показывать сказки с помощью разных видов театра. 5. развивать у детей  речь, обогащать словарь детей,  формировать умение отображать свои впечатления в продуктивных видах деятельности; 6. развивать у детей творческие способности, воображение, фантазию; 7. воспитывать дружеские доброжелательные отношения между детьми и родителями. </vt:lpstr>
      <vt:lpstr>               Административная группа: Воспитатели группы.   Инициативная группа: воспитатели, музыкальный руководитель, инструктор   по физической культуре.   Материальные ресурсы: настольный театр, пальчиковый театр, теневой театр, костюмы персонажей сказок, теремок, раскраски по мотивам сказок, дидактические игры, книги, сюжетные картинки, телевизор, ноутбук,  магнитофон,  художественная литература, наглядный иллюстрированный материал  и прочее. Предполагаемый результат:  -Дети знакомы со многими русскими народными сказками,  знают их содержание. -Дети  изображают в играх - драматизациях, кукольных театрах, настольных театрах передают своего героя сказки. - Высокий интерес родителей  к  участию в мероприятиях группы: совместному чтению сказок дома, литературный вечер,(конкурсы рисунков, поделок, пополнение развивающей среды и т. д.)  - Семейный театр познавательная активность, творческие способности, коммуникативные навыки. -Организация выставки рисунков «Мой любимый сказочный герой»;</vt:lpstr>
      <vt:lpstr>Мы все разные и все вместе</vt:lpstr>
      <vt:lpstr> Драматизация  русской народной сказки «  Репка»</vt:lpstr>
      <vt:lpstr> Ложковый театр  по сказке «  Колобок»</vt:lpstr>
      <vt:lpstr>Пальчиковый театр  « Заюшкина избушка»</vt:lpstr>
      <vt:lpstr>Драматизация русской народной сказки « Теремок»</vt:lpstr>
      <vt:lpstr>Семейные традиции</vt:lpstr>
      <vt:lpstr>Стенд «Педагогическая ценность русских народных сказок»</vt:lpstr>
      <vt:lpstr>Лепбук по сказкам</vt:lpstr>
      <vt:lpstr>Рисунок « Мой любимый сказочный герой»</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Ponchik</dc:creator>
  <cp:lastModifiedBy>Computer</cp:lastModifiedBy>
  <cp:revision>77</cp:revision>
  <dcterms:created xsi:type="dcterms:W3CDTF">2015-04-07T17:45:09Z</dcterms:created>
  <dcterms:modified xsi:type="dcterms:W3CDTF">2019-05-19T13:28:54Z</dcterms:modified>
</cp:coreProperties>
</file>