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54" r:id="rId3"/>
    <p:sldId id="336" r:id="rId4"/>
    <p:sldId id="355" r:id="rId5"/>
    <p:sldId id="356" r:id="rId6"/>
    <p:sldId id="341" r:id="rId7"/>
    <p:sldId id="342" r:id="rId8"/>
    <p:sldId id="349" r:id="rId9"/>
    <p:sldId id="350" r:id="rId10"/>
    <p:sldId id="351" r:id="rId11"/>
    <p:sldId id="348" r:id="rId12"/>
    <p:sldId id="344" r:id="rId13"/>
    <p:sldId id="343" r:id="rId14"/>
    <p:sldId id="345" r:id="rId15"/>
    <p:sldId id="28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2647" autoAdjust="0"/>
  </p:normalViewPr>
  <p:slideViewPr>
    <p:cSldViewPr>
      <p:cViewPr varScale="1">
        <p:scale>
          <a:sx n="52" d="100"/>
          <a:sy n="52" d="100"/>
        </p:scale>
        <p:origin x="-187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44FAF4-308F-4364-A5F7-B962878CCB23}" type="datetimeFigureOut">
              <a:rPr lang="ru-RU" smtClean="0"/>
              <a:pPr/>
              <a:t>19.05.2019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C1422-E5F3-4245-926F-0C954C43567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1FC1422-E5F3-4245-926F-0C954C43567F}" type="slidenum">
              <a:rPr lang="ru-RU" smtClean="0"/>
              <a:pPr/>
              <a:t>10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1FC1422-E5F3-4245-926F-0C954C43567F}"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19.05.2019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85728"/>
            <a:ext cx="7772400" cy="1500197"/>
          </a:xfrm>
        </p:spPr>
        <p:txBody>
          <a:bodyPr>
            <a:normAutofit fontScale="90000"/>
          </a:bodyPr>
          <a:lstStyle/>
          <a:p>
            <a:r>
              <a:rPr lang="ru-RU" sz="2000" dirty="0" smtClean="0"/>
              <a:t>Муниципальное казенное  дошкольное образовательное учреждение</a:t>
            </a:r>
            <a:br>
              <a:rPr lang="ru-RU" sz="2000" dirty="0" smtClean="0"/>
            </a:br>
            <a:r>
              <a:rPr lang="ru-RU" sz="2000" dirty="0" smtClean="0"/>
              <a:t>«Детский сад общеразвивающего вида №15 «Яблонька»</a:t>
            </a:r>
            <a:br>
              <a:rPr lang="ru-RU" sz="2000" dirty="0" smtClean="0"/>
            </a:br>
            <a:r>
              <a:rPr lang="ru-RU" sz="2000" dirty="0" smtClean="0"/>
              <a:t> </a:t>
            </a:r>
            <a:r>
              <a:rPr lang="ru-RU" dirty="0" smtClean="0"/>
              <a:t/>
            </a:r>
            <a:br>
              <a:rPr lang="ru-RU" dirty="0" smtClean="0"/>
            </a:br>
            <a:endParaRPr lang="ru-RU" dirty="0"/>
          </a:p>
        </p:txBody>
      </p:sp>
      <p:sp>
        <p:nvSpPr>
          <p:cNvPr id="3" name="Подзаголовок 2"/>
          <p:cNvSpPr>
            <a:spLocks noGrp="1"/>
          </p:cNvSpPr>
          <p:nvPr>
            <p:ph type="subTitle" idx="1"/>
          </p:nvPr>
        </p:nvSpPr>
        <p:spPr>
          <a:xfrm>
            <a:off x="714348" y="2000240"/>
            <a:ext cx="7786742" cy="4429156"/>
          </a:xfrm>
        </p:spPr>
        <p:txBody>
          <a:bodyPr>
            <a:normAutofit/>
          </a:bodyPr>
          <a:lstStyle/>
          <a:p>
            <a:r>
              <a:rPr lang="ru-RU" sz="3000" dirty="0" smtClean="0">
                <a:solidFill>
                  <a:srgbClr val="FF0000"/>
                </a:solidFill>
                <a:latin typeface="Times New Roman" pitchFamily="18" charset="0"/>
                <a:cs typeface="Times New Roman" pitchFamily="18" charset="0"/>
              </a:rPr>
              <a:t>Творческий и познавательно – игровой проект</a:t>
            </a:r>
          </a:p>
          <a:p>
            <a:r>
              <a:rPr lang="ru-RU" sz="3000" dirty="0" smtClean="0">
                <a:solidFill>
                  <a:srgbClr val="FF0000"/>
                </a:solidFill>
                <a:latin typeface="Times New Roman" pitchFamily="18" charset="0"/>
                <a:cs typeface="Times New Roman" pitchFamily="18" charset="0"/>
              </a:rPr>
              <a:t>« В гостях у сказки»</a:t>
            </a:r>
          </a:p>
          <a:p>
            <a:endParaRPr lang="ru-RU" b="1" dirty="0" smtClean="0">
              <a:solidFill>
                <a:srgbClr val="C00000"/>
              </a:solidFill>
            </a:endParaRPr>
          </a:p>
          <a:p>
            <a:r>
              <a:rPr lang="ru-RU" sz="1800" dirty="0" smtClean="0"/>
              <a:t>                                                               </a:t>
            </a:r>
            <a:r>
              <a:rPr lang="ru-RU" sz="1800" dirty="0" smtClean="0">
                <a:solidFill>
                  <a:schemeClr val="tx1"/>
                </a:solidFill>
              </a:rPr>
              <a:t>Воспитатель:    Рознина Ольга Николаевна</a:t>
            </a:r>
          </a:p>
          <a:p>
            <a:r>
              <a:rPr lang="ru-RU" sz="1800" dirty="0" smtClean="0">
                <a:solidFill>
                  <a:schemeClr val="tx1"/>
                </a:solidFill>
              </a:rPr>
              <a:t>                                                                                                             </a:t>
            </a:r>
          </a:p>
          <a:p>
            <a:r>
              <a:rPr lang="ru-RU" sz="1800" dirty="0" smtClean="0">
                <a:solidFill>
                  <a:schemeClr val="tx1"/>
                </a:solidFill>
              </a:rPr>
              <a:t>                                                                          </a:t>
            </a:r>
          </a:p>
          <a:p>
            <a:endParaRPr lang="ru-RU" sz="1800" b="1" dirty="0" smtClean="0">
              <a:solidFill>
                <a:schemeClr val="tx1"/>
              </a:solidFill>
            </a:endParaRPr>
          </a:p>
          <a:p>
            <a:endParaRPr lang="ru-RU" sz="1800" b="1" dirty="0" smtClean="0">
              <a:solidFill>
                <a:schemeClr val="tx1"/>
              </a:solidFill>
            </a:endParaRPr>
          </a:p>
          <a:p>
            <a:endParaRPr lang="ru-RU" sz="1800" b="1" dirty="0" smtClean="0">
              <a:solidFill>
                <a:schemeClr val="tx1"/>
              </a:solidFill>
            </a:endParaRPr>
          </a:p>
          <a:p>
            <a:r>
              <a:rPr lang="ru-RU" sz="1800" b="1" dirty="0" smtClean="0">
                <a:solidFill>
                  <a:schemeClr val="tx1"/>
                </a:solidFill>
              </a:rPr>
              <a:t> </a:t>
            </a:r>
            <a:endParaRPr lang="ru-RU" sz="1800" dirty="0" smtClean="0">
              <a:solidFill>
                <a:schemeClr val="tx1"/>
              </a:solidFill>
            </a:endParaRPr>
          </a:p>
          <a:p>
            <a:r>
              <a:rPr lang="ru-RU" sz="1800" dirty="0" smtClean="0">
                <a:solidFill>
                  <a:schemeClr val="tx1"/>
                </a:solidFill>
              </a:rPr>
              <a:t>г.Шадринск. Курганская область</a:t>
            </a:r>
            <a:endParaRPr lang="ru-RU" sz="1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solidFill>
                  <a:srgbClr val="FF0000"/>
                </a:solidFill>
              </a:rPr>
              <a:t>Драматизация русской народной сказки « Теремок»</a:t>
            </a:r>
            <a:endParaRPr lang="ru-RU" sz="3600" dirty="0">
              <a:solidFill>
                <a:srgbClr val="FF0000"/>
              </a:solidFill>
            </a:endParaRPr>
          </a:p>
        </p:txBody>
      </p:sp>
      <p:pic>
        <p:nvPicPr>
          <p:cNvPr id="41986" name="Picture 2" descr="F:\фото с телефона март\Lenovo_A1000_IMG_20190312_114732.jpg"/>
          <p:cNvPicPr>
            <a:picLocks noGrp="1" noChangeAspect="1" noChangeArrowheads="1"/>
          </p:cNvPicPr>
          <p:nvPr>
            <p:ph idx="1"/>
          </p:nvPr>
        </p:nvPicPr>
        <p:blipFill>
          <a:blip r:embed="rId3" cstate="print"/>
          <a:srcRect/>
          <a:stretch>
            <a:fillRect/>
          </a:stretch>
        </p:blipFill>
        <p:spPr bwMode="auto">
          <a:xfrm>
            <a:off x="1554691" y="1600200"/>
            <a:ext cx="6034617" cy="45259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Семейные традиции</a:t>
            </a:r>
            <a:endParaRPr lang="ru-RU" sz="3600" dirty="0">
              <a:solidFill>
                <a:srgbClr val="FF0000"/>
              </a:solidFill>
            </a:endParaRPr>
          </a:p>
        </p:txBody>
      </p:sp>
      <p:pic>
        <p:nvPicPr>
          <p:cNvPr id="37890" name="Picture 2" descr="F:\фото апр.2019\Lenovo_A1000_IMG_20190412_162507.jpg"/>
          <p:cNvPicPr>
            <a:picLocks noGrp="1" noChangeAspect="1" noChangeArrowheads="1"/>
          </p:cNvPicPr>
          <p:nvPr>
            <p:ph idx="1"/>
          </p:nvPr>
        </p:nvPicPr>
        <p:blipFill>
          <a:blip r:embed="rId3" cstate="print"/>
          <a:srcRect/>
          <a:stretch>
            <a:fillRect/>
          </a:stretch>
        </p:blipFill>
        <p:spPr bwMode="auto">
          <a:xfrm>
            <a:off x="1554691" y="1600200"/>
            <a:ext cx="6034617" cy="45259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solidFill>
                  <a:srgbClr val="FF0000"/>
                </a:solidFill>
              </a:rPr>
              <a:t>Стенд «Педагогическая ценность русских народных сказок»</a:t>
            </a:r>
            <a:endParaRPr lang="ru-RU" sz="3600" dirty="0">
              <a:solidFill>
                <a:srgbClr val="FF0000"/>
              </a:solidFill>
            </a:endParaRPr>
          </a:p>
        </p:txBody>
      </p:sp>
      <p:pic>
        <p:nvPicPr>
          <p:cNvPr id="33794" name="Picture 2" descr="F:\фото апр.2019\Lenovo_A1000_IMG_20190412_135108.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err="1" smtClean="0">
                <a:solidFill>
                  <a:srgbClr val="FF0000"/>
                </a:solidFill>
              </a:rPr>
              <a:t>Лепбук</a:t>
            </a:r>
            <a:r>
              <a:rPr lang="ru-RU" sz="3600" dirty="0" smtClean="0">
                <a:solidFill>
                  <a:srgbClr val="FF0000"/>
                </a:solidFill>
              </a:rPr>
              <a:t> по сказкам</a:t>
            </a:r>
            <a:endParaRPr lang="ru-RU" sz="3600" dirty="0">
              <a:solidFill>
                <a:srgbClr val="FF0000"/>
              </a:solidFill>
            </a:endParaRPr>
          </a:p>
        </p:txBody>
      </p:sp>
      <p:pic>
        <p:nvPicPr>
          <p:cNvPr id="32770" name="Picture 2" descr="F:\фото апрель 2019\Lenovo_A1000_IMG_20190325_174543.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solidFill>
                  <a:srgbClr val="FF0000"/>
                </a:solidFill>
              </a:rPr>
              <a:t>Рисунок « Мой любимый сказочный герой»</a:t>
            </a:r>
            <a:endParaRPr lang="ru-RU" sz="3600" dirty="0">
              <a:solidFill>
                <a:srgbClr val="FF0000"/>
              </a:solidFill>
            </a:endParaRPr>
          </a:p>
        </p:txBody>
      </p:sp>
      <p:pic>
        <p:nvPicPr>
          <p:cNvPr id="34818" name="Picture 2" descr="F:\фото апр.2019\Lenovo_A1000_IMG_20190404_172657.jpg"/>
          <p:cNvPicPr>
            <a:picLocks noGrp="1" noChangeAspect="1" noChangeArrowheads="1"/>
          </p:cNvPicPr>
          <p:nvPr>
            <p:ph idx="1"/>
          </p:nvPr>
        </p:nvPicPr>
        <p:blipFill>
          <a:blip r:embed="rId2" cstate="print"/>
          <a:srcRect/>
          <a:stretch>
            <a:fillRect/>
          </a:stretch>
        </p:blipFill>
        <p:spPr bwMode="auto">
          <a:xfrm>
            <a:off x="571472" y="1500174"/>
            <a:ext cx="3857652" cy="4786346"/>
          </a:xfrm>
          <a:prstGeom prst="rect">
            <a:avLst/>
          </a:prstGeom>
          <a:noFill/>
        </p:spPr>
      </p:pic>
      <p:pic>
        <p:nvPicPr>
          <p:cNvPr id="5" name="Picture 2" descr="F:\фото апрель 2019\Lenovo_A1000_IMG_20190408_163127.jpg"/>
          <p:cNvPicPr>
            <a:picLocks noChangeAspect="1" noChangeArrowheads="1"/>
          </p:cNvPicPr>
          <p:nvPr/>
        </p:nvPicPr>
        <p:blipFill>
          <a:blip r:embed="rId3" cstate="print"/>
          <a:srcRect/>
          <a:stretch>
            <a:fillRect/>
          </a:stretch>
        </p:blipFill>
        <p:spPr bwMode="auto">
          <a:xfrm>
            <a:off x="4929190" y="1500174"/>
            <a:ext cx="3786214" cy="477838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b="1" i="1" dirty="0" smtClean="0">
                <a:solidFill>
                  <a:srgbClr val="FF0000"/>
                </a:solidFill>
                <a:latin typeface="Times New Roman" pitchFamily="18" charset="0"/>
                <a:cs typeface="Times New Roman" pitchFamily="18" charset="0"/>
              </a:rPr>
              <a:t> </a:t>
            </a:r>
          </a:p>
          <a:p>
            <a:endParaRPr lang="ru-RU" b="1" i="1" dirty="0" smtClean="0">
              <a:solidFill>
                <a:srgbClr val="FF0000"/>
              </a:solidFill>
              <a:latin typeface="Times New Roman" pitchFamily="18" charset="0"/>
              <a:cs typeface="Times New Roman" pitchFamily="18" charset="0"/>
            </a:endParaRPr>
          </a:p>
          <a:p>
            <a:pPr>
              <a:buNone/>
            </a:pPr>
            <a:r>
              <a:rPr lang="ru-RU" b="1" i="1" dirty="0" smtClean="0">
                <a:solidFill>
                  <a:srgbClr val="FF0000"/>
                </a:solidFill>
                <a:latin typeface="Times New Roman" pitchFamily="18" charset="0"/>
                <a:cs typeface="Times New Roman" pitchFamily="18" charset="0"/>
              </a:rPr>
              <a:t>             Спасибо за внимание</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Актуальность</a:t>
            </a:r>
            <a:r>
              <a:rPr lang="ru-RU" sz="2000" b="1" dirty="0" smtClean="0"/>
              <a:t>: </a:t>
            </a:r>
            <a:r>
              <a:rPr lang="ru-RU" sz="2000" dirty="0" smtClean="0"/>
              <a:t/>
            </a:r>
            <a:br>
              <a:rPr lang="ru-RU" sz="2000" dirty="0" smtClean="0"/>
            </a:br>
            <a:r>
              <a:rPr lang="ru-RU" sz="2000" dirty="0" smtClean="0"/>
              <a:t>Одной из важнейших задач развития личности ребенка дошкольного возраста является освоение им духовного богатства народа, его культурно – исторического опыта.</a:t>
            </a:r>
            <a:br>
              <a:rPr lang="ru-RU" sz="2000" dirty="0" smtClean="0"/>
            </a:br>
            <a:r>
              <a:rPr lang="ru-RU" sz="2000" dirty="0" smtClean="0"/>
              <a:t>В современном обществе возникла проблема – люди стали меньше читать книги. Появилось много альтернативы «живому» чтению - это и электронные книги, и телевидение, и компьютеры. Но роль книги все же неоспорима. Персонажи сказок хорошо знакомы детям, их черты характера ярко выражены, мотивы поступков понятны. Язык сказок очень выразителен, богат образными сравнениями, имеет несложные формы прямой речи. Все это позволяет вовлечь ребенка в активную речевую работу.</a:t>
            </a:r>
            <a:br>
              <a:rPr lang="ru-RU" sz="2000" dirty="0" smtClean="0"/>
            </a:br>
            <a:r>
              <a:rPr lang="ru-RU" sz="2000" dirty="0" smtClean="0"/>
              <a:t> Сказки в  дошкольном  возрасте служат средством нравственного, умственного, эмоционального развития. Книги развивают мышление, память, воображение, обогащают словарный запас детей, развивают связную речь. Наблюдая за  воспитанниками и общаясь с ними, мы обратили внимание, что речь у детей младшего  дошкольного возраста плохо развита, они затрудняются рассказать о том, как прошли выходные, или пересказать какое-нибудь литературное произведение. </a:t>
            </a:r>
            <a:endParaRPr lang="ru-RU" sz="2000" dirty="0"/>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В. Сухомлинский писал: «Чтение книг –тропинка, по которой умелый, умный, думающий воспитатель найдет путь к сердцу ребенка».</a:t>
            </a:r>
            <a:br>
              <a:rPr lang="ru-RU" sz="2000" dirty="0" smtClean="0"/>
            </a:br>
            <a:r>
              <a:rPr lang="ru-RU" sz="2000" dirty="0" smtClean="0"/>
              <a:t> Е. А </a:t>
            </a:r>
            <a:r>
              <a:rPr lang="ru-RU" sz="2000" dirty="0" err="1" smtClean="0"/>
              <a:t>Флерина</a:t>
            </a:r>
            <a:r>
              <a:rPr lang="ru-RU" sz="2000" dirty="0" smtClean="0"/>
              <a:t> отмечала, что литературные произведения (сказки в том числе), дают детям готовые языковые формы, словесные характеристики образа, определения, которыми оперирует ребенок. При помощи художественного слова  воспитанники  практически осваивают грамматические нормы языка в единстве с его лексикой.</a:t>
            </a:r>
            <a:br>
              <a:rPr lang="ru-RU" sz="2000" dirty="0" smtClean="0"/>
            </a:br>
            <a:r>
              <a:rPr lang="ru-RU" sz="2000" dirty="0" smtClean="0"/>
              <a:t>Анализ практики приобщения к чтению сказок показал, что знакомство воспитанников со сказками используется в недостаточном объеме, теряется традиция семейного чтения, а ведь в процессе чтения взрослый легко устанавливает эмоциональный контакт с ребенком. Исходя из этого у детей дошкольного недостаточные знания о сказках. </a:t>
            </a:r>
            <a:br>
              <a:rPr lang="ru-RU" sz="2000" dirty="0" smtClean="0"/>
            </a:br>
            <a:r>
              <a:rPr lang="ru-RU" sz="2000" dirty="0" smtClean="0"/>
              <a:t>Актуальность темы нам видится в приобщении воспитанников к традиционному русскому фольклору. Дети дошкольного возраста хорошо воспринимают фольклорные произведения благодаря их мягкому юмору, ненавязчивому дидактизму и знакомым жизненным ситуациям.</a:t>
            </a:r>
            <a:br>
              <a:rPr lang="ru-RU" sz="2000" dirty="0" smtClean="0"/>
            </a:br>
            <a:r>
              <a:rPr lang="ru-RU" sz="2000" dirty="0" smtClean="0"/>
              <a:t>С помощью реализации данного проекта мы хотим систематизировать знания детей о сказках, развить связную речь детей, обогатить словарный запас воспитанников,</a:t>
            </a:r>
            <a:endParaRPr lang="ru-RU" sz="2000" dirty="0"/>
          </a:p>
        </p:txBody>
      </p:sp>
      <p:sp>
        <p:nvSpPr>
          <p:cNvPr id="3" name="Содержимое 2"/>
          <p:cNvSpPr>
            <a:spLocks noGrp="1"/>
          </p:cNvSpPr>
          <p:nvPr>
            <p:ph idx="1"/>
          </p:nvPr>
        </p:nvSpPr>
        <p:spPr/>
        <p:txBody>
          <a:bodyPr/>
          <a:lstStyle/>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Цель </a:t>
            </a:r>
            <a:r>
              <a:rPr lang="ru-RU" sz="2000" b="1" dirty="0" smtClean="0"/>
              <a:t>проекта:</a:t>
            </a:r>
            <a:r>
              <a:rPr lang="ru-RU" sz="2000" dirty="0" smtClean="0"/>
              <a:t> формировать интерес детей младшего дошкольного возраста к устному народному творчеству (сказкам); в рамках реализации  инновационного проекта ДОУ « Приобщение детей к истокам русской народной культуры», создание условий для активного использования сказок в повседневной деятельности детей.</a:t>
            </a:r>
            <a:br>
              <a:rPr lang="ru-RU" sz="2000" dirty="0" smtClean="0"/>
            </a:br>
            <a:r>
              <a:rPr lang="ru-RU" sz="2000" b="1" dirty="0" smtClean="0"/>
              <a:t>Задачи: </a:t>
            </a:r>
            <a:r>
              <a:rPr lang="ru-RU" sz="2000" dirty="0" smtClean="0"/>
              <a:t/>
            </a:r>
            <a:br>
              <a:rPr lang="ru-RU" sz="2000" dirty="0" smtClean="0"/>
            </a:br>
            <a:r>
              <a:rPr lang="ru-RU" sz="2000" dirty="0" smtClean="0"/>
              <a:t>1.расширять представления о сказках;</a:t>
            </a:r>
            <a:br>
              <a:rPr lang="ru-RU" sz="2000" dirty="0" smtClean="0"/>
            </a:br>
            <a:r>
              <a:rPr lang="ru-RU" sz="2000" dirty="0" smtClean="0"/>
              <a:t>2.формировать нравственное воспитание детей на эмоционально-чувственной основе через чтение сказок;</a:t>
            </a:r>
            <a:br>
              <a:rPr lang="ru-RU" sz="2000" dirty="0" smtClean="0"/>
            </a:br>
            <a:r>
              <a:rPr lang="ru-RU" sz="2000" dirty="0" smtClean="0"/>
              <a:t>3.учить детей слушать, слышать, рассуждать, развивать умения применять свои знания в беседе, добиваться связных высказываний;</a:t>
            </a:r>
            <a:br>
              <a:rPr lang="ru-RU" sz="2000" dirty="0" smtClean="0"/>
            </a:br>
            <a:r>
              <a:rPr lang="ru-RU" sz="2000" dirty="0" smtClean="0"/>
              <a:t>4.формировать умение инсценировать эпизоды сказок</a:t>
            </a:r>
            <a:r>
              <a:rPr lang="ru-RU" sz="2000" b="1" dirty="0" smtClean="0"/>
              <a:t>,</a:t>
            </a:r>
            <a:r>
              <a:rPr lang="ru-RU" sz="2000" dirty="0" smtClean="0"/>
              <a:t> показывать сказки с помощью разных видов театра.</a:t>
            </a:r>
            <a:br>
              <a:rPr lang="ru-RU" sz="2000" dirty="0" smtClean="0"/>
            </a:br>
            <a:r>
              <a:rPr lang="ru-RU" sz="2000" dirty="0" smtClean="0"/>
              <a:t>5. развивать у детей  речь, обогащать словарь детей,  формировать умение отображать свои впечатления в продуктивных видах деятельности;</a:t>
            </a:r>
            <a:br>
              <a:rPr lang="ru-RU" sz="2000" dirty="0" smtClean="0"/>
            </a:br>
            <a:r>
              <a:rPr lang="ru-RU" sz="2000" dirty="0" smtClean="0"/>
              <a:t>6. развивать у детей творческие способности, воображение, фантазию;</a:t>
            </a:r>
            <a:br>
              <a:rPr lang="ru-RU" sz="2000" dirty="0" smtClean="0"/>
            </a:br>
            <a:r>
              <a:rPr lang="ru-RU" sz="2000" dirty="0" smtClean="0"/>
              <a:t>7. воспитывать дружеские доброжелательные отношения между детьми и родителями.</a:t>
            </a:r>
            <a:br>
              <a:rPr lang="ru-RU" sz="2000" dirty="0" smtClean="0"/>
            </a:br>
            <a:endParaRPr lang="ru-RU" sz="2000" dirty="0"/>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Административная </a:t>
            </a:r>
            <a:r>
              <a:rPr lang="ru-RU" sz="2000" b="1" dirty="0" smtClean="0"/>
              <a:t>группа:</a:t>
            </a:r>
            <a:r>
              <a:rPr lang="ru-RU" sz="2000" dirty="0" smtClean="0"/>
              <a:t> Воспитатели группы.</a:t>
            </a:r>
            <a:br>
              <a:rPr lang="ru-RU" sz="2000" dirty="0" smtClean="0"/>
            </a:br>
            <a:r>
              <a:rPr lang="ru-RU" sz="2000" dirty="0" smtClean="0"/>
              <a:t>  </a:t>
            </a:r>
            <a:r>
              <a:rPr lang="ru-RU" sz="2000" b="1" dirty="0" smtClean="0"/>
              <a:t>Инициативная группа:</a:t>
            </a:r>
            <a:r>
              <a:rPr lang="ru-RU" sz="2000" dirty="0" smtClean="0"/>
              <a:t> воспитатели, музыкальный руководитель, инструктор   по физической культуре.</a:t>
            </a:r>
            <a:br>
              <a:rPr lang="ru-RU" sz="2000" dirty="0" smtClean="0"/>
            </a:br>
            <a:r>
              <a:rPr lang="ru-RU" sz="2000" dirty="0" smtClean="0"/>
              <a:t>  </a:t>
            </a:r>
            <a:r>
              <a:rPr lang="ru-RU" sz="2000" b="1" dirty="0" smtClean="0"/>
              <a:t>Материальные ресурсы: </a:t>
            </a:r>
            <a:r>
              <a:rPr lang="ru-RU" sz="2000" dirty="0" smtClean="0"/>
              <a:t>настольный театр, пальчиковый театр, теневой театр, костюмы персонажей сказок, теремок, раскраски по мотивам сказок, дидактические игры, книги, сюжетные картинки, телевизор, ноутбук,  магнитофон,  художественная литература, наглядный иллюстрированный материал  и прочее.</a:t>
            </a:r>
            <a:br>
              <a:rPr lang="ru-RU" sz="2000" dirty="0" smtClean="0"/>
            </a:br>
            <a:r>
              <a:rPr lang="ru-RU" sz="2000" b="1" dirty="0" smtClean="0"/>
              <a:t>Предполагаемый результат: </a:t>
            </a:r>
            <a:r>
              <a:rPr lang="ru-RU" sz="2000" dirty="0" smtClean="0"/>
              <a:t/>
            </a:r>
            <a:br>
              <a:rPr lang="ru-RU" sz="2000" dirty="0" smtClean="0"/>
            </a:br>
            <a:r>
              <a:rPr lang="ru-RU" sz="2000" dirty="0" smtClean="0"/>
              <a:t>-Дети знакомы со многими русскими народными сказками,  знают их содержание.</a:t>
            </a:r>
            <a:br>
              <a:rPr lang="ru-RU" sz="2000" dirty="0" smtClean="0"/>
            </a:br>
            <a:r>
              <a:rPr lang="ru-RU" sz="2000" dirty="0" smtClean="0"/>
              <a:t>-Дети  изображают в играх </a:t>
            </a:r>
            <a:r>
              <a:rPr lang="ru-RU" sz="2000" b="1" dirty="0" smtClean="0"/>
              <a:t>- </a:t>
            </a:r>
            <a:r>
              <a:rPr lang="ru-RU" sz="2000" dirty="0" smtClean="0"/>
              <a:t>драматизациях, кукольных театрах, настольных театрах передают своего героя сказки.</a:t>
            </a:r>
            <a:br>
              <a:rPr lang="ru-RU" sz="2000" dirty="0" smtClean="0"/>
            </a:br>
            <a:r>
              <a:rPr lang="ru-RU" sz="2000" dirty="0" smtClean="0"/>
              <a:t>- Высокий интерес родителей  к  участию в мероприятиях группы: совместному чтению сказок дома, литературный вечер,(конкурсы рисунков, поделок, пополнение развивающей среды и т. д.) </a:t>
            </a:r>
            <a:br>
              <a:rPr lang="ru-RU" sz="2000" dirty="0" smtClean="0"/>
            </a:br>
            <a:r>
              <a:rPr lang="ru-RU" sz="2000" dirty="0" smtClean="0"/>
              <a:t>- Семейный театр познавательная активность, творческие способности, коммуникативные навыки.</a:t>
            </a:r>
            <a:br>
              <a:rPr lang="ru-RU" sz="2000" dirty="0" smtClean="0"/>
            </a:br>
            <a:r>
              <a:rPr lang="ru-RU" sz="2000" dirty="0" smtClean="0"/>
              <a:t>-Организация выставки рисунков «Мой любимый сказочный герой»;</a:t>
            </a:r>
            <a:endParaRPr lang="ru-RU" sz="2000" dirty="0"/>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solidFill>
                  <a:srgbClr val="FF0000"/>
                </a:solidFill>
              </a:rPr>
              <a:t>Мы все разные и все вместе</a:t>
            </a:r>
            <a:endParaRPr lang="ru-RU" sz="4000" dirty="0">
              <a:solidFill>
                <a:srgbClr val="FF0000"/>
              </a:solidFill>
            </a:endParaRPr>
          </a:p>
        </p:txBody>
      </p:sp>
      <p:pic>
        <p:nvPicPr>
          <p:cNvPr id="31746" name="Picture 2" descr="F:\группа.jpg"/>
          <p:cNvPicPr>
            <a:picLocks noGrp="1" noChangeAspect="1" noChangeArrowheads="1"/>
          </p:cNvPicPr>
          <p:nvPr>
            <p:ph idx="1"/>
          </p:nvPr>
        </p:nvPicPr>
        <p:blipFill>
          <a:blip r:embed="rId2"/>
          <a:srcRect/>
          <a:stretch>
            <a:fillRect/>
          </a:stretch>
        </p:blipFill>
        <p:spPr bwMode="auto">
          <a:xfrm>
            <a:off x="595212" y="1600200"/>
            <a:ext cx="7953575" cy="45259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solidFill>
                  <a:srgbClr val="FF0000"/>
                </a:solidFill>
              </a:rPr>
              <a:t> Драматизация  русской народной сказки</a:t>
            </a:r>
            <a:br>
              <a:rPr lang="ru-RU" sz="3600" dirty="0" smtClean="0">
                <a:solidFill>
                  <a:srgbClr val="FF0000"/>
                </a:solidFill>
              </a:rPr>
            </a:br>
            <a:r>
              <a:rPr lang="ru-RU" sz="3600" dirty="0" smtClean="0">
                <a:solidFill>
                  <a:srgbClr val="FF0000"/>
                </a:solidFill>
              </a:rPr>
              <a:t>«  Репка»</a:t>
            </a:r>
            <a:endParaRPr lang="ru-RU" sz="3600" dirty="0">
              <a:solidFill>
                <a:srgbClr val="FF0000"/>
              </a:solidFill>
            </a:endParaRPr>
          </a:p>
        </p:txBody>
      </p:sp>
      <p:pic>
        <p:nvPicPr>
          <p:cNvPr id="4" name="Содержимое 3" descr="F:\фото апрель 2019\Lenovo_A1000_IMG_20190315_162857.jpg"/>
          <p:cNvPicPr>
            <a:picLocks noGrp="1"/>
          </p:cNvPicPr>
          <p:nvPr>
            <p:ph idx="1"/>
          </p:nvPr>
        </p:nvPicPr>
        <p:blipFill>
          <a:blip r:embed="rId2" cstate="print"/>
          <a:srcRect/>
          <a:stretch>
            <a:fillRect/>
          </a:stretch>
        </p:blipFill>
        <p:spPr bwMode="auto">
          <a:xfrm>
            <a:off x="1828800" y="2071789"/>
            <a:ext cx="5486400" cy="358278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 </a:t>
            </a:r>
            <a:r>
              <a:rPr lang="ru-RU" sz="3600" dirty="0" err="1" smtClean="0">
                <a:solidFill>
                  <a:srgbClr val="FF0000"/>
                </a:solidFill>
              </a:rPr>
              <a:t>Ложковый</a:t>
            </a:r>
            <a:r>
              <a:rPr lang="ru-RU" sz="3600" dirty="0" smtClean="0">
                <a:solidFill>
                  <a:srgbClr val="FF0000"/>
                </a:solidFill>
              </a:rPr>
              <a:t> театр  по сказке «  Колобок»</a:t>
            </a:r>
            <a:endParaRPr lang="ru-RU" sz="3600" dirty="0"/>
          </a:p>
        </p:txBody>
      </p:sp>
      <p:pic>
        <p:nvPicPr>
          <p:cNvPr id="38914" name="Picture 2" descr="F:\фото апрель 2019\Lenovo_A1000_IMG_20190404_155734.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solidFill>
                  <a:srgbClr val="FF0000"/>
                </a:solidFill>
              </a:rPr>
              <a:t>Пальчиковый театр </a:t>
            </a:r>
            <a:br>
              <a:rPr lang="ru-RU" sz="3600" dirty="0" smtClean="0">
                <a:solidFill>
                  <a:srgbClr val="FF0000"/>
                </a:solidFill>
              </a:rPr>
            </a:br>
            <a:r>
              <a:rPr lang="ru-RU" sz="3600" dirty="0" smtClean="0">
                <a:solidFill>
                  <a:srgbClr val="FF0000"/>
                </a:solidFill>
              </a:rPr>
              <a:t>« Заюшкина избушка»</a:t>
            </a:r>
            <a:endParaRPr lang="ru-RU" sz="3600" dirty="0">
              <a:solidFill>
                <a:srgbClr val="FF0000"/>
              </a:solidFill>
            </a:endParaRPr>
          </a:p>
        </p:txBody>
      </p:sp>
      <p:pic>
        <p:nvPicPr>
          <p:cNvPr id="39938" name="Picture 2" descr="F:\фото апрель 2019\Lenovo_A1000_IMG_20190327_16563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80</Words>
  <Application>Microsoft Office PowerPoint</Application>
  <PresentationFormat>Экран (4:3)</PresentationFormat>
  <Paragraphs>30</Paragraphs>
  <Slides>15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Муниципальное казенное  дошкольное образовательное учреждение «Детский сад общеразвивающего вида №15 «Яблонька»   </vt:lpstr>
      <vt:lpstr>               Актуальность:  Одной из важнейших задач развития личности ребенка дошкольного возраста является освоение им духовного богатства народа, его культурно – исторического опыта. В современном обществе возникла проблема – люди стали меньше читать книги. Появилось много альтернативы «живому» чтению - это и электронные книги, и телевидение, и компьютеры. Но роль книги все же неоспорима. Персонажи сказок хорошо знакомы детям, их черты характера ярко выражены, мотивы поступков понятны. Язык сказок очень выразителен, богат образными сравнениями, имеет несложные формы прямой речи. Все это позволяет вовлечь ребенка в активную речевую работу.  Сказки в  дошкольном  возрасте служат средством нравственного, умственного, эмоционального развития. Книги развивают мышление, память, воображение, обогащают словарный запас детей, развивают связную речь. Наблюдая за  воспитанниками и общаясь с ними, мы обратили внимание, что речь у детей младшего  дошкольного возраста плохо развита, они затрудняются рассказать о том, как прошли выходные, или пересказать какое-нибудь литературное произведение. </vt:lpstr>
      <vt:lpstr>               В. Сухомлинский писал: «Чтение книг –тропинка, по которой умелый, умный, думающий воспитатель найдет путь к сердцу ребенка».  Е. А Флерина отмечала, что литературные произведения (сказки в том числе), дают детям готовые языковые формы, словесные характеристики образа, определения, которыми оперирует ребенок. При помощи художественного слова  воспитанники  практически осваивают грамматические нормы языка в единстве с его лексикой. Анализ практики приобщения к чтению сказок показал, что знакомство воспитанников со сказками используется в недостаточном объеме, теряется традиция семейного чтения, а ведь в процессе чтения взрослый легко устанавливает эмоциональный контакт с ребенком. Исходя из этого у детей дошкольного недостаточные знания о сказках.  Актуальность темы нам видится в приобщении воспитанников к традиционному русскому фольклору. Дети дошкольного возраста хорошо воспринимают фольклорные произведения благодаря их мягкому юмору, ненавязчивому дидактизму и знакомым жизненным ситуациям. С помощью реализации данного проекта мы хотим систематизировать знания детей о сказках, развить связную речь детей, обогатить словарный запас воспитанников,</vt:lpstr>
      <vt:lpstr>                Цель проекта: формировать интерес детей младшего дошкольного возраста к устному народному творчеству (сказкам); в рамках реализации  инновационного проекта ДОУ « Приобщение детей к истокам русской народной культуры», создание условий для активного использования сказок в повседневной деятельности детей. Задачи:  1.расширять представления о сказках; 2.формировать нравственное воспитание детей на эмоционально-чувственной основе через чтение сказок; 3.учить детей слушать, слышать, рассуждать, развивать умения применять свои знания в беседе, добиваться связных высказываний; 4.формировать умение инсценировать эпизоды сказок, показывать сказки с помощью разных видов театра. 5. развивать у детей  речь, обогащать словарь детей,  формировать умение отображать свои впечатления в продуктивных видах деятельности; 6. развивать у детей творческие способности, воображение, фантазию; 7. воспитывать дружеские доброжелательные отношения между детьми и родителями. </vt:lpstr>
      <vt:lpstr>               Административная группа: Воспитатели группы.   Инициативная группа: воспитатели, музыкальный руководитель, инструктор   по физической культуре.   Материальные ресурсы: настольный театр, пальчиковый театр, теневой театр, костюмы персонажей сказок, теремок, раскраски по мотивам сказок, дидактические игры, книги, сюжетные картинки, телевизор, ноутбук,  магнитофон,  художественная литература, наглядный иллюстрированный материал  и прочее. Предполагаемый результат:  -Дети знакомы со многими русскими народными сказками,  знают их содержание. -Дети  изображают в играх - драматизациях, кукольных театрах, настольных театрах передают своего героя сказки. - Высокий интерес родителей  к  участию в мероприятиях группы: совместному чтению сказок дома, литературный вечер,(конкурсы рисунков, поделок, пополнение развивающей среды и т. д.)  - Семейный театр познавательная активность, творческие способности, коммуникативные навыки. -Организация выставки рисунков «Мой любимый сказочный герой»;</vt:lpstr>
      <vt:lpstr>Мы все разные и все вместе</vt:lpstr>
      <vt:lpstr> Драматизация  русской народной сказки «  Репка»</vt:lpstr>
      <vt:lpstr> Ложковый театр  по сказке «  Колобок»</vt:lpstr>
      <vt:lpstr>Пальчиковый театр  « Заюшкина избушка»</vt:lpstr>
      <vt:lpstr>Драматизация русской народной сказки « Теремок»</vt:lpstr>
      <vt:lpstr>Семейные традиции</vt:lpstr>
      <vt:lpstr>Стенд «Педагогическая ценность русских народных сказок»</vt:lpstr>
      <vt:lpstr>Лепбук по сказкам</vt:lpstr>
      <vt:lpstr>Рисунок « Мой любимый сказочный герой»</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Ponchik</dc:creator>
  <cp:lastModifiedBy>Computer</cp:lastModifiedBy>
  <cp:revision>76</cp:revision>
  <dcterms:created xsi:type="dcterms:W3CDTF">2015-04-07T17:45:09Z</dcterms:created>
  <dcterms:modified xsi:type="dcterms:W3CDTF">2019-05-19T13:07:18Z</dcterms:modified>
</cp:coreProperties>
</file>