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6" r:id="rId3"/>
    <p:sldId id="282" r:id="rId4"/>
    <p:sldId id="277" r:id="rId5"/>
    <p:sldId id="259" r:id="rId6"/>
    <p:sldId id="296" r:id="rId7"/>
    <p:sldId id="260" r:id="rId8"/>
    <p:sldId id="304" r:id="rId9"/>
    <p:sldId id="306" r:id="rId10"/>
    <p:sldId id="264" r:id="rId11"/>
    <p:sldId id="284" r:id="rId12"/>
    <p:sldId id="265" r:id="rId13"/>
    <p:sldId id="287" r:id="rId14"/>
    <p:sldId id="266" r:id="rId15"/>
    <p:sldId id="283" r:id="rId16"/>
    <p:sldId id="267" r:id="rId17"/>
    <p:sldId id="315" r:id="rId18"/>
    <p:sldId id="268" r:id="rId19"/>
    <p:sldId id="289" r:id="rId20"/>
    <p:sldId id="269" r:id="rId21"/>
    <p:sldId id="316" r:id="rId22"/>
    <p:sldId id="270" r:id="rId23"/>
    <p:sldId id="314" r:id="rId24"/>
    <p:sldId id="271" r:id="rId25"/>
    <p:sldId id="313" r:id="rId26"/>
    <p:sldId id="272" r:id="rId27"/>
    <p:sldId id="293" r:id="rId28"/>
    <p:sldId id="273" r:id="rId29"/>
    <p:sldId id="297" r:id="rId30"/>
    <p:sldId id="274" r:id="rId31"/>
    <p:sldId id="294" r:id="rId32"/>
    <p:sldId id="275" r:id="rId33"/>
    <p:sldId id="279" r:id="rId34"/>
    <p:sldId id="276" r:id="rId35"/>
    <p:sldId id="295" r:id="rId36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B1"/>
    <a:srgbClr val="E4F3F4"/>
    <a:srgbClr val="0000FF"/>
    <a:srgbClr val="009900"/>
    <a:srgbClr val="FFFF99"/>
    <a:srgbClr val="6699FF"/>
    <a:srgbClr val="DF792D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>
      <p:cViewPr>
        <p:scale>
          <a:sx n="66" d="100"/>
          <a:sy n="66" d="100"/>
        </p:scale>
        <p:origin x="-196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BF73-D596-4567-B048-39ADDFDDC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22657-547F-49C1-93B5-AE35D955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DC72-61DC-48AE-8818-85AA003A2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97CEA-EA4F-46F3-9FAF-DB400E7D3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1628-BCC1-4FF2-BC13-9AC3FFD4A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56D1-96CB-4C3E-8948-5E6E97BBC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2DC-57F2-4CA8-95C6-82F944D30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3559-D94F-41B8-A4A3-E738B7AEF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DCCCD-1BDE-4E88-80D0-AA5706343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59FB-50E7-4EFF-9143-9320F053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A389-8843-4EB5-8654-6A5173A1D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E86438-B5D5-417D-A903-2AFB79C0C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8.xml"/><Relationship Id="rId3" Type="http://schemas.openxmlformats.org/officeDocument/2006/relationships/slide" Target="slide30.xml"/><Relationship Id="rId7" Type="http://schemas.openxmlformats.org/officeDocument/2006/relationships/slide" Target="slide22.xml"/><Relationship Id="rId12" Type="http://schemas.openxmlformats.org/officeDocument/2006/relationships/slide" Target="slide16.xml"/><Relationship Id="rId17" Type="http://schemas.openxmlformats.org/officeDocument/2006/relationships/slide" Target="slide3.xml"/><Relationship Id="rId2" Type="http://schemas.openxmlformats.org/officeDocument/2006/relationships/slide" Target="slide28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14.xml"/><Relationship Id="rId5" Type="http://schemas.openxmlformats.org/officeDocument/2006/relationships/slide" Target="slide34.xml"/><Relationship Id="rId1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32.xml"/><Relationship Id="rId9" Type="http://schemas.openxmlformats.org/officeDocument/2006/relationships/slide" Target="slide26.xml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8.xml"/><Relationship Id="rId18" Type="http://schemas.openxmlformats.org/officeDocument/2006/relationships/image" Target="../media/image3.gif"/><Relationship Id="rId3" Type="http://schemas.openxmlformats.org/officeDocument/2006/relationships/slide" Target="slide30.xml"/><Relationship Id="rId7" Type="http://schemas.openxmlformats.org/officeDocument/2006/relationships/slide" Target="slide22.xml"/><Relationship Id="rId12" Type="http://schemas.openxmlformats.org/officeDocument/2006/relationships/slide" Target="slide16.xml"/><Relationship Id="rId17" Type="http://schemas.openxmlformats.org/officeDocument/2006/relationships/slide" Target="slide4.xml"/><Relationship Id="rId2" Type="http://schemas.openxmlformats.org/officeDocument/2006/relationships/slide" Target="slide28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14.xml"/><Relationship Id="rId5" Type="http://schemas.openxmlformats.org/officeDocument/2006/relationships/slide" Target="slide34.xml"/><Relationship Id="rId1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32.xml"/><Relationship Id="rId9" Type="http://schemas.openxmlformats.org/officeDocument/2006/relationships/slide" Target="slide26.xml"/><Relationship Id="rId1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cultinfo.ru/fulltext/1/001/010/001/248030669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culture.ru/zoomimg.asp?Name=24-126-1&amp;Lage=True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1" name="Picture 4" descr="o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1725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476750" y="5013325"/>
            <a:ext cx="184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>
              <a:effectLst>
                <a:outerShdw blurRad="38100" dist="38100" dir="2700000" algn="tl">
                  <a:srgbClr val="C0C0C0"/>
                </a:outerShdw>
              </a:effectLst>
              <a:latin typeface="Remeslo" pitchFamily="2" charset="0"/>
            </a:endParaRPr>
          </a:p>
          <a:p>
            <a:pPr algn="ctr">
              <a:defRPr/>
            </a:pPr>
            <a:endParaRPr lang="ru-RU">
              <a:latin typeface="Remeslo" pitchFamily="2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979613" y="2292350"/>
            <a:ext cx="5732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cker Tape" pitchFamily="34" charset="0"/>
              </a:rPr>
              <a:t>Интеллектуальная  игра</a:t>
            </a:r>
          </a:p>
        </p:txBody>
      </p:sp>
      <p:sp>
        <p:nvSpPr>
          <p:cNvPr id="2054" name="WordArt 7"/>
          <p:cNvSpPr>
            <a:spLocks noChangeArrowheads="1" noChangeShapeType="1" noTextEdit="1"/>
          </p:cNvSpPr>
          <p:nvPr/>
        </p:nvSpPr>
        <p:spPr bwMode="auto">
          <a:xfrm>
            <a:off x="684213" y="3284538"/>
            <a:ext cx="8064500" cy="15541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Изобразительное искусство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1785938" y="5786438"/>
            <a:ext cx="5929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Учитель рисования  МОУ  «СОШ с.Милорадовка» Казакова Н.А.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43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roadway BT" pitchFamily="8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11307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11308" name="Picture 48" descr="111122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981075"/>
            <a:ext cx="5984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8788"/>
            <a:ext cx="9144000" cy="692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71550" y="836613"/>
            <a:ext cx="7300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Соотнесите названия стихотворений А. С. Пушкина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и поэтические жанры.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23850" y="2133600"/>
            <a:ext cx="5748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ArtScript" pitchFamily="34" charset="0"/>
              </a:rPr>
              <a:t>а) Храм Василия Блаженного в Москве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364163" y="4652963"/>
            <a:ext cx="26781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1 ) архитектура</a:t>
            </a:r>
          </a:p>
          <a:p>
            <a:pPr>
              <a:defRPr/>
            </a:pPr>
            <a:endParaRPr lang="ru-RU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95288" y="2565400"/>
            <a:ext cx="4537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ArtScript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tScript" pitchFamily="34" charset="0"/>
              </a:rPr>
              <a:t>б) Мать и дитя</a:t>
            </a:r>
            <a:endParaRPr lang="ru-RU" sz="3600" dirty="0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580063" y="2735263"/>
            <a:ext cx="24542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2) скульптура</a:t>
            </a:r>
          </a:p>
          <a:p>
            <a:pPr>
              <a:defRPr/>
            </a:pPr>
            <a:endParaRPr lang="ru-RU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11188" y="3644900"/>
            <a:ext cx="382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ArtScript" pitchFamily="34" charset="0"/>
              </a:rPr>
              <a:t>в) Памятник А.С.Пушкину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419475" y="3644900"/>
            <a:ext cx="51117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latin typeface="Georgia" pitchFamily="18" charset="0"/>
              </a:rPr>
              <a:t>	                 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3) живопись</a:t>
            </a:r>
          </a:p>
          <a:p>
            <a:pPr>
              <a:defRPr/>
            </a:pPr>
            <a:endParaRPr lang="ru-RU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516688" y="1798638"/>
            <a:ext cx="2005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4) графика</a:t>
            </a:r>
            <a:endParaRPr lang="ru-RU" sz="2800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971550" y="4652963"/>
            <a:ext cx="241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ArtScript" pitchFamily="34" charset="0"/>
              </a:rPr>
              <a:t>) Мона Лиза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/>
      <p:bldP spid="52234" grpId="0"/>
      <p:bldP spid="52235" grpId="0"/>
      <p:bldP spid="52236" grpId="0"/>
      <p:bldP spid="52237" grpId="0"/>
      <p:bldP spid="52239" grpId="0"/>
      <p:bldP spid="52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7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roadway BT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13349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13350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13351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13352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13353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13354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13355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13356" name="Picture 48" descr="111122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25"/>
            <a:ext cx="1574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613"/>
            <a:ext cx="9144000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476375" y="90805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П.А. Федотов сочинил и сам исполнил перед зрителями картины данные строки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619250" y="1989138"/>
            <a:ext cx="626586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«…И вот  извольте  посмотреть,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Как   в  другой   горнице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Грозит   ястреб   горлице,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Как   майор   толстый,  бравый,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Карман   дырявый,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Крутит   ус!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«Я, дескать,   до   денежек    доберусь!!»</a:t>
            </a: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124075" y="5445125"/>
            <a:ext cx="4945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«Сватовство майора»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116013" y="47244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О какой картине идет речь?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91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15398" name="Rectangle 39"/>
          <p:cNvSpPr>
            <a:spLocks noChangeArrowheads="1"/>
          </p:cNvSpPr>
          <p:nvPr/>
        </p:nvSpPr>
        <p:spPr bwMode="auto">
          <a:xfrm>
            <a:off x="4572000" y="18573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15399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15400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15401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15402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15403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15404" name="Picture 49" descr="смайлики цвет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420938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39750" y="333375"/>
            <a:ext cx="8064500" cy="6119813"/>
          </a:xfrm>
          <a:prstGeom prst="foldedCorner">
            <a:avLst>
              <a:gd name="adj" fmla="val 2061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96975"/>
            <a:ext cx="12098337" cy="2870200"/>
          </a:xfrm>
        </p:spPr>
        <p:txBody>
          <a:bodyPr/>
          <a:lstStyle/>
          <a:p>
            <a:pPr algn="l" eaLnBrk="1" hangingPunct="1">
              <a:tabLst>
                <a:tab pos="2511425" algn="l"/>
                <a:tab pos="2684463" algn="l"/>
                <a:tab pos="3048000" algn="l"/>
              </a:tabLst>
            </a:pPr>
            <a:r>
              <a:rPr lang="ru-RU" sz="5400" smtClean="0">
                <a:solidFill>
                  <a:schemeClr val="tx1"/>
                </a:solidFill>
                <a:latin typeface="Blaze" pitchFamily="2" charset="0"/>
              </a:rPr>
              <a:t> </a:t>
            </a:r>
            <a:r>
              <a:rPr lang="ru-RU" sz="4800" smtClean="0">
                <a:solidFill>
                  <a:schemeClr val="tx1"/>
                </a:solidFill>
                <a:latin typeface="Blaze" pitchFamily="2" charset="0"/>
              </a:rPr>
              <a:t>Дальше…</a:t>
            </a:r>
            <a:br>
              <a:rPr lang="ru-RU" sz="4800" smtClean="0">
                <a:solidFill>
                  <a:schemeClr val="tx1"/>
                </a:solidFill>
                <a:latin typeface="Blaze" pitchFamily="2" charset="0"/>
              </a:rPr>
            </a:br>
            <a:r>
              <a:rPr lang="ru-RU" sz="4800" smtClean="0">
                <a:solidFill>
                  <a:schemeClr val="tx1"/>
                </a:solidFill>
                <a:latin typeface="Blaze" pitchFamily="2" charset="0"/>
              </a:rPr>
              <a:t>          Дальше…</a:t>
            </a:r>
            <a:r>
              <a:rPr lang="en-US" sz="5400" smtClean="0">
                <a:solidFill>
                  <a:schemeClr val="tx1"/>
                </a:solidFill>
                <a:latin typeface="Blaze" pitchFamily="2" charset="0"/>
              </a:rPr>
              <a:t> </a:t>
            </a:r>
            <a:endParaRPr lang="ru-RU" sz="5400" smtClean="0">
              <a:solidFill>
                <a:schemeClr val="tx1"/>
              </a:solidFill>
              <a:latin typeface="Blaze" pitchFamily="2" charset="0"/>
            </a:endParaRPr>
          </a:p>
        </p:txBody>
      </p:sp>
      <p:pic>
        <p:nvPicPr>
          <p:cNvPr id="16388" name="Picture 7" descr="23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429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339975" y="476250"/>
            <a:ext cx="4859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Командный конкурс</a:t>
            </a:r>
            <a:r>
              <a:rPr lang="en-US" sz="40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5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roadway BT" pitchFamily="8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17447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17448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17449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17450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17451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17452" name="Picture 48" descr="111122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143125"/>
            <a:ext cx="1392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dd01021_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852738"/>
            <a:ext cx="3673475" cy="2663825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63" y="1071563"/>
            <a:ext cx="70008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Крамской назвал её «Неизвестная»,</a:t>
            </a:r>
          </a:p>
          <a:p>
            <a:pPr>
              <a:defRPr/>
            </a:pPr>
            <a:r>
              <a:rPr lang="ru-RU" sz="2800" dirty="0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но после появления стихотворения </a:t>
            </a:r>
          </a:p>
          <a:p>
            <a:pPr>
              <a:defRPr/>
            </a:pPr>
            <a:r>
              <a:rPr lang="ru-RU" sz="2800" dirty="0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А.Блока она получила второе название,</a:t>
            </a:r>
          </a:p>
          <a:p>
            <a:pPr>
              <a:defRPr/>
            </a:pPr>
            <a:r>
              <a:rPr lang="ru-RU" sz="2800" dirty="0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какое?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57813" y="3571875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estus" pitchFamily="2" charset="0"/>
              </a:rPr>
              <a:t>«Незнакомка»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39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roadway BT" pitchFamily="8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19496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19497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19498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19499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19500" name="Picture 51" descr="111122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2276475"/>
            <a:ext cx="6683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411413" y="0"/>
            <a:ext cx="583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51275" y="1268413"/>
            <a:ext cx="447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800" b="1" dirty="0">
                <a:solidFill>
                  <a:srgbClr val="E4F3F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Кто автор этих картин?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143625" y="5143500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E4F3F4"/>
                </a:solidFill>
                <a:cs typeface="Arial" charset="0"/>
              </a:rPr>
              <a:t>«Боярыня Морозова»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27088" y="2239963"/>
            <a:ext cx="324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E4F3F4"/>
                </a:solidFill>
                <a:cs typeface="Arial" charset="0"/>
              </a:rPr>
              <a:t>«Меньшиков в Берёзовке»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611188" y="6021388"/>
            <a:ext cx="2589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E9EDB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В.И.Суриков</a:t>
            </a:r>
          </a:p>
        </p:txBody>
      </p:sp>
      <p:pic>
        <p:nvPicPr>
          <p:cNvPr id="20487" name="Picture 17" descr="Суриков 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3095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8" descr="Боярыня Морозова (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36838"/>
            <a:ext cx="36718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9" descr="Суриков 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81300"/>
            <a:ext cx="34559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20"/>
          <p:cNvSpPr>
            <a:spLocks noChangeArrowheads="1"/>
          </p:cNvSpPr>
          <p:nvPr/>
        </p:nvSpPr>
        <p:spPr bwMode="auto">
          <a:xfrm>
            <a:off x="539750" y="5229225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E4F3F4"/>
                </a:solidFill>
              </a:rPr>
              <a:t>«Переход</a:t>
            </a:r>
            <a:r>
              <a:rPr lang="ru-RU" b="1"/>
              <a:t> </a:t>
            </a:r>
            <a:r>
              <a:rPr lang="ru-RU" b="1">
                <a:solidFill>
                  <a:srgbClr val="E4F3F4"/>
                </a:solidFill>
              </a:rPr>
              <a:t>Суворова</a:t>
            </a:r>
            <a:r>
              <a:rPr lang="ru-RU" b="1"/>
              <a:t> </a:t>
            </a:r>
            <a:r>
              <a:rPr lang="ru-RU" b="1">
                <a:solidFill>
                  <a:srgbClr val="E4F3F4"/>
                </a:solidFill>
              </a:rPr>
              <a:t>через</a:t>
            </a:r>
            <a:r>
              <a:rPr lang="ru-RU" b="1"/>
              <a:t> </a:t>
            </a:r>
            <a:r>
              <a:rPr lang="ru-RU" b="1">
                <a:solidFill>
                  <a:srgbClr val="E4F3F4"/>
                </a:solidFill>
              </a:rPr>
              <a:t>Альпы»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6" grpId="0"/>
      <p:bldP spid="573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4" name="Group 86"/>
          <p:cNvGraphicFramePr>
            <a:graphicFrameLocks noGrp="1"/>
          </p:cNvGraphicFramePr>
          <p:nvPr/>
        </p:nvGraphicFramePr>
        <p:xfrm>
          <a:off x="539750" y="333375"/>
          <a:ext cx="8064500" cy="5975351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1" name="Rectangle 88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2" action="ppaction://hlinksldjump"/>
              </a:rPr>
              <a:t>13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02" name="Rectangle 89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3" action="ppaction://hlinksldjump"/>
              </a:rPr>
              <a:t>14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03" name="Rectangle 90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4" action="ppaction://hlinksldjump"/>
              </a:rPr>
              <a:t>15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04" name="Rectangle 91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5" action="ppaction://hlinksldjump"/>
              </a:rPr>
              <a:t>16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05" name="Rectangle 92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6" action="ppaction://hlinksldjump"/>
              </a:rPr>
              <a:t>9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06" name="Rectangle 93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7" action="ppaction://hlinksldjump"/>
              </a:rPr>
              <a:t>10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07" name="Rectangle 94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8" action="ppaction://hlinksldjump"/>
              </a:rPr>
              <a:t>11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08" name="Rectangle 95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  <a:hlinkClick r:id="rId9" action="ppaction://hlinksldjump"/>
              </a:rPr>
              <a:t>12</a:t>
            </a:r>
            <a:endParaRPr lang="ru-RU" sz="7200">
              <a:latin typeface="Boyarsky" pitchFamily="33" charset="0"/>
            </a:endParaRPr>
          </a:p>
        </p:txBody>
      </p:sp>
      <p:sp>
        <p:nvSpPr>
          <p:cNvPr id="3109" name="Rectangle 96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0" action="ppaction://hlinksldjump"/>
              </a:rPr>
              <a:t>5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10" name="Rectangle 97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1" action="ppaction://hlinksldjump"/>
              </a:rPr>
              <a:t>6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11" name="Rectangle 98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2" action="ppaction://hlinksldjump"/>
              </a:rPr>
              <a:t>7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12" name="Rectangle 99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  <a:hlinkClick r:id="rId13" action="ppaction://hlinksldjump"/>
              </a:rPr>
              <a:t>8</a:t>
            </a:r>
            <a:endParaRPr lang="ru-RU" sz="7200">
              <a:latin typeface="Boyarsky" pitchFamily="33" charset="0"/>
            </a:endParaRPr>
          </a:p>
        </p:txBody>
      </p:sp>
      <p:sp>
        <p:nvSpPr>
          <p:cNvPr id="3113" name="Rectangle 10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4" action="ppaction://hlinksldjump"/>
              </a:rPr>
              <a:t>2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14" name="Rectangle 10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5" action="ppaction://hlinksldjump"/>
              </a:rPr>
              <a:t>3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15" name="Rectangle 10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6" action="ppaction://hlinksldjump"/>
              </a:rPr>
              <a:t>4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3116" name="Rectangle 10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CC0000"/>
                </a:solidFill>
                <a:latin typeface="Boyarsky" pitchFamily="33" charset="0"/>
                <a:hlinkClick r:id="rId17" action="ppaction://hlinksldjump"/>
              </a:rPr>
              <a:t>1</a:t>
            </a:r>
            <a:endParaRPr lang="ru-RU" sz="8000">
              <a:solidFill>
                <a:srgbClr val="CC000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63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roadway BT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21537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21538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21539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21540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21541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21542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21543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21544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21545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21546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21547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21548" name="Picture 48" descr="111122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571875"/>
            <a:ext cx="1574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dd01021_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i?id=34151405&amp;to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857250"/>
            <a:ext cx="3384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3" y="1643063"/>
            <a:ext cx="35004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Государственная Третьяковская галерея 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г. Москва</a:t>
            </a:r>
          </a:p>
        </p:txBody>
      </p:sp>
      <p:pic>
        <p:nvPicPr>
          <p:cNvPr id="5" name="Picture 16" descr="i?id=40769631&amp;tov=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643313"/>
            <a:ext cx="33131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0" y="4429125"/>
            <a:ext cx="32146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Государственный Эрмитаж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г.Санкт-Петербург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4071938" y="64293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FF"/>
                </a:solidFill>
              </a:rPr>
              <a:t>Назови музеи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7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roadway BT" pitchFamily="8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23586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23587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23588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23589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23590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23591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23592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23593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23594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23595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23596" name="Picture 48" descr="111122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571875"/>
            <a:ext cx="14446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714750"/>
            <a:ext cx="3133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357188" y="1428750"/>
            <a:ext cx="84296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BirchCTT" pitchFamily="2" charset="0"/>
              </a:rPr>
              <a:t>В.А.Серов .Передвижник. Портрет Ермолаевой,</a:t>
            </a:r>
          </a:p>
          <a:p>
            <a:r>
              <a:rPr lang="ru-RU" sz="2800">
                <a:latin typeface="BirchCTT" pitchFamily="2" charset="0"/>
              </a:rPr>
              <a:t> историческая серия «Петр </a:t>
            </a:r>
            <a:r>
              <a:rPr lang="en-US" sz="2800">
                <a:latin typeface="BirchCTT" pitchFamily="2" charset="0"/>
              </a:rPr>
              <a:t>I</a:t>
            </a:r>
            <a:r>
              <a:rPr lang="ru-RU" sz="2800">
                <a:latin typeface="BirchCTT" pitchFamily="2" charset="0"/>
              </a:rPr>
              <a:t>», картина «Девушка,освещенная солнцем». </a:t>
            </a:r>
          </a:p>
          <a:p>
            <a:r>
              <a:rPr lang="ru-RU" sz="2800">
                <a:latin typeface="BirchCTT" pitchFamily="2" charset="0"/>
              </a:rPr>
              <a:t>Фрагмент картины</a:t>
            </a:r>
          </a:p>
          <a:p>
            <a:endParaRPr lang="ru-RU" sz="2400">
              <a:latin typeface="BirchCTT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0438" y="27146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«Девочка с персиками»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429125" y="37147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6188" y="278606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BirchCTT" pitchFamily="2" charset="0"/>
              </a:rPr>
              <a:t>…?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11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25635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25636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25637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25638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25639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25640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25641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25642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25643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25644" name="Picture 49" descr="смайлики цвет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933825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j021015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1214438" y="857250"/>
            <a:ext cx="764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Соотнеси автора и фрагмент его картины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14500"/>
            <a:ext cx="24193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571625"/>
            <a:ext cx="13858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4500563"/>
            <a:ext cx="1362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4214813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063" y="335756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И.Левитан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14813" y="342900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К. Малевич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14625" y="342900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Васнецов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43625" y="342900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Леонардо да Винчи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72313" y="4357688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«Тихая обитель»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29000" y="4500563"/>
            <a:ext cx="200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«Черный квадрат»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29063" y="1571625"/>
            <a:ext cx="164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«Три богатыря»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43750" y="1643063"/>
            <a:ext cx="200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«Дама с горностаем»</a:t>
            </a:r>
          </a:p>
        </p:txBody>
      </p:sp>
      <p:sp>
        <p:nvSpPr>
          <p:cNvPr id="26640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76925"/>
            <a:ext cx="323850" cy="476250"/>
          </a:xfrm>
          <a:prstGeom prst="actionButtonBackPrevious">
            <a:avLst/>
          </a:prstGeom>
          <a:solidFill>
            <a:srgbClr val="E4F3F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462 L 0.62014 0.36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4798E-6 L 8.33333E-7 -0.052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L -0.22361 0.329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L -0.00139 -0.047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33" name="Group 45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27684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27685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27686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27687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27688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27689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27690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27691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27692" name="Picture 46" descr="Рисунок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0052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176463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042988" y="836613"/>
            <a:ext cx="692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tScript" pitchFamily="34" charset="0"/>
              </a:rPr>
              <a:t>Найдите  ошибки в тексте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843213" y="333375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E4F3F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Общий вопрос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395288" y="1700213"/>
            <a:ext cx="8569325" cy="4897437"/>
          </a:xfrm>
          <a:prstGeom prst="foldedCorner">
            <a:avLst>
              <a:gd name="adj" fmla="val 20157"/>
            </a:avLst>
          </a:prstGeom>
          <a:solidFill>
            <a:srgbClr val="E4F3F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857250" y="1844675"/>
            <a:ext cx="77866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yarsky" pitchFamily="33" charset="0"/>
              </a:rPr>
              <a:t>Художников, которые в своём творчестве главной темой выбрали море,называют маринистами.Знаменитым русским маринистом был Архип Иванович Куинджи. </a:t>
            </a:r>
          </a:p>
          <a:p>
            <a:r>
              <a:rPr lang="ru-RU" sz="2000">
                <a:latin typeface="Boyarsky" pitchFamily="33" charset="0"/>
              </a:rPr>
              <a:t>  Русские просторы, блестящие серебром реки и озера,синева</a:t>
            </a:r>
            <a:r>
              <a:rPr lang="ru-RU" sz="2000"/>
              <a:t> </a:t>
            </a:r>
            <a:r>
              <a:rPr lang="ru-RU" sz="2000">
                <a:latin typeface="Boyarsky" pitchFamily="33" charset="0"/>
              </a:rPr>
              <a:t>дальнего леса, звонкий шелест листвы белоствольных</a:t>
            </a:r>
            <a:r>
              <a:rPr lang="ru-RU" sz="2000"/>
              <a:t> </a:t>
            </a:r>
            <a:r>
              <a:rPr lang="ru-RU" sz="2000">
                <a:latin typeface="Boyarsky" pitchFamily="33" charset="0"/>
              </a:rPr>
              <a:t>берёз всегда волновали художника. Картина художника «Девятый вал» храниться в Третьяковской галерее.  </a:t>
            </a:r>
            <a:endParaRPr lang="ru-RU">
              <a:latin typeface="Boyarsky" pitchFamily="33" charset="0"/>
            </a:endParaRPr>
          </a:p>
        </p:txBody>
      </p:sp>
      <p:pic>
        <p:nvPicPr>
          <p:cNvPr id="28679" name="Picture 13" descr="klyak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5726113"/>
            <a:ext cx="792162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2" name="Line 22"/>
          <p:cNvSpPr>
            <a:spLocks noChangeShapeType="1"/>
          </p:cNvSpPr>
          <p:nvPr/>
        </p:nvSpPr>
        <p:spPr bwMode="auto">
          <a:xfrm>
            <a:off x="3000375" y="2597150"/>
            <a:ext cx="3071813" cy="460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1143000" y="2928938"/>
            <a:ext cx="7143750" cy="714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V="1">
            <a:off x="900113" y="3284538"/>
            <a:ext cx="74168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1071563" y="3527425"/>
            <a:ext cx="3286125" cy="460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716463" y="4941888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Знаменитый маринистом был И.Айвазовский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 animBg="1"/>
      <p:bldP spid="61468" grpId="0" animBg="1"/>
      <p:bldP spid="61469" grpId="0" animBg="1"/>
      <p:bldP spid="61470" grpId="0" animBg="1"/>
      <p:bldP spid="297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9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5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29726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29727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29728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29729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29730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29731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29732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29733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29734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29735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29736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29737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29738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29739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29740" name="Picture 49" descr="смайлики цвет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373688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1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foldedCorner">
            <a:avLst>
              <a:gd name="adj" fmla="val 183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                   </a:t>
            </a:r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bat" pitchFamily="2" charset="0"/>
              </a:rPr>
              <a:t>Командный конкурс</a:t>
            </a:r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/>
            </a:r>
            <a:b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</a:br>
            <a:endParaRPr lang="ru-RU" sz="32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716463" y="1052513"/>
            <a:ext cx="3092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540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«Аукцион»</a:t>
            </a:r>
            <a:r>
              <a:rPr lang="ru-RU" sz="54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74675" y="2636838"/>
            <a:ext cx="856932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Pushkin" pitchFamily="2" charset="0"/>
              </a:rPr>
              <a:t>  </a:t>
            </a:r>
            <a:r>
              <a:rPr lang="ru-RU" sz="2000" b="1">
                <a:latin typeface="Pushkin" pitchFamily="2" charset="0"/>
              </a:rPr>
              <a:t>Побеждает команда, члены  которой первыми назовут</a:t>
            </a:r>
          </a:p>
          <a:p>
            <a:r>
              <a:rPr lang="ru-RU" sz="2000" b="1">
                <a:latin typeface="Pushkin" pitchFamily="2" charset="0"/>
              </a:rPr>
              <a:t>автора  произведения.</a:t>
            </a:r>
          </a:p>
          <a:p>
            <a:endParaRPr lang="ru-RU" sz="2000" b="1">
              <a:latin typeface="Pushkin" pitchFamily="2" charset="0"/>
            </a:endParaRPr>
          </a:p>
          <a:p>
            <a:r>
              <a:rPr lang="ru-RU" sz="2000" b="1">
                <a:latin typeface="Pushkin" pitchFamily="2" charset="0"/>
              </a:rPr>
              <a:t>  Ах, отчего мне дивная природа</a:t>
            </a:r>
          </a:p>
          <a:p>
            <a:r>
              <a:rPr lang="ru-RU" sz="2000" b="1">
                <a:latin typeface="Pushkin" pitchFamily="2" charset="0"/>
              </a:rPr>
              <a:t>Корреджио искусства не дала?</a:t>
            </a:r>
          </a:p>
          <a:p>
            <a:r>
              <a:rPr lang="ru-RU" sz="2000" b="1">
                <a:latin typeface="Pushkin" pitchFamily="2" charset="0"/>
              </a:rPr>
              <a:t>Но Рубенсом на свет я не родился,</a:t>
            </a:r>
          </a:p>
          <a:p>
            <a:r>
              <a:rPr lang="ru-RU" sz="2000" b="1">
                <a:latin typeface="Pushkin" pitchFamily="2" charset="0"/>
              </a:rPr>
              <a:t>Не рисовать, я рифмы плесть пустился.</a:t>
            </a:r>
          </a:p>
          <a:p>
            <a:endParaRPr lang="ru-RU" sz="2000" b="1">
              <a:latin typeface="Pushkin" pitchFamily="2" charset="0"/>
            </a:endParaRPr>
          </a:p>
          <a:p>
            <a:pPr algn="ctr"/>
            <a:r>
              <a:rPr lang="ru-RU" sz="3600" b="1">
                <a:latin typeface="Pushkin" pitchFamily="2" charset="0"/>
              </a:rPr>
              <a:t>       А.С. Пушкин</a:t>
            </a:r>
          </a:p>
        </p:txBody>
      </p:sp>
      <p:pic>
        <p:nvPicPr>
          <p:cNvPr id="65544" name="Picture 8" descr="iпкшнрог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331913" y="476250"/>
            <a:ext cx="1698625" cy="2305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5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539750" y="333375"/>
          <a:ext cx="8064500" cy="5975351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2" action="ppaction://hlinksldjump"/>
              </a:rPr>
              <a:t>13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3" action="ppaction://hlinksldjump"/>
              </a:rPr>
              <a:t>14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4" action="ppaction://hlinksldjump"/>
              </a:rPr>
              <a:t>15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5" action="ppaction://hlinksldjump"/>
              </a:rPr>
              <a:t>16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6" action="ppaction://hlinksldjump"/>
              </a:rPr>
              <a:t>9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7" action="ppaction://hlinksldjump"/>
              </a:rPr>
              <a:t>10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8" action="ppaction://hlinksldjump"/>
              </a:rPr>
              <a:t>11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  <a:hlinkClick r:id="rId9" action="ppaction://hlinksldjump"/>
              </a:rPr>
              <a:t>12</a:t>
            </a:r>
            <a:endParaRPr lang="ru-RU" sz="7200">
              <a:latin typeface="Boyarsky" pitchFamily="33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0" action="ppaction://hlinksldjump"/>
              </a:rPr>
              <a:t>5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1" action="ppaction://hlinksldjump"/>
              </a:rPr>
              <a:t>6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2" action="ppaction://hlinksldjump"/>
              </a:rPr>
              <a:t>7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  <a:hlinkClick r:id="rId13" action="ppaction://hlinksldjump"/>
              </a:rPr>
              <a:t>8</a:t>
            </a:r>
            <a:endParaRPr lang="ru-RU" sz="7200">
              <a:latin typeface="Boyarsky" pitchFamily="33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4" action="ppaction://hlinksldjump"/>
              </a:rPr>
              <a:t>2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5" action="ppaction://hlinksldjump"/>
              </a:rPr>
              <a:t>3</a:t>
            </a:r>
            <a:endParaRPr lang="ru-RU" sz="8000">
              <a:latin typeface="Boyarsky" pitchFamily="33" charset="0"/>
            </a:endParaRP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  <a:hlinkClick r:id="rId16" action="ppaction://hlinksldjump"/>
              </a:rPr>
              <a:t>4</a:t>
            </a:r>
            <a:endParaRPr lang="ru-RU" sz="8000">
              <a:latin typeface="Boyarsky" pitchFamily="33" charset="0"/>
            </a:endParaRPr>
          </a:p>
        </p:txBody>
      </p:sp>
      <p:pic>
        <p:nvPicPr>
          <p:cNvPr id="4140" name="Picture 46" descr="Рисунок5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450" y="11255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83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roadway BT" pitchFamily="8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31774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31775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31776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31777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31778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31779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31780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31781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31782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31783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31784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31785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31786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31787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31788" name="Picture 49" descr="111122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5000625"/>
            <a:ext cx="16430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39750" y="981075"/>
            <a:ext cx="8135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В самом сердце России, недалеко от старинного</a:t>
            </a:r>
          </a:p>
          <a:p>
            <a:r>
              <a:rPr lang="ru-RU" sz="2400" b="1">
                <a:solidFill>
                  <a:srgbClr val="0000FF"/>
                </a:solidFill>
              </a:rPr>
              <a:t> города Одоева, Тульской области,на высоком берегу реки Уны стоит деревня</a:t>
            </a:r>
            <a:r>
              <a:rPr lang="ru-RU"/>
              <a:t> 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684213" y="1700213"/>
            <a:ext cx="79200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                                                               Филимоново</a:t>
            </a:r>
            <a:r>
              <a:rPr lang="ru-RU" sz="2800" b="1" i="1">
                <a:latin typeface="Times New Roman" pitchFamily="18" charset="0"/>
              </a:rPr>
              <a:t>                                                     </a:t>
            </a:r>
            <a:endParaRPr lang="ru-RU" sz="2400" b="1">
              <a:solidFill>
                <a:srgbClr val="0000FF"/>
              </a:solidFill>
            </a:endParaRPr>
          </a:p>
          <a:p>
            <a:r>
              <a:rPr lang="ru-RU" b="1">
                <a:solidFill>
                  <a:srgbClr val="0000FF"/>
                </a:solidFill>
              </a:rPr>
              <a:t> По местным преданиям, истоки гончарного ремесла относятся к временам Ивана Грозного. </a:t>
            </a:r>
          </a:p>
          <a:p>
            <a:endParaRPr lang="ru-RU" sz="2800" b="1" i="1">
              <a:latin typeface="Times New Roman" pitchFamily="18" charset="0"/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651500" y="1700213"/>
            <a:ext cx="506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?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364163" y="170021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...</a:t>
            </a:r>
          </a:p>
        </p:txBody>
      </p:sp>
      <p:sp>
        <p:nvSpPr>
          <p:cNvPr id="32774" name="Rectangle 13"/>
          <p:cNvSpPr>
            <a:spLocks noChangeArrowheads="1"/>
          </p:cNvSpPr>
          <p:nvPr/>
        </p:nvSpPr>
        <p:spPr bwMode="auto">
          <a:xfrm>
            <a:off x="2651125" y="1363663"/>
            <a:ext cx="2392363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870" rIns="39675" anchor="ctr">
            <a:spAutoFit/>
          </a:bodyPr>
          <a:lstStyle/>
          <a:p>
            <a:r>
              <a:rPr lang="ru-RU" sz="500">
                <a:hlinkClick r:id="rId2"/>
              </a:rPr>
              <a:t>  </a:t>
            </a:r>
            <a:r>
              <a:rPr lang="ru-RU" sz="24000"/>
              <a:t> </a:t>
            </a:r>
            <a:r>
              <a:rPr lang="ru-RU" sz="500"/>
              <a:t>                                                                               </a:t>
            </a:r>
          </a:p>
          <a:p>
            <a:r>
              <a:rPr lang="ru-RU" sz="500"/>
              <a:t>  </a:t>
            </a:r>
          </a:p>
          <a:p>
            <a:r>
              <a:rPr lang="ru-RU" sz="500"/>
              <a:t>                                                                    </a:t>
            </a:r>
            <a:endParaRPr lang="ru-RU" sz="1100"/>
          </a:p>
          <a:p>
            <a:pPr eaLnBrk="0" hangingPunct="0"/>
            <a:r>
              <a:rPr lang="ru-RU" sz="500"/>
              <a:t/>
            </a:r>
            <a:br>
              <a:rPr lang="ru-RU" sz="500"/>
            </a:br>
            <a:endParaRPr lang="ru-RU" sz="700"/>
          </a:p>
          <a:p>
            <a:pPr eaLnBrk="0" hangingPunct="0"/>
            <a:endParaRPr lang="ru-RU" sz="500"/>
          </a:p>
        </p:txBody>
      </p:sp>
      <p:pic>
        <p:nvPicPr>
          <p:cNvPr id="32775" name="Picture 16" descr="1-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001963"/>
            <a:ext cx="43116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build="p"/>
      <p:bldP spid="62475" grpId="0"/>
      <p:bldP spid="624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7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539750" y="4724400"/>
            <a:ext cx="2087563" cy="1585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33823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33824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33825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33826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33827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33828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33829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33830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33831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33832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33833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33834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33835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33836" name="Picture 49" descr="смайлики цвет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445125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 descr="j0104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693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771775" y="1628775"/>
            <a:ext cx="3278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Исключи лишнее: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763713" y="2420938"/>
            <a:ext cx="492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Архитектура, живопись, графика,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403350" y="3357563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Парадный , 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,исторический, камерный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116013" y="4365625"/>
            <a:ext cx="436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Портрет, пейзаж, натюрморт,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187450" y="5373688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88125" y="24209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балет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Командный конкурс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6" name="Text Box 18"/>
          <p:cNvSpPr txBox="1">
            <a:spLocks noChangeArrowheads="1"/>
          </p:cNvSpPr>
          <p:nvPr/>
        </p:nvSpPr>
        <p:spPr bwMode="auto">
          <a:xfrm>
            <a:off x="6711950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132138" y="3357563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поясной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435600" y="4365625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кино</a:t>
            </a:r>
          </a:p>
        </p:txBody>
      </p:sp>
      <p:pic>
        <p:nvPicPr>
          <p:cNvPr id="34829" name="Picture 24" descr="Рисунок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3789363"/>
            <a:ext cx="159067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25" descr="Рисунок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12875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32" name="Group 48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</a:tr>
            </a:tbl>
          </a:graphicData>
        </a:graphic>
      </p:graphicFrame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35872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35873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35874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35875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35876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35877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35878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35879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35880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35881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35882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35883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35884" name="Picture 46" descr="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5084763"/>
            <a:ext cx="5238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 descr="9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387350"/>
            <a:ext cx="10440988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-285750" y="357188"/>
            <a:ext cx="8677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Определите  к какому жанру относится эта работа:</a:t>
            </a:r>
          </a:p>
          <a:p>
            <a:pPr algn="ctr"/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1835150" y="1916113"/>
            <a:ext cx="184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800">
              <a:solidFill>
                <a:schemeClr val="bg1"/>
              </a:solidFill>
              <a:latin typeface="ArtScript" pitchFamily="34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203575" y="5373688"/>
            <a:ext cx="3719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4F3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исторический</a:t>
            </a:r>
          </a:p>
        </p:txBody>
      </p:sp>
      <p:sp>
        <p:nvSpPr>
          <p:cNvPr id="36870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0" y="5805488"/>
            <a:ext cx="323850" cy="476250"/>
          </a:xfrm>
          <a:prstGeom prst="actionButtonBackPrevious">
            <a:avLst/>
          </a:prstGeom>
          <a:solidFill>
            <a:srgbClr val="0052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71" name="Picture 17" descr="19_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16113"/>
            <a:ext cx="7632700" cy="3168650"/>
          </a:xfrm>
          <a:prstGeom prst="rect">
            <a:avLst/>
          </a:prstGeom>
          <a:noFill/>
          <a:ln w="635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ОБЩИЙ ВОПРОС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68538" y="1268413"/>
            <a:ext cx="488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Найдите соответствие: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900113" y="2133600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1. И. Репин</a:t>
            </a: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4213" y="3357563"/>
            <a:ext cx="20875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Д. «Прибыл на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каникулы»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203575" y="3284538"/>
            <a:ext cx="2592388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2. В. Васнецов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771775" y="5589588"/>
            <a:ext cx="30956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Г. «Переход Суворова 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        через Альпы»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804025" y="5013325"/>
            <a:ext cx="18002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В. «Портрет 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Нади Репиной»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68313" y="4508500"/>
            <a:ext cx="24479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4. И. Айвазовский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227763" y="2133600"/>
            <a:ext cx="25923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А. «Черное море»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492500" y="2349500"/>
            <a:ext cx="23034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3.Суриков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563938" y="4437063"/>
            <a:ext cx="288131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Б.«Снегурочка»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6659563" y="3500438"/>
            <a:ext cx="18732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5. Ф.Решетников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EDB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EDB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6" name="Group 50"/>
          <p:cNvGraphicFramePr>
            <a:graphicFrameLocks noGrp="1"/>
          </p:cNvGraphicFramePr>
          <p:nvPr/>
        </p:nvGraphicFramePr>
        <p:xfrm>
          <a:off x="539750" y="333375"/>
          <a:ext cx="8064500" cy="5975351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stra" pitchFamily="2" charset="0"/>
                        </a:rPr>
                        <a:t>Капитанский                                    конкурс                                                                        </a:t>
                      </a:r>
                    </a:p>
                  </a:txBody>
                  <a:tcPr marL="36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6185" name="Rectangle 42"/>
          <p:cNvSpPr>
            <a:spLocks noChangeArrowheads="1"/>
          </p:cNvSpPr>
          <p:nvPr/>
        </p:nvSpPr>
        <p:spPr bwMode="auto">
          <a:xfrm>
            <a:off x="4572000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3</a:t>
            </a:r>
          </a:p>
        </p:txBody>
      </p:sp>
      <p:sp>
        <p:nvSpPr>
          <p:cNvPr id="6186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6187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6188" name="Picture 48" descr="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692150"/>
            <a:ext cx="5238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stra" pitchFamily="2" charset="0"/>
              </a:rPr>
              <a:t>Капитанский конкурс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258888" y="14128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8313" y="2411413"/>
            <a:ext cx="852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Родоначальниками каких жанров считаются «малые голландцы»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958975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032000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116013" y="4244975"/>
            <a:ext cx="7443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Кто автор знаменитой картины «Лунная ночь на Днепре»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611188" y="2924175"/>
            <a:ext cx="8137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 </a:t>
            </a: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ейзаж, историческая картина, бытовой жанр, натюрморт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971550" y="4797425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2" charset="0"/>
              </a:rPr>
              <a:t> </a:t>
            </a: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А.И.Куинджи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/>
      <p:bldP spid="64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47" name="Group 47"/>
          <p:cNvGraphicFramePr>
            <a:graphicFrameLocks noGrp="1"/>
          </p:cNvGraphicFramePr>
          <p:nvPr/>
        </p:nvGraphicFramePr>
        <p:xfrm>
          <a:off x="539750" y="333375"/>
          <a:ext cx="8064500" cy="5975350"/>
        </p:xfrm>
        <a:graphic>
          <a:graphicData uri="http://schemas.openxmlformats.org/drawingml/2006/table">
            <a:tbl>
              <a:tblPr/>
              <a:tblGrid>
                <a:gridCol w="2016125"/>
                <a:gridCol w="2017713"/>
                <a:gridCol w="2016125"/>
                <a:gridCol w="2014537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roadway BT" pitchFamily="8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Общий 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Broadway BT" pitchFamily="82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Командный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stra" pitchFamily="2" charset="0"/>
                        </a:rPr>
                        <a:t>Капитанский конкурс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stra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3975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13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255587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14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4572000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15</a:t>
            </a: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6588125" y="4724400"/>
            <a:ext cx="2016125" cy="156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16</a:t>
            </a: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53975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9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255587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10</a:t>
            </a: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4572000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11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6588125" y="3213100"/>
            <a:ext cx="2016125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12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53975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5</a:t>
            </a: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255587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6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572000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7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6588125" y="18446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>
                <a:latin typeface="Boyarsky" pitchFamily="33" charset="0"/>
              </a:rPr>
              <a:t>8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55587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2</a:t>
            </a:r>
          </a:p>
        </p:txBody>
      </p:sp>
      <p:sp>
        <p:nvSpPr>
          <p:cNvPr id="8234" name="Rectangle 43"/>
          <p:cNvSpPr>
            <a:spLocks noChangeArrowheads="1"/>
          </p:cNvSpPr>
          <p:nvPr/>
        </p:nvSpPr>
        <p:spPr bwMode="auto">
          <a:xfrm>
            <a:off x="6588125" y="333375"/>
            <a:ext cx="20161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4</a:t>
            </a:r>
          </a:p>
        </p:txBody>
      </p:sp>
      <p:sp>
        <p:nvSpPr>
          <p:cNvPr id="8235" name="Rectangle 44"/>
          <p:cNvSpPr>
            <a:spLocks noChangeArrowheads="1"/>
          </p:cNvSpPr>
          <p:nvPr/>
        </p:nvSpPr>
        <p:spPr bwMode="auto">
          <a:xfrm>
            <a:off x="539750" y="333375"/>
            <a:ext cx="2016125" cy="1489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latin typeface="Boyarsky" pitchFamily="33" charset="0"/>
              </a:rPr>
              <a:t>1</a:t>
            </a:r>
          </a:p>
        </p:txBody>
      </p:sp>
      <p:pic>
        <p:nvPicPr>
          <p:cNvPr id="8236" name="Picture 48" descr="1111225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908050"/>
            <a:ext cx="5984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709780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5734050"/>
            <a:ext cx="1944687" cy="358775"/>
          </a:xfrm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51013" y="1412875"/>
            <a:ext cx="584358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2400">
                <a:latin typeface="Boyarsky" pitchFamily="33" charset="0"/>
              </a:rPr>
              <a:t>«Искусства мирные трофеи</a:t>
            </a:r>
          </a:p>
          <a:p>
            <a:pPr marL="342900" indent="-342900" algn="ctr"/>
            <a:r>
              <a:rPr lang="ru-RU" sz="2400">
                <a:latin typeface="Boyarsky" pitchFamily="33" charset="0"/>
              </a:rPr>
              <a:t>Ты внес в отеческую сень.</a:t>
            </a:r>
          </a:p>
          <a:p>
            <a:pPr marL="342900" indent="-342900" algn="ctr"/>
            <a:r>
              <a:rPr lang="ru-RU" sz="2400">
                <a:latin typeface="Boyarsky" pitchFamily="33" charset="0"/>
              </a:rPr>
              <a:t>И был « Последний день Помпеи»</a:t>
            </a:r>
          </a:p>
          <a:p>
            <a:pPr marL="342900" indent="-342900" algn="ctr"/>
            <a:r>
              <a:rPr lang="ru-RU" sz="2400">
                <a:latin typeface="Boyarsky" pitchFamily="33" charset="0"/>
              </a:rPr>
              <a:t>Для русской кисти первый день!»</a:t>
            </a:r>
          </a:p>
          <a:p>
            <a:pPr marL="342900" indent="-342900" algn="ctr"/>
            <a:r>
              <a:rPr lang="ru-RU" sz="2400">
                <a:latin typeface="Boyarsky" pitchFamily="33" charset="0"/>
              </a:rPr>
              <a:t>Е.Баратынский</a:t>
            </a:r>
          </a:p>
          <a:p>
            <a:pPr marL="342900" indent="-342900" algn="ctr"/>
            <a:endParaRPr lang="ru-RU" sz="2400">
              <a:latin typeface="Boyarsky" pitchFamily="33" charset="0"/>
            </a:endParaRPr>
          </a:p>
          <a:p>
            <a:pPr marL="342900" indent="-342900" algn="ctr"/>
            <a:r>
              <a:rPr lang="ru-RU" sz="2800">
                <a:latin typeface="Times New Roman" pitchFamily="18" charset="0"/>
              </a:rPr>
              <a:t>Кому посвящаются эти стихи?</a:t>
            </a:r>
          </a:p>
          <a:p>
            <a:pPr marL="342900" indent="-342900" algn="ctr">
              <a:buFontTx/>
              <a:buChar char="•"/>
            </a:pP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d01021_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463"/>
            <a:ext cx="9144000" cy="6840537"/>
          </a:xfrm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71550" y="908050"/>
            <a:ext cx="8305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</a:rPr>
              <a:t>« Последний день Помпеи»</a:t>
            </a:r>
          </a:p>
          <a:p>
            <a:r>
              <a:rPr lang="ru-RU" sz="4800">
                <a:latin typeface="Times New Roman" pitchFamily="18" charset="0"/>
              </a:rPr>
              <a:t>               К.Брюллов</a:t>
            </a:r>
          </a:p>
          <a:p>
            <a:r>
              <a:rPr lang="ru-RU" sz="6600">
                <a:latin typeface="Times New Roman" pitchFamily="18" charset="0"/>
              </a:rPr>
              <a:t>        </a:t>
            </a:r>
            <a:endParaRPr lang="ru-RU" sz="5400">
              <a:latin typeface="Times New Roman" pitchFamily="18" charset="0"/>
            </a:endParaRPr>
          </a:p>
        </p:txBody>
      </p:sp>
      <p:pic>
        <p:nvPicPr>
          <p:cNvPr id="10244" name="Picture 14" descr="24-126-1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714500"/>
            <a:ext cx="30241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300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300"/>
        </a:hlink>
        <a:folHlink>
          <a:srgbClr val="BBE0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3300"/>
        </a:hlink>
        <a:folHlink>
          <a:srgbClr val="C6E6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1663</TotalTime>
  <Words>1201</Words>
  <Application>Microsoft Office PowerPoint</Application>
  <PresentationFormat>Экран (4:3)</PresentationFormat>
  <Paragraphs>657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54" baseType="lpstr">
      <vt:lpstr>Arial</vt:lpstr>
      <vt:lpstr>Calibri</vt:lpstr>
      <vt:lpstr>Remeslo</vt:lpstr>
      <vt:lpstr>Ticker Tape</vt:lpstr>
      <vt:lpstr>Arial Black</vt:lpstr>
      <vt:lpstr>Astra</vt:lpstr>
      <vt:lpstr>Broadway BT</vt:lpstr>
      <vt:lpstr>Boyarsky</vt:lpstr>
      <vt:lpstr>Garamond</vt:lpstr>
      <vt:lpstr>Arbat</vt:lpstr>
      <vt:lpstr>Times New Roman</vt:lpstr>
      <vt:lpstr>Georgia</vt:lpstr>
      <vt:lpstr>ArtScript</vt:lpstr>
      <vt:lpstr>Monotype Corsiva</vt:lpstr>
      <vt:lpstr>Blaze</vt:lpstr>
      <vt:lpstr>Festus</vt:lpstr>
      <vt:lpstr>BirchCTT</vt:lpstr>
      <vt:lpstr>Pushkin</vt:lpstr>
      <vt:lpstr>Оформление по умолчанию</vt:lpstr>
      <vt:lpstr>Слайд 1</vt:lpstr>
      <vt:lpstr>Слайд 2</vt:lpstr>
      <vt:lpstr>Слайд 3</vt:lpstr>
      <vt:lpstr>ОБЩИЙ ВОПРОС</vt:lpstr>
      <vt:lpstr>Слайд 5</vt:lpstr>
      <vt:lpstr>Капитанский конкурс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Дальше…           Дальше…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                 Командный конкурс </vt:lpstr>
      <vt:lpstr>Слайд 30</vt:lpstr>
      <vt:lpstr>Слайд 31</vt:lpstr>
      <vt:lpstr>Слайд 32</vt:lpstr>
      <vt:lpstr>Командный конкурс </vt:lpstr>
      <vt:lpstr>Слайд 34</vt:lpstr>
      <vt:lpstr>Слайд 35</vt:lpstr>
    </vt:vector>
  </TitlesOfParts>
  <Company>Lesopoval Inc®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zeneX</dc:creator>
  <cp:lastModifiedBy>user</cp:lastModifiedBy>
  <cp:revision>78</cp:revision>
  <dcterms:created xsi:type="dcterms:W3CDTF">2006-09-02T17:57:06Z</dcterms:created>
  <dcterms:modified xsi:type="dcterms:W3CDTF">2016-02-08T16:35:07Z</dcterms:modified>
</cp:coreProperties>
</file>