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44" r:id="rId1"/>
  </p:sldMasterIdLst>
  <p:notesMasterIdLst>
    <p:notesMasterId r:id="rId13"/>
  </p:notesMasterIdLst>
  <p:sldIdLst>
    <p:sldId id="256" r:id="rId2"/>
    <p:sldId id="278" r:id="rId3"/>
    <p:sldId id="272" r:id="rId4"/>
    <p:sldId id="258" r:id="rId5"/>
    <p:sldId id="276" r:id="rId6"/>
    <p:sldId id="257" r:id="rId7"/>
    <p:sldId id="273" r:id="rId8"/>
    <p:sldId id="275" r:id="rId9"/>
    <p:sldId id="274" r:id="rId10"/>
    <p:sldId id="271" r:id="rId11"/>
    <p:sldId id="270" r:id="rId1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77936" autoAdjust="0"/>
  </p:normalViewPr>
  <p:slideViewPr>
    <p:cSldViewPr>
      <p:cViewPr varScale="1">
        <p:scale>
          <a:sx n="66" d="100"/>
          <a:sy n="66" d="100"/>
        </p:scale>
        <p:origin x="-1506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 dirty="0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E2BE9D0-9713-4243-A3CD-3C95EBF4A080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 dirty="0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F1E7991-4B11-4B17-BE38-0E700480F39F}" type="slidenum">
              <a:rPr lang="ru-RU" smtClean="0"/>
              <a:t>‹#›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95358947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F1E7991-4B11-4B17-BE38-0E700480F39F}" type="slidenum">
              <a:rPr lang="ru-RU" smtClean="0"/>
              <a:t>2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4941445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F1E7991-4B11-4B17-BE38-0E700480F39F}" type="slidenum">
              <a:rPr lang="ru-RU" smtClean="0"/>
              <a:t>4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06031814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F1E7991-4B11-4B17-BE38-0E700480F39F}" type="slidenum">
              <a:rPr lang="ru-RU" smtClean="0"/>
              <a:t>5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53528942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Скругленный прямоугольник 14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Скругленный прямоугольник 9"/>
          <p:cNvSpPr/>
          <p:nvPr/>
        </p:nvSpPr>
        <p:spPr>
          <a:xfrm>
            <a:off x="418596" y="434162"/>
            <a:ext cx="8306809" cy="3108960"/>
          </a:xfrm>
          <a:prstGeom prst="roundRect">
            <a:avLst>
              <a:gd name="adj" fmla="val 4578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Заголовок 4"/>
          <p:cNvSpPr>
            <a:spLocks noGrp="1"/>
          </p:cNvSpPr>
          <p:nvPr>
            <p:ph type="ctrTitle"/>
          </p:nvPr>
        </p:nvSpPr>
        <p:spPr>
          <a:xfrm>
            <a:off x="722376" y="1820206"/>
            <a:ext cx="7772400" cy="1828800"/>
          </a:xfrm>
        </p:spPr>
        <p:txBody>
          <a:bodyPr lIns="45720" rIns="45720" bIns="45720"/>
          <a:lstStyle>
            <a:lvl1pPr algn="r">
              <a:defRPr sz="4500" b="1">
                <a:solidFill>
                  <a:schemeClr val="accent1">
                    <a:tint val="88000"/>
                    <a:satMod val="150000"/>
                  </a:schemeClr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0" name="Подзаголовок 19"/>
          <p:cNvSpPr>
            <a:spLocks noGrp="1"/>
          </p:cNvSpPr>
          <p:nvPr>
            <p:ph type="subTitle" idx="1"/>
          </p:nvPr>
        </p:nvSpPr>
        <p:spPr>
          <a:xfrm>
            <a:off x="722376" y="3685032"/>
            <a:ext cx="7772400" cy="914400"/>
          </a:xfrm>
        </p:spPr>
        <p:txBody>
          <a:bodyPr lIns="182880" tIns="0"/>
          <a:lstStyle>
            <a:lvl1pPr marL="36576" indent="0" algn="r">
              <a:spcBef>
                <a:spcPts val="0"/>
              </a:spcBef>
              <a:buNone/>
              <a:defRPr sz="2000">
                <a:solidFill>
                  <a:schemeClr val="bg2">
                    <a:shade val="2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19" name="Дата 18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11" name="Номер слайда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502920" y="530352"/>
            <a:ext cx="8183880" cy="4187952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Скругленный прямоугольник 13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Скругленный прямоугольник 10"/>
          <p:cNvSpPr/>
          <p:nvPr/>
        </p:nvSpPr>
        <p:spPr>
          <a:xfrm>
            <a:off x="418596" y="434162"/>
            <a:ext cx="8306809" cy="4341329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8344" y="4928616"/>
            <a:ext cx="8183880" cy="676656"/>
          </a:xfrm>
        </p:spPr>
        <p:txBody>
          <a:bodyPr lIns="91440" bIns="0" anchor="b"/>
          <a:lstStyle>
            <a:lvl1pPr algn="l">
              <a:buNone/>
              <a:defRPr sz="3600" b="0" cap="none" baseline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68344" y="5624484"/>
            <a:ext cx="8183880" cy="420624"/>
          </a:xfrm>
        </p:spPr>
        <p:txBody>
          <a:bodyPr lIns="118872" tIns="0" anchor="t"/>
          <a:lstStyle>
            <a:lvl1pPr marL="0" marR="36576" indent="0" algn="l">
              <a:spcBef>
                <a:spcPts val="0"/>
              </a:spcBef>
              <a:spcAft>
                <a:spcPts val="0"/>
              </a:spcAft>
              <a:buNone/>
              <a:defRPr sz="1800" b="0">
                <a:solidFill>
                  <a:schemeClr val="accent1">
                    <a:shade val="50000"/>
                    <a:satMod val="110000"/>
                  </a:schemeClr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514352" y="530352"/>
            <a:ext cx="3931920" cy="438912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755360" y="530352"/>
            <a:ext cx="3931920" cy="438912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 anchor="b"/>
          <a:lstStyle>
            <a:lvl1pPr>
              <a:defRPr b="1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07224" y="579438"/>
            <a:ext cx="3931920" cy="792162"/>
          </a:xfrm>
        </p:spPr>
        <p:txBody>
          <a:bodyPr lIns="146304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52169" y="579438"/>
            <a:ext cx="3931920" cy="792162"/>
          </a:xfrm>
        </p:spPr>
        <p:txBody>
          <a:bodyPr lIns="137160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Объект 4"/>
          <p:cNvSpPr>
            <a:spLocks noGrp="1"/>
          </p:cNvSpPr>
          <p:nvPr>
            <p:ph sz="quarter" idx="2"/>
          </p:nvPr>
        </p:nvSpPr>
        <p:spPr>
          <a:xfrm>
            <a:off x="607224" y="1447800"/>
            <a:ext cx="3931920" cy="3489960"/>
          </a:xfrm>
        </p:spPr>
        <p:txBody>
          <a:bodyPr anchor="t"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52169" y="1447800"/>
            <a:ext cx="3931920" cy="3489960"/>
          </a:xfrm>
        </p:spPr>
        <p:txBody>
          <a:bodyPr anchor="t"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Скругленный прямоугольник 6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538784" y="533400"/>
            <a:ext cx="2971800" cy="914400"/>
          </a:xfrm>
        </p:spPr>
        <p:txBody>
          <a:bodyPr anchor="b"/>
          <a:lstStyle>
            <a:lvl1pPr algn="l">
              <a:buNone/>
              <a:defRPr sz="2200" b="1">
                <a:solidFill>
                  <a:schemeClr val="accent1"/>
                </a:solidFill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5538847" y="1447802"/>
            <a:ext cx="2971800" cy="4206112"/>
          </a:xfrm>
        </p:spPr>
        <p:txBody>
          <a:bodyPr lIns="91440"/>
          <a:lstStyle>
            <a:lvl1pPr marL="18288" marR="18288" indent="0">
              <a:spcBef>
                <a:spcPts val="0"/>
              </a:spcBef>
              <a:buNone/>
              <a:defRPr sz="1400">
                <a:solidFill>
                  <a:schemeClr val="tx1"/>
                </a:solidFill>
              </a:defRPr>
            </a:lvl1pPr>
            <a:lvl2pPr>
              <a:buNone/>
              <a:defRPr sz="1200">
                <a:solidFill>
                  <a:schemeClr val="tx1"/>
                </a:solidFill>
              </a:defRPr>
            </a:lvl2pPr>
            <a:lvl3pPr>
              <a:buNone/>
              <a:defRPr sz="1000">
                <a:solidFill>
                  <a:schemeClr val="tx1"/>
                </a:solidFill>
              </a:defRPr>
            </a:lvl3pPr>
            <a:lvl4pPr>
              <a:buNone/>
              <a:defRPr sz="900">
                <a:solidFill>
                  <a:schemeClr val="tx1"/>
                </a:solidFill>
              </a:defRPr>
            </a:lvl4pPr>
            <a:lvl5pPr>
              <a:buNone/>
              <a:defRPr sz="900">
                <a:solidFill>
                  <a:schemeClr val="tx1"/>
                </a:solidFill>
              </a:defRPr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Объект 3"/>
          <p:cNvSpPr>
            <a:spLocks noGrp="1"/>
          </p:cNvSpPr>
          <p:nvPr>
            <p:ph sz="half" idx="1"/>
          </p:nvPr>
        </p:nvSpPr>
        <p:spPr>
          <a:xfrm>
            <a:off x="761372" y="930144"/>
            <a:ext cx="4626159" cy="4724402"/>
          </a:xfrm>
        </p:spPr>
        <p:txBody>
          <a:bodyPr/>
          <a:lstStyle>
            <a:lvl1pPr>
              <a:defRPr sz="2800">
                <a:solidFill>
                  <a:schemeClr val="tx1"/>
                </a:solidFill>
              </a:defRPr>
            </a:lvl1pPr>
            <a:lvl2pPr>
              <a:defRPr sz="2600">
                <a:solidFill>
                  <a:schemeClr val="tx1"/>
                </a:solidFill>
              </a:defRPr>
            </a:lvl2pPr>
            <a:lvl3pPr>
              <a:defRPr sz="2400">
                <a:solidFill>
                  <a:schemeClr val="tx1"/>
                </a:solidFill>
              </a:defRPr>
            </a:lvl3pPr>
            <a:lvl4pPr>
              <a:defRPr sz="2000">
                <a:solidFill>
                  <a:schemeClr val="tx1"/>
                </a:solidFill>
              </a:defRPr>
            </a:lvl4pPr>
            <a:lvl5pPr>
              <a:defRPr sz="2000">
                <a:solidFill>
                  <a:schemeClr val="tx1"/>
                </a:solidFill>
              </a:defRPr>
            </a:lvl5pPr>
            <a:lvl6pPr>
              <a:buNone/>
              <a:defRPr/>
            </a:lvl6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Скругленный прямоугольник 14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Прямоугольник с одним скругленным углом 10"/>
          <p:cNvSpPr/>
          <p:nvPr/>
        </p:nvSpPr>
        <p:spPr>
          <a:xfrm>
            <a:off x="6400800" y="434162"/>
            <a:ext cx="2324605" cy="4343400"/>
          </a:xfrm>
          <a:prstGeom prst="round1Rect">
            <a:avLst>
              <a:gd name="adj" fmla="val 2748"/>
            </a:avLst>
          </a:prstGeom>
          <a:solidFill>
            <a:srgbClr val="1C1C1C"/>
          </a:soli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5012056"/>
            <a:ext cx="8229600" cy="1051560"/>
          </a:xfrm>
        </p:spPr>
        <p:txBody>
          <a:bodyPr anchor="t"/>
          <a:lstStyle>
            <a:lvl1pPr algn="l">
              <a:buNone/>
              <a:defRPr sz="3600" b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 bwMode="grayWhite">
          <a:xfrm>
            <a:off x="6462712" y="533400"/>
            <a:ext cx="2240280" cy="4211480"/>
          </a:xfrm>
        </p:spPr>
        <p:txBody>
          <a:bodyPr lIns="91440"/>
          <a:lstStyle>
            <a:lvl1pPr marL="45720" indent="0" algn="l">
              <a:spcBef>
                <a:spcPts val="0"/>
              </a:spcBef>
              <a:buNone/>
              <a:defRPr sz="1400">
                <a:solidFill>
                  <a:srgbClr val="FFFFFF"/>
                </a:solidFill>
              </a:defRPr>
            </a:lvl1pPr>
            <a:lvl2pPr>
              <a:defRPr sz="1200">
                <a:solidFill>
                  <a:srgbClr val="FFFFFF"/>
                </a:solidFill>
              </a:defRPr>
            </a:lvl2pPr>
            <a:lvl3pPr>
              <a:defRPr sz="1000">
                <a:solidFill>
                  <a:srgbClr val="FFFFFF"/>
                </a:solidFill>
              </a:defRPr>
            </a:lvl3pPr>
            <a:lvl4pPr>
              <a:defRPr sz="900">
                <a:solidFill>
                  <a:srgbClr val="FFFFFF"/>
                </a:solidFill>
              </a:defRPr>
            </a:lvl4pPr>
            <a:lvl5pPr>
              <a:defRPr sz="900">
                <a:solidFill>
                  <a:srgbClr val="FFFFFF"/>
                </a:solidFill>
              </a:defRPr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421480" y="435768"/>
            <a:ext cx="5925312" cy="4343400"/>
          </a:xfrm>
          <a:prstGeom prst="snipRoundRect">
            <a:avLst>
              <a:gd name="adj1" fmla="val 1040"/>
              <a:gd name="adj2" fmla="val 0"/>
            </a:avLst>
          </a:prstGeom>
          <a:solidFill>
            <a:schemeClr val="bg2">
              <a:shade val="10000"/>
            </a:schemeClr>
          </a:solidFill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ru-RU" smtClean="0"/>
              <a:t>Вставка рисунка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502920" y="530352"/>
            <a:ext cx="8183880" cy="4187952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533404"/>
            <a:ext cx="1981200" cy="5257799"/>
          </a:xfrm>
        </p:spPr>
        <p:txBody>
          <a:bodyPr vert="eaVert"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533400" y="533402"/>
            <a:ext cx="5943600" cy="525780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Скругленный прямоугольник 6"/>
          <p:cNvSpPr/>
          <p:nvPr/>
        </p:nvSpPr>
        <p:spPr>
          <a:xfrm>
            <a:off x="304800" y="329184"/>
            <a:ext cx="8532055" cy="6196819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Скругленный прямоугольник 8"/>
          <p:cNvSpPr/>
          <p:nvPr/>
        </p:nvSpPr>
        <p:spPr>
          <a:xfrm>
            <a:off x="418596" y="434162"/>
            <a:ext cx="8306809" cy="5486400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3" name="Заголовок 12"/>
          <p:cNvSpPr>
            <a:spLocks noGrp="1"/>
          </p:cNvSpPr>
          <p:nvPr>
            <p:ph type="title"/>
          </p:nvPr>
        </p:nvSpPr>
        <p:spPr>
          <a:xfrm>
            <a:off x="502920" y="4985590"/>
            <a:ext cx="8183880" cy="1051560"/>
          </a:xfrm>
          <a:prstGeom prst="rect">
            <a:avLst/>
          </a:prstGeom>
        </p:spPr>
        <p:txBody>
          <a:bodyPr vert="horz" anchor="b">
            <a:normAutofit/>
          </a:bodyPr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idx="1"/>
          </p:nvPr>
        </p:nvSpPr>
        <p:spPr>
          <a:xfrm>
            <a:off x="502920" y="530352"/>
            <a:ext cx="8183880" cy="4187952"/>
          </a:xfrm>
          <a:prstGeom prst="rect">
            <a:avLst/>
          </a:prstGeom>
        </p:spPr>
        <p:txBody>
          <a:bodyPr vert="horz" lIns="182880" tIns="91440">
            <a:normAutofit/>
          </a:bodyPr>
          <a:lstStyle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2"/>
          </p:nvPr>
        </p:nvSpPr>
        <p:spPr>
          <a:xfrm>
            <a:off x="3776328" y="6111875"/>
            <a:ext cx="228600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fld id="{B4C71EC6-210F-42DE-9C53-41977AD35B3D}" type="datetimeFigureOut">
              <a:rPr lang="ru-RU" smtClean="0"/>
              <a:t>18.04.2019</a:t>
            </a:fld>
            <a:endParaRPr lang="ru-RU" dirty="0"/>
          </a:p>
        </p:txBody>
      </p:sp>
      <p:sp>
        <p:nvSpPr>
          <p:cNvPr id="18" name="Нижний колонтитул 17"/>
          <p:cNvSpPr>
            <a:spLocks noGrp="1"/>
          </p:cNvSpPr>
          <p:nvPr>
            <p:ph type="ftr" sz="quarter" idx="3"/>
          </p:nvPr>
        </p:nvSpPr>
        <p:spPr>
          <a:xfrm>
            <a:off x="6062328" y="6111875"/>
            <a:ext cx="22860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endParaRPr lang="ru-RU" dirty="0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4"/>
          </p:nvPr>
        </p:nvSpPr>
        <p:spPr>
          <a:xfrm>
            <a:off x="8348328" y="6111875"/>
            <a:ext cx="45720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5" r:id="rId1"/>
    <p:sldLayoutId id="2147483746" r:id="rId2"/>
    <p:sldLayoutId id="2147483747" r:id="rId3"/>
    <p:sldLayoutId id="2147483748" r:id="rId4"/>
    <p:sldLayoutId id="2147483749" r:id="rId5"/>
    <p:sldLayoutId id="2147483750" r:id="rId6"/>
    <p:sldLayoutId id="2147483751" r:id="rId7"/>
    <p:sldLayoutId id="2147483752" r:id="rId8"/>
    <p:sldLayoutId id="2147483753" r:id="rId9"/>
    <p:sldLayoutId id="2147483754" r:id="rId10"/>
    <p:sldLayoutId id="2147483755" r:id="rId11"/>
  </p:sldLayoutIdLst>
  <p:txStyles>
    <p:titleStyle>
      <a:lvl1pPr algn="l" rtl="0" eaLnBrk="1" latinLnBrk="0" hangingPunct="1">
        <a:spcBef>
          <a:spcPct val="0"/>
        </a:spcBef>
        <a:buNone/>
        <a:defRPr kumimoji="0" sz="3600" b="1" kern="1200">
          <a:solidFill>
            <a:schemeClr val="accent1">
              <a:tint val="88000"/>
              <a:satMod val="150000"/>
            </a:schemeClr>
          </a:solidFill>
          <a:effectLst>
            <a:outerShdw blurRad="53975" dist="22860" dir="5400000" algn="tl" rotWithShape="0">
              <a:srgbClr val="000000">
                <a:alpha val="5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265176" indent="-265176" algn="l" rtl="0" eaLnBrk="1" latinLnBrk="0" hangingPunct="1">
        <a:spcBef>
          <a:spcPts val="250"/>
        </a:spcBef>
        <a:buClr>
          <a:schemeClr val="accent1"/>
        </a:buClr>
        <a:buSzPct val="80000"/>
        <a:buFont typeface="Wingdings 2"/>
        <a:buChar char=""/>
        <a:defRPr kumimoji="0" sz="28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548640" indent="-201168" algn="l" rtl="0" eaLnBrk="1" latinLnBrk="0" hangingPunct="1">
        <a:spcBef>
          <a:spcPts val="250"/>
        </a:spcBef>
        <a:buClr>
          <a:schemeClr val="accent1"/>
        </a:buClr>
        <a:buSzPct val="100000"/>
        <a:buFont typeface="Verdana"/>
        <a:buChar char="◦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786384" indent="-182880" algn="l" rtl="0" eaLnBrk="1" latinLnBrk="0" hangingPunct="1">
        <a:spcBef>
          <a:spcPts val="250"/>
        </a:spcBef>
        <a:buClr>
          <a:schemeClr val="accent2">
            <a:tint val="85000"/>
            <a:satMod val="285000"/>
          </a:schemeClr>
        </a:buClr>
        <a:buSzPct val="100000"/>
        <a:buFont typeface="Wingdings 2"/>
        <a:buChar char="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024128" indent="-182880" algn="l" rtl="0" eaLnBrk="1" latinLnBrk="0" hangingPunct="1">
        <a:spcBef>
          <a:spcPts val="230"/>
        </a:spcBef>
        <a:buClr>
          <a:schemeClr val="accent2">
            <a:tint val="85000"/>
            <a:satMod val="285000"/>
          </a:schemeClr>
        </a:buClr>
        <a:buSzPct val="112000"/>
        <a:buFont typeface="Verdana"/>
        <a:buChar char="◦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rtl="0" eaLnBrk="1" latinLnBrk="0" hangingPunct="1">
        <a:spcBef>
          <a:spcPts val="250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490472" indent="-182880" algn="l" rtl="0" eaLnBrk="1" latinLnBrk="0" hangingPunct="1">
        <a:spcBef>
          <a:spcPts val="250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7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700784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spcBef>
          <a:spcPts val="257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5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148840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1"/>
            <a:ext cx="7772400" cy="1916831"/>
          </a:xfrm>
        </p:spPr>
        <p:txBody>
          <a:bodyPr/>
          <a:lstStyle/>
          <a:p>
            <a:pPr algn="ctr"/>
            <a:r>
              <a:rPr lang="ru-RU" sz="4400" dirty="0" smtClean="0">
                <a:solidFill>
                  <a:srgbClr val="C00000"/>
                </a:solidFill>
              </a:rPr>
              <a:t>Классный час </a:t>
            </a:r>
            <a:br>
              <a:rPr lang="ru-RU" sz="4400" dirty="0" smtClean="0">
                <a:solidFill>
                  <a:srgbClr val="C00000"/>
                </a:solidFill>
              </a:rPr>
            </a:br>
            <a:r>
              <a:rPr lang="ru-RU" sz="4400" dirty="0" smtClean="0">
                <a:solidFill>
                  <a:srgbClr val="C00000"/>
                </a:solidFill>
              </a:rPr>
              <a:t>по профориентации</a:t>
            </a:r>
            <a:endParaRPr lang="ru-RU" sz="4400" dirty="0">
              <a:solidFill>
                <a:srgbClr val="C00000"/>
              </a:solidFill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251520" y="2348880"/>
            <a:ext cx="8640960" cy="4392488"/>
          </a:xfrm>
        </p:spPr>
        <p:txBody>
          <a:bodyPr>
            <a:noAutofit/>
          </a:bodyPr>
          <a:lstStyle/>
          <a:p>
            <a:r>
              <a:rPr lang="ru-RU" sz="3200" b="1" dirty="0" smtClean="0">
                <a:solidFill>
                  <a:srgbClr val="002060"/>
                </a:solidFill>
                <a:latin typeface="+mj-lt"/>
              </a:rPr>
              <a:t>«Поговорим о профессии.</a:t>
            </a:r>
          </a:p>
          <a:p>
            <a:r>
              <a:rPr lang="ru-RU" sz="3200" b="1" dirty="0" smtClean="0">
                <a:solidFill>
                  <a:srgbClr val="002060"/>
                </a:solidFill>
                <a:latin typeface="+mj-lt"/>
              </a:rPr>
              <a:t>МОЙ ВЫБОР»</a:t>
            </a:r>
          </a:p>
          <a:p>
            <a:r>
              <a:rPr lang="ru-RU" sz="2800" b="1" dirty="0" smtClean="0">
                <a:solidFill>
                  <a:srgbClr val="002060"/>
                </a:solidFill>
                <a:latin typeface="+mj-lt"/>
              </a:rPr>
              <a:t>(Изучение иностранных языков для будущей успешной карьеры)</a:t>
            </a:r>
            <a:endParaRPr lang="ru-RU" sz="2800" b="1" dirty="0" smtClean="0">
              <a:solidFill>
                <a:srgbClr val="002060"/>
              </a:solidFill>
            </a:endParaRPr>
          </a:p>
          <a:p>
            <a:pPr algn="r"/>
            <a:endParaRPr lang="ru-RU" sz="2800" b="1" dirty="0" smtClean="0">
              <a:solidFill>
                <a:srgbClr val="0070C0"/>
              </a:solidFill>
            </a:endParaRPr>
          </a:p>
          <a:p>
            <a:pPr algn="r"/>
            <a:r>
              <a:rPr lang="ru-RU" sz="2400" b="1" dirty="0" smtClean="0">
                <a:solidFill>
                  <a:schemeClr val="tx1"/>
                </a:solidFill>
              </a:rPr>
              <a:t>Кл. руководитель 7-а </a:t>
            </a:r>
          </a:p>
          <a:p>
            <a:pPr algn="r"/>
            <a:r>
              <a:rPr lang="ru-RU" sz="2400" b="1" dirty="0" smtClean="0">
                <a:solidFill>
                  <a:schemeClr val="tx1"/>
                </a:solidFill>
              </a:rPr>
              <a:t>Жукова В.Л.</a:t>
            </a:r>
          </a:p>
        </p:txBody>
      </p:sp>
    </p:spTree>
    <p:extLst>
      <p:ext uri="{BB962C8B-B14F-4D97-AF65-F5344CB8AC3E}">
        <p14:creationId xmlns:p14="http://schemas.microsoft.com/office/powerpoint/2010/main" val="10369444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5301208"/>
            <a:ext cx="8183880" cy="1051560"/>
          </a:xfrm>
        </p:spPr>
        <p:txBody>
          <a:bodyPr>
            <a:normAutofit fontScale="90000"/>
          </a:bodyPr>
          <a:lstStyle/>
          <a:p>
            <a:pPr algn="ctr"/>
            <a:r>
              <a:rPr lang="ru-RU" sz="2400" dirty="0" smtClean="0">
                <a:solidFill>
                  <a:schemeClr val="tx1"/>
                </a:solidFill>
              </a:rPr>
              <a:t>14 декабря 2018 г. в 7-а классе прошло очередное занятие по профориентации «Поговорим о профессии»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(Изучение  иностранных языков 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для будущей успешной карьеры)</a:t>
            </a:r>
            <a:endParaRPr lang="ru-RU" sz="2400" dirty="0">
              <a:solidFill>
                <a:schemeClr val="tx1"/>
              </a:solidFill>
            </a:endParaRPr>
          </a:p>
        </p:txBody>
      </p:sp>
      <p:pic>
        <p:nvPicPr>
          <p:cNvPr id="6146" name="Picture 2" descr="C:\Users\1\Desktop\ФОТО_ ИНОСТР_ в Презентацию\DSC_0398.JPG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4" y="188640"/>
            <a:ext cx="6281737" cy="4187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355847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sz="2400" dirty="0" smtClean="0">
                <a:solidFill>
                  <a:schemeClr val="tx1"/>
                </a:solidFill>
              </a:rPr>
              <a:t>Предварительно было </a:t>
            </a:r>
            <a:r>
              <a:rPr lang="ru-RU" sz="2400" dirty="0" smtClean="0">
                <a:solidFill>
                  <a:schemeClr val="tx1"/>
                </a:solidFill>
              </a:rPr>
              <a:t>проведено анкетирование учащихся «Какие языки надо изучать для будущей успешной карьеры»</a:t>
            </a:r>
            <a:endParaRPr lang="ru-RU" sz="2400" dirty="0">
              <a:solidFill>
                <a:schemeClr val="tx1"/>
              </a:solidFill>
            </a:endParaRPr>
          </a:p>
        </p:txBody>
      </p:sp>
      <p:pic>
        <p:nvPicPr>
          <p:cNvPr id="1026" name="Picture 2" descr="C:\Users\1\Desktop\ФОТО_ ИНОСТР_ в Презентацию\DSC_0399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4150" y="530225"/>
            <a:ext cx="6281737" cy="4187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3214352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67544" y="332656"/>
            <a:ext cx="8352928" cy="6336704"/>
          </a:xfrm>
        </p:spPr>
        <p:txBody>
          <a:bodyPr>
            <a:normAutofit fontScale="92500" lnSpcReduction="10000"/>
          </a:bodyPr>
          <a:lstStyle/>
          <a:p>
            <a:pPr marL="0" indent="0" algn="ctr">
              <a:buNone/>
            </a:pPr>
            <a:r>
              <a:rPr lang="ru-RU" sz="2400" b="1" dirty="0" smtClean="0"/>
              <a:t>(Результаты анкетирования </a:t>
            </a:r>
          </a:p>
          <a:p>
            <a:pPr marL="0" indent="0" algn="ctr">
              <a:buNone/>
            </a:pPr>
            <a:r>
              <a:rPr lang="ru-RU" sz="2400" b="1" dirty="0" smtClean="0"/>
              <a:t>учащихся  7-а класса</a:t>
            </a:r>
          </a:p>
          <a:p>
            <a:pPr marL="0" indent="0" algn="ctr">
              <a:buNone/>
            </a:pPr>
            <a:r>
              <a:rPr lang="ru-RU" sz="2400" b="1" dirty="0" smtClean="0"/>
              <a:t>«</a:t>
            </a:r>
            <a:r>
              <a:rPr lang="ru-RU" sz="2400" b="1" dirty="0" smtClean="0">
                <a:solidFill>
                  <a:srgbClr val="FF0000"/>
                </a:solidFill>
              </a:rPr>
              <a:t>Какой иностранный язык я изучаю. </a:t>
            </a:r>
          </a:p>
          <a:p>
            <a:pPr marL="0" indent="0" algn="ctr">
              <a:buNone/>
            </a:pPr>
            <a:r>
              <a:rPr lang="ru-RU" sz="2400" b="1" dirty="0" smtClean="0">
                <a:solidFill>
                  <a:srgbClr val="FF0000"/>
                </a:solidFill>
              </a:rPr>
              <a:t>Какой язык хочу изучать или считаю необходимым</a:t>
            </a:r>
            <a:r>
              <a:rPr lang="ru-RU" sz="2400" b="1" dirty="0" smtClean="0"/>
              <a:t>»</a:t>
            </a:r>
            <a:r>
              <a:rPr lang="ru-RU" sz="2400" b="1" dirty="0" smtClean="0">
                <a:solidFill>
                  <a:srgbClr val="FF0000"/>
                </a:solidFill>
              </a:rPr>
              <a:t> </a:t>
            </a:r>
          </a:p>
          <a:p>
            <a:pPr marL="0" indent="0" algn="ctr">
              <a:buNone/>
            </a:pPr>
            <a:endParaRPr lang="ru-RU" sz="2800" dirty="0" smtClean="0"/>
          </a:p>
          <a:p>
            <a:pPr marL="0" indent="0">
              <a:buNone/>
            </a:pPr>
            <a:r>
              <a:rPr lang="ru-RU" sz="2400" b="1" u="sng" dirty="0" smtClean="0"/>
              <a:t>Изучают:</a:t>
            </a:r>
          </a:p>
          <a:p>
            <a:pPr marL="0" indent="0">
              <a:buNone/>
            </a:pPr>
            <a:r>
              <a:rPr lang="ru-RU" sz="2400" dirty="0" smtClean="0"/>
              <a:t>1. </a:t>
            </a:r>
            <a:r>
              <a:rPr lang="ru-RU" sz="2400" b="1" dirty="0" smtClean="0">
                <a:solidFill>
                  <a:srgbClr val="FF0000"/>
                </a:solidFill>
              </a:rPr>
              <a:t>Английский</a:t>
            </a:r>
            <a:r>
              <a:rPr lang="ru-RU" sz="2400" dirty="0" smtClean="0"/>
              <a:t> язык – 17 чел.</a:t>
            </a:r>
          </a:p>
          <a:p>
            <a:pPr marL="0" indent="0">
              <a:buNone/>
            </a:pPr>
            <a:r>
              <a:rPr lang="ru-RU" sz="2400" dirty="0" smtClean="0"/>
              <a:t>2. </a:t>
            </a:r>
            <a:r>
              <a:rPr lang="ru-RU" sz="2400" b="1" dirty="0" smtClean="0">
                <a:solidFill>
                  <a:srgbClr val="FF0000"/>
                </a:solidFill>
              </a:rPr>
              <a:t>Немецкий</a:t>
            </a:r>
            <a:r>
              <a:rPr lang="ru-RU" sz="2400" dirty="0" smtClean="0"/>
              <a:t> язык – 12 чел. </a:t>
            </a:r>
          </a:p>
          <a:p>
            <a:pPr marL="0" indent="0">
              <a:buNone/>
            </a:pPr>
            <a:r>
              <a:rPr lang="ru-RU" sz="2400" b="1" u="sng" dirty="0" smtClean="0"/>
              <a:t>Хотят изучать:</a:t>
            </a:r>
          </a:p>
          <a:p>
            <a:pPr marL="0" indent="0">
              <a:buNone/>
            </a:pPr>
            <a:r>
              <a:rPr lang="ru-RU" sz="2400" dirty="0" smtClean="0"/>
              <a:t>1. Английский - 21</a:t>
            </a:r>
          </a:p>
          <a:p>
            <a:pPr marL="0" indent="0">
              <a:buNone/>
            </a:pPr>
            <a:r>
              <a:rPr lang="ru-RU" sz="2400" dirty="0" smtClean="0"/>
              <a:t>2. Китайский - 4</a:t>
            </a:r>
          </a:p>
          <a:p>
            <a:pPr marL="0" indent="0">
              <a:buNone/>
            </a:pPr>
            <a:r>
              <a:rPr lang="ru-RU" sz="2400" dirty="0" smtClean="0"/>
              <a:t>3. Французский - 5</a:t>
            </a:r>
          </a:p>
          <a:p>
            <a:pPr marL="0" indent="0">
              <a:buNone/>
            </a:pPr>
            <a:r>
              <a:rPr lang="ru-RU" sz="2400" dirty="0" smtClean="0"/>
              <a:t>4. Немецкий - 12</a:t>
            </a:r>
          </a:p>
          <a:p>
            <a:pPr marL="0" indent="0">
              <a:buNone/>
            </a:pPr>
            <a:r>
              <a:rPr lang="ru-RU" sz="2400" dirty="0" smtClean="0"/>
              <a:t>5. Испанский - 4</a:t>
            </a:r>
          </a:p>
          <a:p>
            <a:pPr marL="0" indent="0">
              <a:buNone/>
            </a:pPr>
            <a:r>
              <a:rPr lang="ru-RU" sz="2400" dirty="0" smtClean="0"/>
              <a:t>6. Итальянский - 5</a:t>
            </a:r>
          </a:p>
          <a:p>
            <a:pPr marL="0" indent="0">
              <a:buNone/>
            </a:pPr>
            <a:r>
              <a:rPr lang="ru-RU" sz="2400" dirty="0" smtClean="0"/>
              <a:t>7. Татарский - 3	</a:t>
            </a:r>
          </a:p>
          <a:p>
            <a:pPr marL="0" indent="0">
              <a:buNone/>
            </a:pPr>
            <a:endParaRPr lang="ru-RU" sz="2400" dirty="0" smtClean="0"/>
          </a:p>
        </p:txBody>
      </p:sp>
    </p:spTree>
    <p:extLst>
      <p:ext uri="{BB962C8B-B14F-4D97-AF65-F5344CB8AC3E}">
        <p14:creationId xmlns:p14="http://schemas.microsoft.com/office/powerpoint/2010/main" val="14310359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5373216"/>
            <a:ext cx="8183880" cy="1051560"/>
          </a:xfrm>
        </p:spPr>
        <p:txBody>
          <a:bodyPr>
            <a:normAutofit fontScale="90000"/>
          </a:bodyPr>
          <a:lstStyle/>
          <a:p>
            <a:pPr algn="ctr"/>
            <a:r>
              <a:rPr lang="ru-RU" sz="2400" dirty="0" err="1" smtClean="0">
                <a:solidFill>
                  <a:schemeClr val="tx1"/>
                </a:solidFill>
              </a:rPr>
              <a:t>Смолинова</a:t>
            </a:r>
            <a:r>
              <a:rPr lang="ru-RU" sz="2400" dirty="0" smtClean="0">
                <a:solidFill>
                  <a:schemeClr val="tx1"/>
                </a:solidFill>
              </a:rPr>
              <a:t> Аня, </a:t>
            </a:r>
            <a:r>
              <a:rPr lang="ru-RU" sz="2400" dirty="0" err="1" smtClean="0">
                <a:solidFill>
                  <a:schemeClr val="tx1"/>
                </a:solidFill>
              </a:rPr>
              <a:t>Лыонг</a:t>
            </a:r>
            <a:r>
              <a:rPr lang="ru-RU" sz="2400" dirty="0" smtClean="0">
                <a:solidFill>
                  <a:schemeClr val="tx1"/>
                </a:solidFill>
              </a:rPr>
              <a:t> </a:t>
            </a:r>
            <a:r>
              <a:rPr lang="ru-RU" sz="2400" dirty="0" err="1" smtClean="0">
                <a:solidFill>
                  <a:schemeClr val="tx1"/>
                </a:solidFill>
              </a:rPr>
              <a:t>Тхао</a:t>
            </a:r>
            <a:r>
              <a:rPr lang="ru-RU" sz="2400" dirty="0" smtClean="0">
                <a:solidFill>
                  <a:schemeClr val="tx1"/>
                </a:solidFill>
              </a:rPr>
              <a:t> и Ермилов Максим подготовили сообщение 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«В каких лингвистических центрах изучают иностранные языки. Как это пригодится в будущем»</a:t>
            </a:r>
            <a:endParaRPr lang="ru-RU" sz="2400" dirty="0">
              <a:solidFill>
                <a:schemeClr val="tx1"/>
              </a:solidFill>
            </a:endParaRPr>
          </a:p>
        </p:txBody>
      </p:sp>
      <p:pic>
        <p:nvPicPr>
          <p:cNvPr id="4098" name="Picture 2" descr="C:\Users\1\Desktop\ФОТО_ ИНОСТР_ в Презентацию\DSC_0419.JPG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4150" y="530225"/>
            <a:ext cx="6281737" cy="4187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6617680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23528" y="548680"/>
            <a:ext cx="8424936" cy="5976664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endParaRPr lang="ru-RU" sz="6600" dirty="0" smtClean="0"/>
          </a:p>
          <a:p>
            <a:pPr marL="0" indent="0" algn="ctr">
              <a:buNone/>
            </a:pPr>
            <a:r>
              <a:rPr lang="ru-RU" sz="6600" dirty="0" smtClean="0"/>
              <a:t> </a:t>
            </a:r>
            <a:r>
              <a:rPr lang="ru-RU" sz="5200" b="1" dirty="0" smtClean="0"/>
              <a:t>Профессии, </a:t>
            </a:r>
          </a:p>
          <a:p>
            <a:pPr marL="0" indent="0" algn="ctr">
              <a:buNone/>
            </a:pPr>
            <a:r>
              <a:rPr lang="ru-RU" sz="5200" b="1" dirty="0" smtClean="0"/>
              <a:t>в которых</a:t>
            </a:r>
          </a:p>
          <a:p>
            <a:pPr marL="0" indent="0" algn="ctr">
              <a:buNone/>
            </a:pPr>
            <a:r>
              <a:rPr lang="ru-RU" sz="5200" b="1" dirty="0"/>
              <a:t>н</a:t>
            </a:r>
            <a:r>
              <a:rPr lang="ru-RU" sz="5200" b="1" dirty="0" smtClean="0"/>
              <a:t>еобходимо знание иностранных языков</a:t>
            </a:r>
          </a:p>
          <a:p>
            <a:pPr marL="0" indent="0" algn="ctr">
              <a:buNone/>
            </a:pPr>
            <a:endParaRPr lang="ru-RU" sz="5200" b="1" dirty="0" smtClean="0"/>
          </a:p>
        </p:txBody>
      </p:sp>
    </p:spTree>
    <p:extLst>
      <p:ext uri="{BB962C8B-B14F-4D97-AF65-F5344CB8AC3E}">
        <p14:creationId xmlns:p14="http://schemas.microsoft.com/office/powerpoint/2010/main" val="7813738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sz="2400" dirty="0" smtClean="0">
                <a:solidFill>
                  <a:schemeClr val="tx1"/>
                </a:solidFill>
              </a:rPr>
              <a:t>Сулейманова Диана: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«Для успешной карьеры необходимо знать несколько языков»</a:t>
            </a:r>
            <a:endParaRPr lang="ru-RU" sz="2400" dirty="0">
              <a:solidFill>
                <a:schemeClr val="tx1"/>
              </a:solidFill>
            </a:endParaRPr>
          </a:p>
        </p:txBody>
      </p:sp>
      <p:pic>
        <p:nvPicPr>
          <p:cNvPr id="2050" name="Picture 2" descr="C:\Users\1\Desktop\ФОТО_ ИНОСТР_ в Презентацию\DSC_0404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4150" y="530225"/>
            <a:ext cx="6281737" cy="4187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2925463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95536" y="5301208"/>
            <a:ext cx="8183880" cy="1051560"/>
          </a:xfrm>
        </p:spPr>
        <p:txBody>
          <a:bodyPr>
            <a:normAutofit fontScale="90000"/>
          </a:bodyPr>
          <a:lstStyle/>
          <a:p>
            <a:pPr algn="ctr"/>
            <a:r>
              <a:rPr lang="ru-RU" sz="2400" dirty="0" smtClean="0">
                <a:solidFill>
                  <a:schemeClr val="tx1"/>
                </a:solidFill>
              </a:rPr>
              <a:t>Шапошникова Екатерина: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«</a:t>
            </a:r>
            <a:r>
              <a:rPr lang="ru-RU" sz="2400" dirty="0">
                <a:solidFill>
                  <a:schemeClr val="tx1"/>
                </a:solidFill>
              </a:rPr>
              <a:t>Знание иностранного языка входит в очень</a:t>
            </a:r>
            <a:br>
              <a:rPr lang="ru-RU" sz="2400" dirty="0">
                <a:solidFill>
                  <a:schemeClr val="tx1"/>
                </a:solidFill>
              </a:rPr>
            </a:br>
            <a:r>
              <a:rPr lang="ru-RU" sz="2400" dirty="0">
                <a:solidFill>
                  <a:schemeClr val="tx1"/>
                </a:solidFill>
              </a:rPr>
              <a:t>большое количество</a:t>
            </a:r>
            <a:br>
              <a:rPr lang="ru-RU" sz="2400" dirty="0">
                <a:solidFill>
                  <a:schemeClr val="tx1"/>
                </a:solidFill>
              </a:rPr>
            </a:br>
            <a:r>
              <a:rPr lang="ru-RU" sz="2400" dirty="0">
                <a:solidFill>
                  <a:schemeClr val="tx1"/>
                </a:solidFill>
              </a:rPr>
              <a:t>высокооплачиваемых </a:t>
            </a:r>
            <a:r>
              <a:rPr lang="ru-RU" sz="2400" dirty="0" smtClean="0">
                <a:solidFill>
                  <a:schemeClr val="tx1"/>
                </a:solidFill>
              </a:rPr>
              <a:t>профессий»</a:t>
            </a:r>
            <a:endParaRPr lang="ru-RU" sz="2400" dirty="0">
              <a:solidFill>
                <a:schemeClr val="tx1"/>
              </a:solidFill>
            </a:endParaRPr>
          </a:p>
        </p:txBody>
      </p:sp>
      <p:pic>
        <p:nvPicPr>
          <p:cNvPr id="7170" name="Picture 2" descr="C:\Users\1\Desktop\ФОТО_ ИНОСТР_ в Презентацию\DSC_0408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4150" y="530225"/>
            <a:ext cx="6281737" cy="4187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2854324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1520" y="5810264"/>
            <a:ext cx="8183880" cy="589816"/>
          </a:xfrm>
        </p:spPr>
        <p:txBody>
          <a:bodyPr>
            <a:noAutofit/>
          </a:bodyPr>
          <a:lstStyle/>
          <a:p>
            <a:r>
              <a:rPr lang="ru-RU" sz="2400" dirty="0" smtClean="0">
                <a:solidFill>
                  <a:schemeClr val="tx1"/>
                </a:solidFill>
              </a:rPr>
              <a:t>Рындина Ксения 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рассказала о 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профессиях, 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где необходимо 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знать иностранный </a:t>
            </a:r>
            <a:br>
              <a:rPr lang="ru-RU" sz="2400" dirty="0" smtClean="0">
                <a:solidFill>
                  <a:schemeClr val="tx1"/>
                </a:solidFill>
              </a:rPr>
            </a:br>
            <a:r>
              <a:rPr lang="ru-RU" sz="2400" dirty="0" smtClean="0">
                <a:solidFill>
                  <a:schemeClr val="tx1"/>
                </a:solidFill>
              </a:rPr>
              <a:t>язык</a:t>
            </a:r>
            <a:endParaRPr lang="ru-RU" sz="2400" dirty="0">
              <a:solidFill>
                <a:schemeClr val="tx1"/>
              </a:solidFill>
            </a:endParaRPr>
          </a:p>
        </p:txBody>
      </p:sp>
      <p:pic>
        <p:nvPicPr>
          <p:cNvPr id="8194" name="Picture 2" descr="C:\Users\1\Desktop\ФОТО_ ИНОСТР_ в Презентацию\DSC_0411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332656"/>
            <a:ext cx="5760640" cy="34563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5" name="Picture 3" descr="C:\Users\1\Desktop\ФОТО_ ИНОСТР_ в Презентацию\DSC_0413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51920" y="3107349"/>
            <a:ext cx="5052061" cy="32790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9415061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323528" y="116632"/>
            <a:ext cx="8229600" cy="6120680"/>
          </a:xfrm>
        </p:spPr>
        <p:txBody>
          <a:bodyPr>
            <a:normAutofit/>
          </a:bodyPr>
          <a:lstStyle/>
          <a:p>
            <a:pPr algn="ctr"/>
            <a:r>
              <a:rPr lang="ru-RU" sz="4000" dirty="0" smtClean="0">
                <a:solidFill>
                  <a:srgbClr val="002060"/>
                </a:solidFill>
              </a:rPr>
              <a:t> Классный час </a:t>
            </a:r>
            <a:br>
              <a:rPr lang="ru-RU" sz="4000" dirty="0" smtClean="0">
                <a:solidFill>
                  <a:srgbClr val="002060"/>
                </a:solidFill>
              </a:rPr>
            </a:br>
            <a:r>
              <a:rPr lang="ru-RU" sz="4000" dirty="0" smtClean="0">
                <a:solidFill>
                  <a:srgbClr val="002060"/>
                </a:solidFill>
              </a:rPr>
              <a:t>«Поговорим </a:t>
            </a:r>
            <a:r>
              <a:rPr lang="ru-RU" sz="4000" dirty="0">
                <a:solidFill>
                  <a:srgbClr val="002060"/>
                </a:solidFill>
              </a:rPr>
              <a:t>о профессии.</a:t>
            </a:r>
            <a:br>
              <a:rPr lang="ru-RU" sz="4000" dirty="0">
                <a:solidFill>
                  <a:srgbClr val="002060"/>
                </a:solidFill>
              </a:rPr>
            </a:br>
            <a:r>
              <a:rPr lang="ru-RU" sz="4000" dirty="0">
                <a:solidFill>
                  <a:srgbClr val="002060"/>
                </a:solidFill>
              </a:rPr>
              <a:t>МОЙ ВЫБОР»</a:t>
            </a:r>
            <a:br>
              <a:rPr lang="ru-RU" sz="4000" dirty="0">
                <a:solidFill>
                  <a:srgbClr val="002060"/>
                </a:solidFill>
              </a:rPr>
            </a:br>
            <a:r>
              <a:rPr lang="ru-RU" dirty="0">
                <a:solidFill>
                  <a:srgbClr val="FF0000"/>
                </a:solidFill>
              </a:rPr>
              <a:t>(Изучение иностранных языков для будущей успешной карьеры</a:t>
            </a:r>
            <a:r>
              <a:rPr lang="ru-RU" dirty="0" smtClean="0">
                <a:solidFill>
                  <a:srgbClr val="FF0000"/>
                </a:solidFill>
              </a:rPr>
              <a:t>)</a:t>
            </a:r>
            <a:br>
              <a:rPr lang="ru-RU" dirty="0" smtClean="0">
                <a:solidFill>
                  <a:srgbClr val="FF0000"/>
                </a:solidFill>
              </a:rPr>
            </a:br>
            <a:r>
              <a:rPr lang="ru-RU" dirty="0">
                <a:solidFill>
                  <a:srgbClr val="FF0000"/>
                </a:solidFill>
              </a:rPr>
              <a:t/>
            </a:r>
            <a:br>
              <a:rPr lang="ru-RU" dirty="0">
                <a:solidFill>
                  <a:srgbClr val="FF0000"/>
                </a:solidFill>
              </a:rPr>
            </a:br>
            <a:r>
              <a:rPr lang="ru-RU" dirty="0">
                <a:solidFill>
                  <a:srgbClr val="FF0000"/>
                </a:solidFill>
              </a:rPr>
              <a:t/>
            </a:r>
            <a:br>
              <a:rPr lang="ru-RU" dirty="0">
                <a:solidFill>
                  <a:srgbClr val="FF0000"/>
                </a:solidFill>
              </a:rPr>
            </a:br>
            <a:r>
              <a:rPr lang="ru-RU" dirty="0" smtClean="0">
                <a:solidFill>
                  <a:srgbClr val="FF0000"/>
                </a:solidFill>
              </a:rPr>
              <a:t>             </a:t>
            </a:r>
            <a:r>
              <a:rPr lang="ru-RU" sz="2800" b="1" dirty="0" smtClean="0">
                <a:solidFill>
                  <a:schemeClr val="tx1"/>
                </a:solidFill>
              </a:rPr>
              <a:t>подготовила и провела </a:t>
            </a:r>
            <a:r>
              <a:rPr lang="ru-RU" sz="2400" b="1" dirty="0" smtClean="0">
                <a:solidFill>
                  <a:schemeClr val="tx1"/>
                </a:solidFill>
              </a:rPr>
              <a:t>классный руководитель 7-а Жукова В.Л. </a:t>
            </a:r>
            <a:endParaRPr lang="ru-RU" sz="2400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58780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dirty="0" smtClean="0">
                <a:solidFill>
                  <a:srgbClr val="FF0000"/>
                </a:solidFill>
              </a:rPr>
              <a:t>Мероприятие получилось очень интересным и познавательным</a:t>
            </a:r>
            <a:endParaRPr lang="ru-RU" b="1" dirty="0">
              <a:solidFill>
                <a:srgbClr val="FF0000"/>
              </a:solidFill>
            </a:endParaRPr>
          </a:p>
        </p:txBody>
      </p:sp>
      <p:pic>
        <p:nvPicPr>
          <p:cNvPr id="3074" name="Picture 2" descr="C:\Users\1\Desktop\ФОТО_ ИНОСТР_ в Презентацию\DSC_0422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4150" y="530225"/>
            <a:ext cx="6281737" cy="4187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998848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Аспект">
  <a:themeElements>
    <a:clrScheme name="Аспект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F07F09"/>
      </a:accent1>
      <a:accent2>
        <a:srgbClr val="9F2936"/>
      </a:accent2>
      <a:accent3>
        <a:srgbClr val="1B587C"/>
      </a:accent3>
      <a:accent4>
        <a:srgbClr val="4E8542"/>
      </a:accent4>
      <a:accent5>
        <a:srgbClr val="604878"/>
      </a:accent5>
      <a:accent6>
        <a:srgbClr val="C19859"/>
      </a:accent6>
      <a:hlink>
        <a:srgbClr val="6B9F25"/>
      </a:hlink>
      <a:folHlink>
        <a:srgbClr val="B26B02"/>
      </a:folHlink>
    </a:clrScheme>
    <a:fontScheme name="Аспект">
      <a:maj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ajorFont>
      <a:min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Аспект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270000"/>
              </a:schemeClr>
            </a:gs>
            <a:gs pos="25000">
              <a:schemeClr val="phClr">
                <a:tint val="60000"/>
                <a:satMod val="300000"/>
              </a:schemeClr>
            </a:gs>
            <a:gs pos="100000">
              <a:schemeClr val="phClr">
                <a:tint val="29000"/>
                <a:satMod val="40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45000"/>
                <a:satMod val="155000"/>
              </a:schemeClr>
            </a:gs>
            <a:gs pos="60000">
              <a:schemeClr val="phClr">
                <a:shade val="95000"/>
                <a:satMod val="150000"/>
              </a:schemeClr>
            </a:gs>
            <a:gs pos="100000">
              <a:schemeClr val="phClr">
                <a:tint val="87000"/>
                <a:satMod val="2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atMod val="150000"/>
            </a:schemeClr>
          </a:solidFill>
          <a:prstDash val="solid"/>
        </a:ln>
        <a:ln w="425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2000000"/>
            </a:lightRig>
          </a:scene3d>
          <a:sp3d prstMaterial="powder">
            <a:bevelT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35000"/>
                <a:satMod val="150000"/>
              </a:schemeClr>
            </a:gs>
            <a:gs pos="45000">
              <a:schemeClr val="phClr">
                <a:shade val="68000"/>
                <a:satMod val="155000"/>
              </a:schemeClr>
            </a:gs>
            <a:gs pos="100000">
              <a:schemeClr val="phClr">
                <a:tint val="70000"/>
                <a:satMod val="175000"/>
              </a:schemeClr>
            </a:gs>
          </a:gsLst>
          <a:lin ang="16200000" scaled="0"/>
        </a:gradFill>
        <a:blipFill>
          <a:blip xmlns:r="http://schemas.openxmlformats.org/officeDocument/2006/relationships" r:embed="rId1">
            <a:duotone>
              <a:schemeClr val="phClr">
                <a:shade val="800"/>
                <a:satMod val="150000"/>
              </a:schemeClr>
              <a:schemeClr val="phClr">
                <a:tint val="80000"/>
                <a:satMod val="150000"/>
              </a:schemeClr>
            </a:duotone>
          </a:blip>
          <a:tile tx="0" ty="0" sx="75000" sy="7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Aspect</Template>
  <TotalTime>472</TotalTime>
  <Words>175</Words>
  <Application>Microsoft Office PowerPoint</Application>
  <PresentationFormat>Экран (4:3)</PresentationFormat>
  <Paragraphs>38</Paragraphs>
  <Slides>11</Slides>
  <Notes>3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11</vt:i4>
      </vt:variant>
    </vt:vector>
  </HeadingPairs>
  <TitlesOfParts>
    <vt:vector size="12" baseType="lpstr">
      <vt:lpstr>Аспект</vt:lpstr>
      <vt:lpstr>Классный час  по профориентации</vt:lpstr>
      <vt:lpstr>14 декабря 2018 г. в 7-а классе прошло очередное занятие по профориентации «Поговорим о профессии» (Изучение  иностранных языков  для будущей успешной карьеры)</vt:lpstr>
      <vt:lpstr>Предварительно было проведено анкетирование учащихся «Какие языки надо изучать для будущей успешной карьеры»</vt:lpstr>
      <vt:lpstr>Презентация PowerPoint</vt:lpstr>
      <vt:lpstr>Смолинова Аня, Лыонг Тхао и Ермилов Максим подготовили сообщение  «В каких лингвистических центрах изучают иностранные языки. Как это пригодится в будущем»</vt:lpstr>
      <vt:lpstr>Презентация PowerPoint</vt:lpstr>
      <vt:lpstr>Сулейманова Диана: «Для успешной карьеры необходимо знать несколько языков»</vt:lpstr>
      <vt:lpstr>Шапошникова Екатерина: «Знание иностранного языка входит в очень большое количество высокооплачиваемых профессий»</vt:lpstr>
      <vt:lpstr>Рындина Ксения  рассказала о  профессиях,  где необходимо  знать иностранный  язык</vt:lpstr>
      <vt:lpstr> Классный час  «Поговорим о профессии. МОЙ ВЫБОР» (Изучение иностранных языков для будущей успешной карьеры)                подготовила и провела классный руководитель 7-а Жукова В.Л. </vt:lpstr>
      <vt:lpstr>Мероприятие получилось очень интересным и познавательным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Классный час  по профориентации</dc:title>
  <dc:creator>User</dc:creator>
  <cp:lastModifiedBy>Windows User</cp:lastModifiedBy>
  <cp:revision>34</cp:revision>
  <dcterms:created xsi:type="dcterms:W3CDTF">2018-10-09T10:08:02Z</dcterms:created>
  <dcterms:modified xsi:type="dcterms:W3CDTF">2019-04-18T04:30:38Z</dcterms:modified>
</cp:coreProperties>
</file>