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5" autoAdjust="0"/>
  </p:normalViewPr>
  <p:slideViewPr>
    <p:cSldViewPr>
      <p:cViewPr varScale="1">
        <p:scale>
          <a:sx n="51" d="100"/>
          <a:sy n="51" d="100"/>
        </p:scale>
        <p:origin x="-1243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395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BA06B-EF99-4486-B8EF-D9D4E39BE3FD}" type="datetimeFigureOut">
              <a:rPr lang="ru-RU" smtClean="0"/>
              <a:t>30.07.2016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B1059-A3F1-4192-8E47-19573AA8D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498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B1059-A3F1-4192-8E47-19573AA8D07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6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144016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Древесину</a:t>
            </a:r>
            <a:endParaRPr lang="ru-RU" sz="6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3096344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dirty="0"/>
              <a:t>Как вы думаете, какой материал мы будем обрабатывать в этом классе?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404664"/>
            <a:ext cx="6912768" cy="20882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На уроках технологии в начальной школе вы </a:t>
            </a:r>
            <a:r>
              <a:rPr lang="ru-RU" sz="3200" dirty="0" smtClean="0">
                <a:solidFill>
                  <a:schemeClr val="tx1"/>
                </a:solidFill>
              </a:rPr>
              <a:t>работали </a:t>
            </a:r>
            <a:r>
              <a:rPr lang="ru-RU" sz="3200" dirty="0">
                <a:solidFill>
                  <a:schemeClr val="tx1"/>
                </a:solidFill>
              </a:rPr>
              <a:t>с такими материалами как картон, </a:t>
            </a:r>
            <a:r>
              <a:rPr lang="ru-RU" sz="3200" dirty="0" smtClean="0">
                <a:solidFill>
                  <a:schemeClr val="tx1"/>
                </a:solidFill>
              </a:rPr>
              <a:t>бумага, ткань</a:t>
            </a:r>
            <a:r>
              <a:rPr lang="ru-RU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146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7504" y="332656"/>
            <a:ext cx="8928992" cy="1152128"/>
          </a:xfrm>
        </p:spPr>
        <p:txBody>
          <a:bodyPr/>
          <a:lstStyle/>
          <a:p>
            <a:r>
              <a:rPr lang="ru-RU" sz="4000" dirty="0" smtClean="0"/>
              <a:t>Что можно изготавливать из древесины?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18828" y="1914010"/>
            <a:ext cx="19011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lvl="0" indent="-18288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</a:pP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Мебель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491347"/>
            <a:ext cx="31456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18288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</a:pP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Спортивный инвентарь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9736" y="3406282"/>
            <a:ext cx="34741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18288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</a:pP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Садовый инвентарь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27985" y="4936827"/>
            <a:ext cx="43027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18288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</a:pP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Музыкальные инструменты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8239" y="5436294"/>
            <a:ext cx="32356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18288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</a:pP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Художественные изделия</a:t>
            </a:r>
          </a:p>
        </p:txBody>
      </p:sp>
    </p:spTree>
    <p:extLst>
      <p:ext uri="{BB962C8B-B14F-4D97-AF65-F5344CB8AC3E}">
        <p14:creationId xmlns:p14="http://schemas.microsoft.com/office/powerpoint/2010/main" val="178499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16632"/>
            <a:ext cx="9144000" cy="576064"/>
          </a:xfrm>
        </p:spPr>
        <p:txBody>
          <a:bodyPr/>
          <a:lstStyle/>
          <a:p>
            <a:r>
              <a:rPr lang="ru-RU" dirty="0" smtClean="0"/>
              <a:t>Какие же недостатки есть у древесины?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79512" y="1988841"/>
            <a:ext cx="4323639" cy="3600400"/>
          </a:xfrm>
        </p:spPr>
        <p:txBody>
          <a:bodyPr/>
          <a:lstStyle/>
          <a:p>
            <a:pPr algn="ctr"/>
            <a:r>
              <a:rPr lang="ru-RU" sz="3200" dirty="0"/>
              <a:t>Портится от </a:t>
            </a:r>
            <a:r>
              <a:rPr lang="ru-RU" sz="3200" dirty="0" smtClean="0"/>
              <a:t>сырости</a:t>
            </a:r>
          </a:p>
          <a:p>
            <a:pPr marL="45720" indent="0" algn="ctr">
              <a:buNone/>
            </a:pPr>
            <a:r>
              <a:rPr lang="ru-RU" sz="3200" dirty="0" smtClean="0"/>
              <a:t>(</a:t>
            </a:r>
            <a:r>
              <a:rPr lang="ru-RU" sz="3200" dirty="0"/>
              <a:t>плесневеет, гниёт)</a:t>
            </a:r>
          </a:p>
          <a:p>
            <a:pPr algn="ctr"/>
            <a:r>
              <a:rPr lang="ru-RU" sz="3200" dirty="0"/>
              <a:t>Коробится при высыхании</a:t>
            </a:r>
          </a:p>
          <a:p>
            <a:pPr algn="ctr"/>
            <a:r>
              <a:rPr lang="ru-RU" sz="3200" dirty="0"/>
              <a:t>Легко возгорается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5796136" y="1700808"/>
            <a:ext cx="3096343" cy="3024336"/>
          </a:xfrm>
        </p:spPr>
        <p:txBody>
          <a:bodyPr>
            <a:normAutofit/>
          </a:bodyPr>
          <a:lstStyle/>
          <a:p>
            <a:r>
              <a:rPr lang="ru-RU" sz="3200" dirty="0"/>
              <a:t>г</a:t>
            </a:r>
            <a:r>
              <a:rPr lang="ru-RU" sz="3200" dirty="0" smtClean="0"/>
              <a:t>ниль</a:t>
            </a:r>
          </a:p>
          <a:p>
            <a:r>
              <a:rPr lang="ru-RU" sz="3200" dirty="0" smtClean="0"/>
              <a:t>сучки</a:t>
            </a:r>
          </a:p>
          <a:p>
            <a:r>
              <a:rPr lang="ru-RU" sz="3200" dirty="0"/>
              <a:t>ч</a:t>
            </a:r>
            <a:r>
              <a:rPr lang="ru-RU" sz="3200" dirty="0" smtClean="0"/>
              <a:t>ервоточину</a:t>
            </a:r>
          </a:p>
          <a:p>
            <a:r>
              <a:rPr lang="ru-RU" sz="3200" dirty="0" err="1" smtClean="0"/>
              <a:t>трещены</a:t>
            </a:r>
            <a:endParaRPr lang="ru-RU" sz="32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5661248"/>
            <a:ext cx="9144000" cy="1008112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Кроме того, древесина может </a:t>
            </a:r>
            <a:r>
              <a:rPr lang="ru-RU" sz="3200" dirty="0" smtClean="0"/>
              <a:t>иметь пороки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9309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51520" y="116632"/>
            <a:ext cx="8712968" cy="1254650"/>
          </a:xfrm>
        </p:spPr>
        <p:txBody>
          <a:bodyPr/>
          <a:lstStyle/>
          <a:p>
            <a:r>
              <a:rPr lang="ru-RU" sz="3200" dirty="0"/>
              <a:t>По каким признакам можно различить древесину</a:t>
            </a:r>
            <a:r>
              <a:rPr lang="ru-RU" sz="3200" dirty="0" smtClean="0"/>
              <a:t>?</a:t>
            </a:r>
            <a:endParaRPr lang="ru-RU" sz="3200" dirty="0"/>
          </a:p>
          <a:p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0" y="4005064"/>
            <a:ext cx="9143999" cy="2736303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200" i="1" dirty="0" smtClean="0"/>
              <a:t>Текстура - это</a:t>
            </a:r>
          </a:p>
          <a:p>
            <a:pPr marL="45720" indent="0" algn="ctr">
              <a:buNone/>
            </a:pPr>
            <a:r>
              <a:rPr lang="ru-RU" sz="3200" dirty="0" smtClean="0"/>
              <a:t>рисунок </a:t>
            </a:r>
            <a:r>
              <a:rPr lang="ru-RU" sz="3200" dirty="0"/>
              <a:t>на срезе древесины, получающийся при пересечении годичных колец, сердцевинных лучей и волокон</a:t>
            </a:r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107504" y="1399032"/>
            <a:ext cx="9036496" cy="2534024"/>
          </a:xfrm>
        </p:spPr>
        <p:txBody>
          <a:bodyPr/>
          <a:lstStyle/>
          <a:p>
            <a:pPr algn="ctr"/>
            <a:r>
              <a:rPr lang="ru-RU" sz="3200" dirty="0"/>
              <a:t>По цвету</a:t>
            </a:r>
          </a:p>
          <a:p>
            <a:pPr algn="ctr"/>
            <a:r>
              <a:rPr lang="ru-RU" sz="3200" dirty="0"/>
              <a:t>По запаху</a:t>
            </a:r>
          </a:p>
          <a:p>
            <a:pPr algn="ctr"/>
            <a:r>
              <a:rPr lang="ru-RU" sz="3200" dirty="0"/>
              <a:t>По твердости</a:t>
            </a:r>
          </a:p>
          <a:p>
            <a:pPr algn="ctr"/>
            <a:r>
              <a:rPr lang="ru-RU" sz="3200" dirty="0"/>
              <a:t>По текстуре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645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16632"/>
            <a:ext cx="9144000" cy="1080120"/>
          </a:xfrm>
        </p:spPr>
        <p:txBody>
          <a:bodyPr/>
          <a:lstStyle/>
          <a:p>
            <a:r>
              <a:rPr lang="ru-RU" sz="3200" dirty="0" smtClean="0"/>
              <a:t>Текстура лиственных пород древесины</a:t>
            </a:r>
          </a:p>
          <a:p>
            <a:r>
              <a:rPr lang="ru-RU" sz="3200" b="0" i="1" dirty="0" smtClean="0"/>
              <a:t>Дуб</a:t>
            </a:r>
            <a:endParaRPr lang="ru-RU" sz="3200" b="0" i="1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5733256"/>
            <a:ext cx="9143999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устойчив </a:t>
            </a:r>
            <a:r>
              <a:rPr lang="ru-RU" sz="3200" dirty="0"/>
              <a:t>к загниванию, не боится влаги и не коробится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511" y="1444668"/>
            <a:ext cx="5776201" cy="4144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014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88640"/>
            <a:ext cx="9144000" cy="648072"/>
          </a:xfrm>
        </p:spPr>
        <p:txBody>
          <a:bodyPr/>
          <a:lstStyle/>
          <a:p>
            <a:r>
              <a:rPr lang="ru-RU" sz="3200" dirty="0" smtClean="0"/>
              <a:t>Берёза</a:t>
            </a:r>
            <a:endParaRPr lang="ru-RU" sz="32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5517232"/>
            <a:ext cx="9143999" cy="1340768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древесина </a:t>
            </a:r>
            <a:r>
              <a:rPr lang="ru-RU" sz="3200" dirty="0"/>
              <a:t>твердая, белая с желтоватым или красноватым оттенком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010782"/>
            <a:ext cx="5832648" cy="417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894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7504" y="116632"/>
            <a:ext cx="8928992" cy="792088"/>
          </a:xfrm>
        </p:spPr>
        <p:txBody>
          <a:bodyPr/>
          <a:lstStyle/>
          <a:p>
            <a:r>
              <a:rPr lang="ru-RU" sz="3200" dirty="0" smtClean="0"/>
              <a:t>Осина</a:t>
            </a:r>
            <a:endParaRPr lang="ru-RU" sz="32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5661248"/>
            <a:ext cx="8928991" cy="108012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Волокнистая текстура светлого тона, режется с усилием</a:t>
            </a:r>
            <a:endParaRPr lang="ru-RU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880" y="951826"/>
            <a:ext cx="5956456" cy="4277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610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7504" y="116632"/>
            <a:ext cx="8928992" cy="1080120"/>
          </a:xfrm>
        </p:spPr>
        <p:txBody>
          <a:bodyPr/>
          <a:lstStyle/>
          <a:p>
            <a:r>
              <a:rPr lang="ru-RU" sz="3200" dirty="0" smtClean="0"/>
              <a:t>Текстура хвойных пород древесины</a:t>
            </a:r>
          </a:p>
          <a:p>
            <a:r>
              <a:rPr lang="ru-RU" sz="3200" dirty="0" smtClean="0"/>
              <a:t>Ель</a:t>
            </a:r>
            <a:endParaRPr lang="ru-RU" sz="32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5013176"/>
            <a:ext cx="9143999" cy="1656184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/>
              <a:t>Из древесины ели изготовляют мебель, музыкальные инструменты, её используют при производстве бумаги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77050"/>
            <a:ext cx="8280920" cy="3713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969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16632"/>
            <a:ext cx="9144000" cy="648072"/>
          </a:xfrm>
        </p:spPr>
        <p:txBody>
          <a:bodyPr/>
          <a:lstStyle/>
          <a:p>
            <a:r>
              <a:rPr lang="ru-RU" sz="3200" dirty="0" smtClean="0"/>
              <a:t>Лиственница</a:t>
            </a:r>
            <a:endParaRPr lang="ru-RU" sz="32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4797152"/>
            <a:ext cx="9036495" cy="1944216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единственное европейское хвойное дерево с опадающей на зиму хвоей. Из лиственницы делают шпалы для железных дорог, столбы, плотины, причалы, её применяют в судостроении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46" y="836712"/>
            <a:ext cx="8143167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721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88640"/>
            <a:ext cx="5436096" cy="2232248"/>
          </a:xfrm>
        </p:spPr>
        <p:txBody>
          <a:bodyPr/>
          <a:lstStyle/>
          <a:p>
            <a:r>
              <a:rPr lang="ru-RU" sz="3200" dirty="0"/>
              <a:t>Как называют материалы, которые получают при продольном распиливании бревна?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512" y="4293096"/>
            <a:ext cx="5256583" cy="201622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Пиломатериалы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2160" y="114865"/>
            <a:ext cx="2520280" cy="655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737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548680"/>
          </a:xfrm>
        </p:spPr>
        <p:txBody>
          <a:bodyPr/>
          <a:lstStyle/>
          <a:p>
            <a:r>
              <a:rPr lang="ru-RU" sz="3200" dirty="0" smtClean="0"/>
              <a:t>Какие вы знаете виды пиломатериалов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107504" y="4509120"/>
            <a:ext cx="1872208" cy="504056"/>
          </a:xfrm>
        </p:spPr>
        <p:txBody>
          <a:bodyPr/>
          <a:lstStyle/>
          <a:p>
            <a:r>
              <a:rPr lang="ru-RU" dirty="0" smtClean="0"/>
              <a:t>1-горбыль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7380312" y="4582597"/>
            <a:ext cx="1656183" cy="6466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dirty="0" smtClean="0"/>
              <a:t>4-брус</a:t>
            </a:r>
            <a:endParaRPr lang="ru-RU" sz="2400" b="1" dirty="0"/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3289" y="6165304"/>
            <a:ext cx="6512511" cy="50405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021" y="585342"/>
            <a:ext cx="5196268" cy="3707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979712" y="4582597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2-бруски</a:t>
            </a:r>
            <a:endParaRPr lang="ru-RU" sz="24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4461496"/>
            <a:ext cx="3384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3-доска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необрезная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5347772"/>
            <a:ext cx="47473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5-доска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обрезная</a:t>
            </a:r>
          </a:p>
        </p:txBody>
      </p:sp>
    </p:spTree>
    <p:extLst>
      <p:ext uri="{BB962C8B-B14F-4D97-AF65-F5344CB8AC3E}">
        <p14:creationId xmlns:p14="http://schemas.microsoft.com/office/powerpoint/2010/main" val="214521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6885384" cy="639762"/>
          </a:xfrm>
        </p:spPr>
        <p:txBody>
          <a:bodyPr/>
          <a:lstStyle/>
          <a:p>
            <a:r>
              <a:rPr lang="ru-RU" sz="3200" dirty="0"/>
              <a:t>Из древесины изготавливают материал для обработки.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156446" y="3212975"/>
            <a:ext cx="7303985" cy="930551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200" b="1" i="1" dirty="0" smtClean="0"/>
              <a:t>Древесные материалы</a:t>
            </a:r>
            <a:endParaRPr lang="ru-RU" sz="3200" b="1" i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1043608" y="2276872"/>
            <a:ext cx="6950398" cy="720080"/>
          </a:xfrm>
        </p:spPr>
        <p:txBody>
          <a:bodyPr/>
          <a:lstStyle/>
          <a:p>
            <a:r>
              <a:rPr lang="ru-RU" sz="3200" b="0" dirty="0"/>
              <a:t>Как мы можем такие материалы назвать?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1043608" y="4221088"/>
            <a:ext cx="6948121" cy="1080120"/>
          </a:xfrm>
        </p:spPr>
        <p:txBody>
          <a:bodyPr>
            <a:normAutofit fontScale="40000" lnSpcReduction="20000"/>
          </a:bodyPr>
          <a:lstStyle/>
          <a:p>
            <a:pPr marL="45720" indent="0" algn="ctr">
              <a:buNone/>
            </a:pPr>
            <a:r>
              <a:rPr lang="ru-RU" sz="8000" dirty="0"/>
              <a:t>А если древесину распилим, то как мы их(материалы) назовем? </a:t>
            </a:r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3289" y="5589240"/>
            <a:ext cx="6512511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 smtClean="0"/>
              <a:t>Пиломатериалы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42815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r>
              <a:rPr lang="ru-RU" sz="3200" dirty="0"/>
              <a:t>А теперь давайте разберём элементы, из которых состоят пиломатериалы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179512" y="4077072"/>
            <a:ext cx="2808312" cy="576064"/>
          </a:xfrm>
        </p:spPr>
        <p:txBody>
          <a:bodyPr/>
          <a:lstStyle/>
          <a:p>
            <a:r>
              <a:rPr lang="ru-RU" sz="3200" dirty="0" smtClean="0"/>
              <a:t>1 – </a:t>
            </a:r>
            <a:r>
              <a:rPr lang="ru-RU" sz="3200" dirty="0" err="1" smtClean="0"/>
              <a:t>пласть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3275857" y="4293096"/>
            <a:ext cx="3024336" cy="576064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200" b="1" dirty="0" smtClean="0"/>
              <a:t>2 - ребро</a:t>
            </a:r>
            <a:endParaRPr lang="ru-RU" sz="3200" b="1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3289" y="5373216"/>
            <a:ext cx="6512511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4 - кромка</a:t>
            </a:r>
            <a:endParaRPr lang="ru-RU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98" y="1225175"/>
            <a:ext cx="8746999" cy="2707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084169" y="4096664"/>
            <a:ext cx="259228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3 – торец</a:t>
            </a:r>
            <a:br>
              <a:rPr lang="ru-RU" sz="32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66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79512" y="0"/>
            <a:ext cx="6264696" cy="639762"/>
          </a:xfrm>
        </p:spPr>
        <p:txBody>
          <a:bodyPr/>
          <a:lstStyle/>
          <a:p>
            <a:r>
              <a:rPr lang="ru-RU" dirty="0" smtClean="0"/>
              <a:t>Какие бывают древесные материалы?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2923" y="1700808"/>
            <a:ext cx="9111077" cy="786535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/>
              <a:t>ДСП – древесностружечная плита, изготавливается прессованием стружки, смешанной с синтетической смолой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7381492" y="1120126"/>
            <a:ext cx="1546504" cy="432048"/>
          </a:xfrm>
        </p:spPr>
        <p:txBody>
          <a:bodyPr/>
          <a:lstStyle/>
          <a:p>
            <a:r>
              <a:rPr lang="ru-RU" dirty="0" smtClean="0"/>
              <a:t>Фанера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0" y="2924944"/>
            <a:ext cx="9144000" cy="9361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dirty="0"/>
              <a:t>ДВП – древесноволокнистая плита прессованная в виде листов из измельченной древесины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5" y="4077072"/>
            <a:ext cx="8845856" cy="576064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dirty="0" smtClean="0"/>
              <a:t>Шпон – это тонкие слои древесины 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90905" y="196798"/>
            <a:ext cx="801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a typeface="+mj-ea"/>
                <a:cs typeface="+mj-cs"/>
              </a:rPr>
              <a:t>ДСП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4744" y="427630"/>
            <a:ext cx="798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a typeface="+mj-ea"/>
                <a:cs typeface="+mj-cs"/>
              </a:rPr>
              <a:t>ДВП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086600" y="889294"/>
            <a:ext cx="1008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a typeface="+mj-ea"/>
                <a:cs typeface="+mj-cs"/>
              </a:rPr>
              <a:t>Шпон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498728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Фанера – это древесный материал, полученный путем склеивания трёх и более тонких листов шпона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40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/>
      <p:bldP spid="7" grpId="0"/>
      <p:bldP spid="8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21634"/>
            <a:ext cx="9144000" cy="639762"/>
          </a:xfrm>
        </p:spPr>
        <p:txBody>
          <a:bodyPr/>
          <a:lstStyle/>
          <a:p>
            <a:r>
              <a:rPr lang="ru-RU" dirty="0" smtClean="0"/>
              <a:t>Получение лущёного шпона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56017" y="6235103"/>
            <a:ext cx="6301741" cy="59432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/>
              <a:t> 4-прижимная линейка</a:t>
            </a:r>
            <a:endParaRPr lang="ru-RU" sz="24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533" y="696050"/>
            <a:ext cx="5534779" cy="453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1697" y="5783545"/>
            <a:ext cx="15424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1-бревно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792321"/>
            <a:ext cx="3015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2-лущильный нож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08104" y="5568915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3-лента шпона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132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16632"/>
            <a:ext cx="9144000" cy="639762"/>
          </a:xfrm>
        </p:spPr>
        <p:txBody>
          <a:bodyPr/>
          <a:lstStyle/>
          <a:p>
            <a:r>
              <a:rPr lang="ru-RU" dirty="0" smtClean="0"/>
              <a:t>Изготовление фанеры из листов шпона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3" y="750812"/>
            <a:ext cx="9030653" cy="548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352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-180528" y="6643"/>
            <a:ext cx="9433048" cy="686053"/>
          </a:xfrm>
        </p:spPr>
        <p:txBody>
          <a:bodyPr/>
          <a:lstStyle/>
          <a:p>
            <a:r>
              <a:rPr lang="ru-RU" dirty="0" smtClean="0"/>
              <a:t>Что необходимо соблюдать при выполнении любой работы?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" y="2348880"/>
            <a:ext cx="3635895" cy="316835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dirty="0"/>
              <a:t>Давайте вспомним правила ТБ при работе в мастерской </a:t>
            </a:r>
            <a:r>
              <a:rPr lang="ru-RU" sz="2400" dirty="0" smtClean="0"/>
              <a:t>и при работе с </a:t>
            </a:r>
            <a:r>
              <a:rPr lang="ru-RU" sz="2400" dirty="0"/>
              <a:t>шилом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34580" y="764704"/>
            <a:ext cx="9109420" cy="576064"/>
          </a:xfrm>
        </p:spPr>
        <p:txBody>
          <a:bodyPr/>
          <a:lstStyle/>
          <a:p>
            <a:r>
              <a:rPr lang="ru-RU" dirty="0" smtClean="0"/>
              <a:t>Правила безопасности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3635896" y="1412776"/>
            <a:ext cx="5400599" cy="4248000"/>
          </a:xfrm>
        </p:spPr>
        <p:txBody>
          <a:bodyPr>
            <a:normAutofit/>
          </a:bodyPr>
          <a:lstStyle/>
          <a:p>
            <a:pPr marL="45720" indent="0">
              <a:lnSpc>
                <a:spcPct val="200000"/>
              </a:lnSpc>
              <a:buNone/>
            </a:pPr>
            <a:r>
              <a:rPr lang="ru-RU" sz="2400" dirty="0" smtClean="0"/>
              <a:t>Работать в </a:t>
            </a:r>
            <a:r>
              <a:rPr lang="ru-RU" sz="2400" dirty="0" err="1" smtClean="0"/>
              <a:t>спец.одежде</a:t>
            </a:r>
            <a:endParaRPr lang="ru-RU" sz="2400" dirty="0" smtClean="0"/>
          </a:p>
          <a:p>
            <a:pPr marL="45720" indent="0">
              <a:lnSpc>
                <a:spcPct val="200000"/>
              </a:lnSpc>
              <a:buNone/>
            </a:pPr>
            <a:r>
              <a:rPr lang="ru-RU" sz="2400" dirty="0" smtClean="0"/>
              <a:t>Содержать рабочее место в чистоте</a:t>
            </a:r>
          </a:p>
          <a:p>
            <a:pPr marL="45720" indent="0">
              <a:lnSpc>
                <a:spcPct val="200000"/>
              </a:lnSpc>
              <a:buNone/>
            </a:pPr>
            <a:r>
              <a:rPr lang="ru-RU" sz="2400" dirty="0" smtClean="0"/>
              <a:t>Шилом работать аккуратно</a:t>
            </a:r>
          </a:p>
          <a:p>
            <a:pPr marL="45720" indent="0">
              <a:lnSpc>
                <a:spcPct val="200000"/>
              </a:lnSpc>
              <a:buNone/>
            </a:pPr>
            <a:r>
              <a:rPr lang="ru-RU" sz="2400" dirty="0" smtClean="0"/>
              <a:t>Подавать шило ручкой от себя</a:t>
            </a:r>
          </a:p>
          <a:p>
            <a:pPr marL="45720" indent="0">
              <a:lnSpc>
                <a:spcPct val="200000"/>
              </a:lnSpc>
              <a:buNone/>
            </a:pPr>
            <a:r>
              <a:rPr lang="ru-RU" sz="2400" dirty="0" smtClean="0"/>
              <a:t>Не класть шило в карман халата</a:t>
            </a:r>
            <a:endParaRPr lang="ru-RU" sz="24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631489" y="5715000"/>
            <a:ext cx="6512511" cy="11430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61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Перед вами образцы древесины</a:t>
            </a:r>
          </a:p>
          <a:p>
            <a:r>
              <a:rPr lang="ru-RU" dirty="0" smtClean="0"/>
              <a:t>1. Изучите </a:t>
            </a:r>
            <a:r>
              <a:rPr lang="ru-RU" dirty="0"/>
              <a:t>их текстуру, определите цвет, запах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53754423"/>
              </p:ext>
            </p:extLst>
          </p:nvPr>
        </p:nvGraphicFramePr>
        <p:xfrm>
          <a:off x="0" y="1772815"/>
          <a:ext cx="9144000" cy="2448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8941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Номер образца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Порода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Текстура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Цвет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Запах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Твёрдость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518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518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18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0" y="1124744"/>
            <a:ext cx="9144000" cy="504056"/>
          </a:xfrm>
        </p:spPr>
        <p:txBody>
          <a:bodyPr/>
          <a:lstStyle/>
          <a:p>
            <a:r>
              <a:rPr lang="ru-RU" dirty="0" smtClean="0"/>
              <a:t>Свойства запишите в таблицу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0" y="5301208"/>
            <a:ext cx="9144000" cy="78524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dirty="0"/>
              <a:t>Результат запишите в таблицу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4293096"/>
            <a:ext cx="9144000" cy="1008112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/>
              <a:t>2. Вдавливая в поверхность каждого образца </a:t>
            </a:r>
            <a:r>
              <a:rPr lang="ru-RU" sz="2400" dirty="0" smtClean="0"/>
              <a:t>шило, </a:t>
            </a:r>
            <a:r>
              <a:rPr lang="ru-RU" sz="2400" dirty="0"/>
              <a:t>определите, какие породы твёрдые, а какие мягкие</a:t>
            </a:r>
          </a:p>
        </p:txBody>
      </p:sp>
    </p:spTree>
    <p:extLst>
      <p:ext uri="{BB962C8B-B14F-4D97-AF65-F5344CB8AC3E}">
        <p14:creationId xmlns:p14="http://schemas.microsoft.com/office/powerpoint/2010/main" val="389403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-20876" y="24300"/>
            <a:ext cx="9144000" cy="836712"/>
          </a:xfrm>
        </p:spPr>
        <p:txBody>
          <a:bodyPr/>
          <a:lstStyle/>
          <a:p>
            <a:r>
              <a:rPr lang="ru-RU" dirty="0" smtClean="0"/>
              <a:t>3. Рассмотрите </a:t>
            </a:r>
            <a:r>
              <a:rPr lang="ru-RU" dirty="0"/>
              <a:t>образцы пиломатериалов, определите их название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07505" y="2659530"/>
            <a:ext cx="9036495" cy="72008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b="1" dirty="0" smtClean="0"/>
              <a:t>5. Изучите </a:t>
            </a:r>
            <a:r>
              <a:rPr lang="ru-RU" sz="2400" b="1" dirty="0"/>
              <a:t>образцы древесных материалов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0" y="908720"/>
            <a:ext cx="9144000" cy="639762"/>
          </a:xfrm>
        </p:spPr>
        <p:txBody>
          <a:bodyPr/>
          <a:lstStyle/>
          <a:p>
            <a:r>
              <a:rPr lang="ru-RU" dirty="0" smtClean="0"/>
              <a:t>Запишите в тетрадь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0" y="4221088"/>
            <a:ext cx="9144000" cy="79208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b="1" dirty="0" smtClean="0"/>
              <a:t>7. Измерьте линейкой толщину фанеры</a:t>
            </a:r>
            <a:endParaRPr lang="ru-RU" sz="2400" b="1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03648" y="501317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/>
              <a:t>Запишите в тетрадь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78240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a typeface="+mj-ea"/>
                <a:cs typeface="+mj-cs"/>
              </a:rPr>
              <a:t>4. Нарисуйте </a:t>
            </a:r>
            <a:r>
              <a:rPr lang="ru-RU" sz="24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a typeface="+mj-ea"/>
                <a:cs typeface="+mj-cs"/>
              </a:rPr>
              <a:t>доску и подпишите основные её элементы</a:t>
            </a:r>
            <a:endParaRPr lang="ru-RU" sz="2400" b="1" dirty="0">
              <a:gradFill>
                <a:gsLst>
                  <a:gs pos="0">
                    <a:prstClr val="black"/>
                  </a:gs>
                  <a:gs pos="40000">
                    <a:prstClr val="black">
                      <a:lumMod val="75000"/>
                      <a:lumOff val="25000"/>
                    </a:prstClr>
                  </a:gs>
                  <a:gs pos="100000">
                    <a:srgbClr val="212745">
                      <a:alpha val="65000"/>
                    </a:srgbClr>
                  </a:gs>
                </a:gsLst>
                <a:lin ang="5400000" scaled="0"/>
              </a:gradFill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3284984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6. Определите </a:t>
            </a: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количество слоёв в образце фанеры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24214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-35866" y="116632"/>
            <a:ext cx="9144000" cy="6264696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ru-RU" sz="4000" dirty="0" smtClean="0"/>
              <a:t>Для закрепления пройденной сегодняшней темы,</a:t>
            </a:r>
          </a:p>
          <a:p>
            <a:pPr>
              <a:lnSpc>
                <a:spcPct val="250000"/>
              </a:lnSpc>
            </a:pPr>
            <a:r>
              <a:rPr lang="ru-RU" sz="4000" dirty="0" smtClean="0"/>
              <a:t> дома ответьте на </a:t>
            </a:r>
            <a:r>
              <a:rPr lang="ru-RU" sz="4000" dirty="0"/>
              <a:t>5 вопросов в конце </a:t>
            </a:r>
            <a:r>
              <a:rPr lang="ru-RU" sz="4000" dirty="0" smtClean="0"/>
              <a:t>§ 3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768323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55576" y="731520"/>
            <a:ext cx="7704856" cy="969288"/>
          </a:xfrm>
        </p:spPr>
        <p:txBody>
          <a:bodyPr/>
          <a:lstStyle/>
          <a:p>
            <a:r>
              <a:rPr lang="ru-RU" sz="4000" dirty="0"/>
              <a:t>Сегодня мы узнаем породы </a:t>
            </a:r>
            <a:r>
              <a:rPr lang="ru-RU" sz="4000" dirty="0" smtClean="0"/>
              <a:t>древесины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156446" y="3068960"/>
            <a:ext cx="7087961" cy="1584176"/>
          </a:xfr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endParaRPr lang="ru-RU" sz="4000" dirty="0"/>
          </a:p>
          <a:p>
            <a:pPr marL="45720" indent="0" algn="ctr">
              <a:buNone/>
            </a:pPr>
            <a:r>
              <a:rPr lang="ru-RU" sz="6400" dirty="0" smtClean="0"/>
              <a:t>проведем </a:t>
            </a:r>
            <a:r>
              <a:rPr lang="ru-RU" sz="6400" dirty="0"/>
              <a:t>опыт по определению свойств </a:t>
            </a:r>
            <a:r>
              <a:rPr lang="ru-RU" sz="6400" dirty="0" smtClean="0"/>
              <a:t>древесины</a:t>
            </a:r>
            <a:endParaRPr lang="ru-RU" sz="6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467544" y="2060848"/>
            <a:ext cx="8208912" cy="1368152"/>
          </a:xfrm>
        </p:spPr>
        <p:txBody>
          <a:bodyPr/>
          <a:lstStyle/>
          <a:p>
            <a:r>
              <a:rPr lang="ru-RU" sz="4000" dirty="0"/>
              <a:t>Научимся  распознавать их по </a:t>
            </a:r>
            <a:r>
              <a:rPr lang="ru-RU" sz="4000" dirty="0" smtClean="0"/>
              <a:t>свойствам</a:t>
            </a:r>
            <a:endParaRPr lang="ru-RU" sz="40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4725144"/>
            <a:ext cx="8136903" cy="1656184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Ознакомимся </a:t>
            </a:r>
            <a:r>
              <a:rPr lang="ru-RU" sz="4000" dirty="0"/>
              <a:t>с древесными </a:t>
            </a:r>
            <a:r>
              <a:rPr lang="ru-RU" sz="4000" dirty="0" smtClean="0"/>
              <a:t>материалами и пиломатериалами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4934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51520" y="404664"/>
            <a:ext cx="8712968" cy="1368152"/>
          </a:xfrm>
        </p:spPr>
        <p:txBody>
          <a:bodyPr/>
          <a:lstStyle/>
          <a:p>
            <a:r>
              <a:rPr lang="ru-RU" dirty="0" smtClean="0"/>
              <a:t>А теперь давайте вместе сформируем и запишем тему урока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7504" y="2132856"/>
            <a:ext cx="8928991" cy="4032448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4000" i="1" dirty="0" smtClean="0"/>
              <a:t>Древесина.</a:t>
            </a:r>
            <a:br>
              <a:rPr lang="ru-RU" sz="4000" i="1" dirty="0" smtClean="0"/>
            </a:br>
            <a:r>
              <a:rPr lang="ru-RU" sz="4000" i="1" dirty="0" smtClean="0"/>
              <a:t>Пиломатериалы</a:t>
            </a:r>
            <a:br>
              <a:rPr lang="ru-RU" sz="4000" i="1" dirty="0" smtClean="0"/>
            </a:br>
            <a:r>
              <a:rPr lang="ru-RU" sz="4000" i="1" dirty="0" smtClean="0"/>
              <a:t>и</a:t>
            </a:r>
            <a:br>
              <a:rPr lang="ru-RU" sz="4000" i="1" dirty="0" smtClean="0"/>
            </a:br>
            <a:r>
              <a:rPr lang="ru-RU" sz="4000" i="1" dirty="0" smtClean="0"/>
              <a:t>древесные материалы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392311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88640"/>
            <a:ext cx="9036496" cy="1728192"/>
          </a:xfrm>
        </p:spPr>
        <p:txBody>
          <a:bodyPr/>
          <a:lstStyle/>
          <a:p>
            <a:r>
              <a:rPr lang="ru-RU" sz="4000" dirty="0" smtClean="0"/>
              <a:t>Что такое древесина?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51520" y="4365104"/>
            <a:ext cx="8640959" cy="230425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dirty="0" smtClean="0"/>
              <a:t>Какие породы древесины вы знаете?</a:t>
            </a: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179512" y="2780928"/>
            <a:ext cx="8712968" cy="1368152"/>
          </a:xfrm>
        </p:spPr>
        <p:txBody>
          <a:bodyPr/>
          <a:lstStyle/>
          <a:p>
            <a:r>
              <a:rPr lang="ru-RU" sz="4000" dirty="0" smtClean="0"/>
              <a:t>Природный конструкционный материал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609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731520"/>
            <a:ext cx="9144000" cy="825272"/>
          </a:xfrm>
        </p:spPr>
        <p:txBody>
          <a:bodyPr/>
          <a:lstStyle/>
          <a:p>
            <a:r>
              <a:rPr lang="ru-RU" sz="4000" dirty="0" smtClean="0"/>
              <a:t>Лиственные</a:t>
            </a:r>
            <a:endParaRPr lang="ru-RU" sz="4000" dirty="0"/>
          </a:p>
          <a:p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0" y="3789040"/>
            <a:ext cx="9036496" cy="1152127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4000" b="1" dirty="0"/>
              <a:t>Хвойные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0" y="2060848"/>
            <a:ext cx="9144000" cy="1368152"/>
          </a:xfrm>
        </p:spPr>
        <p:txBody>
          <a:bodyPr/>
          <a:lstStyle/>
          <a:p>
            <a:r>
              <a:rPr lang="ru-RU" sz="3200" b="0" i="1" dirty="0"/>
              <a:t>К ним относятся</a:t>
            </a:r>
            <a:r>
              <a:rPr lang="ru-RU" sz="3200" b="0" i="1" dirty="0" smtClean="0"/>
              <a:t>:</a:t>
            </a:r>
          </a:p>
          <a:p>
            <a:r>
              <a:rPr lang="ru-RU" sz="3200" b="0" i="1" dirty="0" smtClean="0"/>
              <a:t> </a:t>
            </a:r>
            <a:r>
              <a:rPr lang="ru-RU" sz="3200" b="0" i="1" dirty="0"/>
              <a:t>дуб, береза, липа и </a:t>
            </a:r>
            <a:r>
              <a:rPr lang="ru-RU" sz="3200" b="0" i="1" dirty="0" smtClean="0"/>
              <a:t>др.</a:t>
            </a:r>
            <a:endParaRPr lang="ru-RU" sz="3200" b="0" i="1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179512" y="5229200"/>
            <a:ext cx="8784976" cy="1440160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3200" i="1" dirty="0"/>
              <a:t>К ним относятся</a:t>
            </a:r>
            <a:r>
              <a:rPr lang="ru-RU" sz="3200" i="1" dirty="0" smtClean="0"/>
              <a:t>:</a:t>
            </a:r>
          </a:p>
          <a:p>
            <a:pPr marL="45720" indent="0" algn="ctr">
              <a:buNone/>
            </a:pPr>
            <a:r>
              <a:rPr lang="ru-RU" sz="3200" i="1" dirty="0" smtClean="0"/>
              <a:t>ель</a:t>
            </a:r>
            <a:r>
              <a:rPr lang="ru-RU" sz="3200" i="1" dirty="0"/>
              <a:t>, сосна, кедр, </a:t>
            </a:r>
            <a:r>
              <a:rPr lang="ru-RU" sz="3200" i="1" dirty="0" smtClean="0"/>
              <a:t>лиственница и др.</a:t>
            </a:r>
            <a:endParaRPr lang="ru-RU" sz="3200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13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7504" y="731520"/>
            <a:ext cx="8856984" cy="639762"/>
          </a:xfrm>
        </p:spPr>
        <p:txBody>
          <a:bodyPr/>
          <a:lstStyle/>
          <a:p>
            <a:r>
              <a:rPr lang="ru-RU" dirty="0" smtClean="0"/>
              <a:t>Строение древесины хорошо видно на разрезах ствола дерева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73062"/>
            <a:ext cx="4410908" cy="5128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6" y="573022"/>
            <a:ext cx="5156246" cy="5789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 rot="21334932">
            <a:off x="6876256" y="431413"/>
            <a:ext cx="15445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1 – кора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96137" y="1121976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2 – сердцевина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 rot="21395368">
            <a:off x="6876256" y="1706176"/>
            <a:ext cx="18807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3 – луб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76256" y="2455476"/>
            <a:ext cx="24278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4 – годичные кольца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 rot="159319">
            <a:off x="5581926" y="3379634"/>
            <a:ext cx="29415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5 – сердцевинные лучи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 rot="20925645">
            <a:off x="6828287" y="4240843"/>
            <a:ext cx="1592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6 – ядро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706980" y="5111512"/>
            <a:ext cx="17247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buClr>
                <a:srgbClr val="F14124">
                  <a:lumMod val="75000"/>
                </a:srgbClr>
              </a:buClr>
              <a:buSzPct val="128000"/>
            </a:pPr>
            <a:r>
              <a:rPr lang="ru-RU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ea typeface="+mj-ea"/>
                <a:cs typeface="+mj-cs"/>
              </a:rPr>
              <a:t>7 - заболонь</a:t>
            </a:r>
          </a:p>
        </p:txBody>
      </p:sp>
    </p:spTree>
    <p:extLst>
      <p:ext uri="{BB962C8B-B14F-4D97-AF65-F5344CB8AC3E}">
        <p14:creationId xmlns:p14="http://schemas.microsoft.com/office/powerpoint/2010/main" val="239752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16632"/>
            <a:ext cx="9144000" cy="720080"/>
          </a:xfrm>
        </p:spPr>
        <p:txBody>
          <a:bodyPr/>
          <a:lstStyle/>
          <a:p>
            <a:r>
              <a:rPr lang="ru-RU" dirty="0" smtClean="0"/>
              <a:t>Как же можно определить возраст дерева?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0" y="1700808"/>
            <a:ext cx="9143999" cy="72008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dirty="0" smtClean="0"/>
              <a:t>Какими достоинствами обладает древесина?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0" y="836712"/>
            <a:ext cx="9144000" cy="792088"/>
          </a:xfrm>
        </p:spPr>
        <p:txBody>
          <a:bodyPr/>
          <a:lstStyle/>
          <a:p>
            <a:r>
              <a:rPr lang="ru-RU" dirty="0" smtClean="0"/>
              <a:t>Посчитать годичные кольца на поперечном срезе ствола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107504" y="2276872"/>
            <a:ext cx="8928992" cy="4392488"/>
          </a:xfrm>
        </p:spPr>
        <p:txBody>
          <a:bodyPr/>
          <a:lstStyle/>
          <a:p>
            <a:pPr algn="ctr"/>
            <a:r>
              <a:rPr lang="ru-RU" sz="3600" dirty="0"/>
              <a:t>Легкая</a:t>
            </a:r>
          </a:p>
          <a:p>
            <a:pPr algn="ctr"/>
            <a:r>
              <a:rPr lang="ru-RU" sz="3600" dirty="0"/>
              <a:t>Хорошо склеивается</a:t>
            </a:r>
          </a:p>
          <a:p>
            <a:pPr algn="ctr"/>
            <a:r>
              <a:rPr lang="ru-RU" sz="3600" dirty="0"/>
              <a:t>Легко режется</a:t>
            </a:r>
          </a:p>
          <a:p>
            <a:pPr algn="ctr"/>
            <a:r>
              <a:rPr lang="ru-RU" sz="3600" dirty="0"/>
              <a:t>Хорошо соединяется гвоздями и шурупами</a:t>
            </a:r>
          </a:p>
          <a:p>
            <a:pPr algn="ctr"/>
            <a:r>
              <a:rPr lang="ru-RU" sz="3600" dirty="0"/>
              <a:t>Красивый внешний вид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48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511</TotalTime>
  <Words>630</Words>
  <Application>Microsoft Office PowerPoint</Application>
  <PresentationFormat>Экран (4:3)</PresentationFormat>
  <Paragraphs>135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Воздушный поток</vt:lpstr>
      <vt:lpstr>Как вы думаете, какой материал мы будем обрабатывать в этом классе?</vt:lpstr>
      <vt:lpstr>Пиломатериалы</vt:lpstr>
      <vt:lpstr>Ознакомимся с древесными материалами и пиломатериалами </vt:lpstr>
      <vt:lpstr> Древесина. Пиломатериалы и древесные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Кроме того, древесина может иметь пороки</vt:lpstr>
      <vt:lpstr>Презентация PowerPoint</vt:lpstr>
      <vt:lpstr>устойчив к загниванию, не боится влаги и не коробится</vt:lpstr>
      <vt:lpstr>древесина твердая, белая с желтоватым или красноватым оттенком</vt:lpstr>
      <vt:lpstr>Волокнистая текстура светлого тона, режется с усилием</vt:lpstr>
      <vt:lpstr>Из древесины ели изготовляют мебель, музыкальные инструменты, её используют при производстве бумаги</vt:lpstr>
      <vt:lpstr>единственное европейское хвойное дерево с опадающей на зиму хвоей. Из лиственницы делают шпалы для железных дорог, столбы, плотины, причалы, её применяют в судостроении</vt:lpstr>
      <vt:lpstr>Пиломатериалы</vt:lpstr>
      <vt:lpstr>Презентация PowerPoint</vt:lpstr>
      <vt:lpstr>4 - кромка</vt:lpstr>
      <vt:lpstr>Шпон – это тонкие слои древесины </vt:lpstr>
      <vt:lpstr> 4-прижимная линейка</vt:lpstr>
      <vt:lpstr>Презентация PowerPoint</vt:lpstr>
      <vt:lpstr>Презентация PowerPoint</vt:lpstr>
      <vt:lpstr>2. Вдавливая в поверхность каждого образца шило, определите, какие породы твёрдые, а какие мягкие</vt:lpstr>
      <vt:lpstr>Запишите в тетрадь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вы думаете, какой материал мы будем обрабатывать в этом классе?</dc:title>
  <dc:creator>Кукарцевы</dc:creator>
  <cp:lastModifiedBy>Кукарцевы</cp:lastModifiedBy>
  <cp:revision>40</cp:revision>
  <dcterms:created xsi:type="dcterms:W3CDTF">2016-07-26T11:46:11Z</dcterms:created>
  <dcterms:modified xsi:type="dcterms:W3CDTF">2016-07-30T13:28:54Z</dcterms:modified>
</cp:coreProperties>
</file>