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808E-254A-4E38-AEA4-094D5A8F703A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57CE-1AAA-4E66-B7B4-B9244907E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840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808E-254A-4E38-AEA4-094D5A8F703A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57CE-1AAA-4E66-B7B4-B9244907E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084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808E-254A-4E38-AEA4-094D5A8F703A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57CE-1AAA-4E66-B7B4-B9244907E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299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808E-254A-4E38-AEA4-094D5A8F703A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57CE-1AAA-4E66-B7B4-B9244907E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752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808E-254A-4E38-AEA4-094D5A8F703A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57CE-1AAA-4E66-B7B4-B9244907E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453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808E-254A-4E38-AEA4-094D5A8F703A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57CE-1AAA-4E66-B7B4-B9244907E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854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808E-254A-4E38-AEA4-094D5A8F703A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57CE-1AAA-4E66-B7B4-B9244907E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670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808E-254A-4E38-AEA4-094D5A8F703A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57CE-1AAA-4E66-B7B4-B9244907E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658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808E-254A-4E38-AEA4-094D5A8F703A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57CE-1AAA-4E66-B7B4-B9244907E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663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808E-254A-4E38-AEA4-094D5A8F703A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57CE-1AAA-4E66-B7B4-B9244907E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133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808E-254A-4E38-AEA4-094D5A8F703A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57CE-1AAA-4E66-B7B4-B9244907E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741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6808E-254A-4E38-AEA4-094D5A8F703A}" type="datetimeFigureOut">
              <a:rPr lang="ru-RU" smtClean="0"/>
              <a:t>16.03.2019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557CE-1AAA-4E66-B7B4-B9244907E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951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815" y="0"/>
            <a:ext cx="12266815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91744" y="307048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проект </a:t>
            </a:r>
          </a:p>
          <a:p>
            <a:pPr lvl="0"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театрализованной деятельности для детей с общим недоразвитием речи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03638" y="3075057"/>
            <a:ext cx="1847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endParaRPr lang="ru-RU" sz="4000" b="1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3752" y="4094634"/>
            <a:ext cx="6332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Манохина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Васильевна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психолог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МАДОУ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г. Краснодар «Детский сад №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192» 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11624" y="1636242"/>
            <a:ext cx="7702624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«Формирование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эмоционального благополучия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дошкольного возраста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театрализованную деятельность»</a:t>
            </a: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757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46"/>
            <a:ext cx="12192000" cy="68849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29290" y="271777"/>
            <a:ext cx="45334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FFFF00"/>
              </a:buClr>
            </a:pPr>
            <a:r>
              <a:rPr lang="ru-RU" sz="3200" b="1" u="sng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Диагностический этап: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6" r="19423"/>
          <a:stretch/>
        </p:blipFill>
        <p:spPr>
          <a:xfrm rot="939900">
            <a:off x="777410" y="1688300"/>
            <a:ext cx="4781268" cy="3838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6176533" y="1213591"/>
            <a:ext cx="5153713" cy="5168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1.Составление и подбор диагностических методик по теме для отслеживания развития творческих способностей детей дошкольного возраста в театрально-игровой деятельности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2.Составление    анкет для родителей: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«Любите ли вы театр» по проблеме исследования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3.Составление    контрольных  листов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справки-анализа осознания личности детей дошкольного возраста в группе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4.Изучения игровых позиций, интересов дошкольников в театрализованных играх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5.Беседы, опросы родителей, наблюдения за детьми, с целью выявления интереса к театру.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 Выявление у родителей ценностных жизненных ориентаций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306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46"/>
            <a:ext cx="12192000" cy="68849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5141" y="1035826"/>
            <a:ext cx="10798233" cy="5168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Анализ методической, педагогической литературы по проблеме исследования. Обобщение педагогического исследовательского опыта.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Использование методов и приемов для развития творческих способностей детей дошкольного возраста через игры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Условия состояния игровой среды для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театральной деятельности детей дошкольного возраста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 startAt="4"/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и проведение  открытого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занятия: « Сказочное путешествие с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куклой Машей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 startAt="5"/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и проведение открытого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развлечения  «Про то, как мишку спать укладывали»      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Участие родителей в театральных вечерах для детей "В гостях у сказки".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 startAt="7"/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Коррекция методов и приемов содержания работы с детьми и родителей по проблеме исследования.   «Формирование творческих способностей детей дошкольного возраста средствами театрализованной деятельности»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 startAt="7"/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Составление индивидуальных маршрутов творческого развития и роста детей дошкольного возраста.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 startAt="7"/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Изготовление и подбор атрибутов: декораций, масок, кукол и игрушек, костюмов и т.д. для театрализованной деятельности.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 startAt="7"/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Составление бесед и консультаций для родителей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72726" y="167541"/>
            <a:ext cx="3505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FFFF00"/>
              </a:buClr>
            </a:pPr>
            <a:r>
              <a:rPr lang="ru-RU" sz="2800" b="1" u="sng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</a:t>
            </a:r>
            <a:r>
              <a:rPr lang="ru-RU" sz="2800" b="1" u="sng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478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49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86754" y="1010687"/>
            <a:ext cx="5856086" cy="3242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1.Обобщение итогов фронтальной и индивидуальной работы  с  детьми.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2.Подготовка отчёта о проделанной работе и оформление исследовательского материала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3.Разработка   консультаций и рекомендаций для родителей по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формированию эмоционального благополучия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дошкольного возраста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1635" y="188641"/>
            <a:ext cx="43154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FFFF00"/>
              </a:buClr>
            </a:pPr>
            <a:r>
              <a:rPr lang="ru-RU" sz="3600" b="1" u="sng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Обобщающий этап: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60" y="3990109"/>
            <a:ext cx="4789351" cy="26977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3"/>
          <a:stretch/>
        </p:blipFill>
        <p:spPr>
          <a:xfrm>
            <a:off x="927442" y="1023613"/>
            <a:ext cx="4706121" cy="32906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0" t="18634" r="9479"/>
          <a:stretch/>
        </p:blipFill>
        <p:spPr>
          <a:xfrm rot="21208601">
            <a:off x="1579762" y="3841477"/>
            <a:ext cx="3701947" cy="28133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84688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49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t="20601" r="8263"/>
          <a:stretch/>
        </p:blipFill>
        <p:spPr>
          <a:xfrm>
            <a:off x="190972" y="1005302"/>
            <a:ext cx="4497406" cy="31106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4354201" y="358971"/>
            <a:ext cx="4584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FFFF00"/>
              </a:buClr>
            </a:pPr>
            <a:r>
              <a:rPr lang="ru-RU" sz="3600" b="1" u="sng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Внедренческий этап: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24749" y="1119669"/>
            <a:ext cx="4850794" cy="5168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1.Подготовка выступлений на педагогическом совете по проблеме: «Формирование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эмоционального благополучия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дошкольного возраста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театрализованную деятельность»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2.Подготовка к выпуску методических рекомендаций, пособий по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проблеме «Формирование эмоционального благополучия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дошкольного возраста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театрализованную деятельность»,  «Использование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театральных игр на занятиях и в повседневной жизни ребенка –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дошкольника»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3. Составление сборника сценариев,  занятий, подбор дидактических игр и игровых упражнений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7179">
            <a:off x="2063399" y="3087776"/>
            <a:ext cx="4465225" cy="33489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0827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30"/>
            <a:ext cx="12192000" cy="68849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19736" y="116633"/>
            <a:ext cx="50774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Играем спектакли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78861" y="886073"/>
            <a:ext cx="735923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b="1" i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 детям возможность попробовать себя в разных ролях; продемонстрировать актерскую игру</a:t>
            </a:r>
          </a:p>
          <a:p>
            <a:pPr algn="ctr">
              <a:lnSpc>
                <a:spcPct val="120000"/>
              </a:lnSpc>
            </a:pPr>
            <a:r>
              <a:rPr lang="ru-RU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сверстникам и гостям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0215">
            <a:off x="613356" y="2925990"/>
            <a:ext cx="4774950" cy="33140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46"/>
          <a:stretch/>
        </p:blipFill>
        <p:spPr>
          <a:xfrm rot="390384">
            <a:off x="6178971" y="2998743"/>
            <a:ext cx="5363999" cy="3434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1010471" y="2204984"/>
            <a:ext cx="2635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Дюймовочка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712708" y="2107991"/>
            <a:ext cx="1935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«Теремок»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50855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30"/>
            <a:ext cx="12192000" cy="68849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00523" y="404665"/>
            <a:ext cx="92223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открытое занятие по теме: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«Сказочное путешествие с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куклой Машей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1584" y="1604993"/>
            <a:ext cx="784887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 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Способствовать формированию естественной коммуникации и эмоциональной регуляции детей.</a:t>
            </a:r>
            <a:endParaRPr lang="ru-RU" sz="2400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29"/>
          <a:stretch/>
        </p:blipFill>
        <p:spPr>
          <a:xfrm>
            <a:off x="467895" y="2889204"/>
            <a:ext cx="5232216" cy="36263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39"/>
          <a:stretch/>
        </p:blipFill>
        <p:spPr>
          <a:xfrm rot="573971">
            <a:off x="6599121" y="3164494"/>
            <a:ext cx="4693870" cy="30757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62444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30"/>
            <a:ext cx="12192000" cy="68849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98022" y="1052737"/>
            <a:ext cx="10565476" cy="2640723"/>
          </a:xfrm>
          <a:prstGeom prst="rect">
            <a:avLst/>
          </a:prstGeom>
          <a:solidFill>
            <a:srgbClr val="FFC000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стали больше проявлять участвовать в игре, активность и инициативность</a:t>
            </a:r>
            <a:endParaRPr lang="ru-RU" b="1" i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детей развиваются нравственно-коммуникативные и волевые качества личности (общительность, вежливость, чуткость, доброта, умение довести дело или роль до конца)</a:t>
            </a:r>
            <a:endParaRPr lang="ru-RU" b="1" i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стали эмоциональнее и выразительнее исполнять песни, танцы, стихи</a:t>
            </a:r>
            <a:endParaRPr lang="ru-RU" b="1" i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детей появилось умение выразить своё понимание сюжета игры и характера персонажа (в движении, речи).</a:t>
            </a:r>
            <a:endParaRPr lang="ru-RU" b="1" i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детей появилось желание придумывать и  рассказывать </a:t>
            </a:r>
          </a:p>
          <a:p>
            <a:pPr>
              <a:lnSpc>
                <a:spcPct val="115000"/>
              </a:lnSpc>
              <a:buSzPts val="1000"/>
              <a:tabLst>
                <a:tab pos="457200" algn="l"/>
              </a:tabLst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сказки, истории, сочинять танцы  и т.д.</a:t>
            </a:r>
            <a:endParaRPr lang="ru-RU" b="1" i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6" t="15001" r="17713" b="19200"/>
          <a:stretch/>
        </p:blipFill>
        <p:spPr>
          <a:xfrm rot="21008693">
            <a:off x="6217247" y="3259780"/>
            <a:ext cx="5001635" cy="2975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4" t="11947" r="12365" b="27720"/>
          <a:stretch/>
        </p:blipFill>
        <p:spPr>
          <a:xfrm rot="204007">
            <a:off x="859385" y="4001449"/>
            <a:ext cx="4839686" cy="2212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2347218" y="178432"/>
            <a:ext cx="74975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Impact" pitchFamily="34" charset="0"/>
              </a:rPr>
              <a:t>Результат  проведенной  работы</a:t>
            </a:r>
          </a:p>
        </p:txBody>
      </p:sp>
    </p:spTree>
    <p:extLst>
      <p:ext uri="{BB962C8B-B14F-4D97-AF65-F5344CB8AC3E}">
        <p14:creationId xmlns:p14="http://schemas.microsoft.com/office/powerpoint/2010/main" val="2975654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30"/>
            <a:ext cx="12192000" cy="6884930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056" y="145348"/>
            <a:ext cx="630790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85229" y="1357411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04755" y="1357411"/>
            <a:ext cx="6874625" cy="51891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Наблюдая за детьми с общим недоразвитием речи, пришла к выводу, что театральная деятельность помогает им раскрепоститься, формирует коммуникативные умения, повышает самооценку, развивает речь, эмоциональную сферу и просто вносит яркое незабываемое разнообразие в повседневную жизнь, обогащает внутренний мир. Ребёнок не всегда в состоянии ответить то, что ожидает услышать взрослый, а может в его видении окружающий мир совершенно особенный, ни на чей другой не похожий. Важно создать в детском коллективе атмосферу свободного выражения чувств и мыслей, разбудить фантазию детей, попытаться максимально реализовать их способности. Участвуя в театрализованной деятельности, дети знакомятся с окружающим миром во всем его многообразии, через образы, краски, звуки, а так же активизирует словарь, совершенствуется звуковая культура речи.</a:t>
            </a:r>
            <a:endParaRPr lang="ru-RU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84"/>
          <a:stretch/>
        </p:blipFill>
        <p:spPr>
          <a:xfrm rot="20743678">
            <a:off x="455700" y="2143909"/>
            <a:ext cx="4175371" cy="29689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45086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0"/>
            <a:ext cx="12252960" cy="688493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4990">
            <a:off x="672500" y="2004992"/>
            <a:ext cx="5113145" cy="38348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5877098" y="365125"/>
            <a:ext cx="5738499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коррекционной </a:t>
            </a:r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группы, </a:t>
            </a:r>
          </a:p>
          <a:p>
            <a:pPr algn="ctr"/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</a:t>
            </a:r>
            <a:r>
              <a:rPr lang="ru-RU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психолог</a:t>
            </a:r>
            <a:endParaRPr lang="ru-RU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родители.</a:t>
            </a:r>
          </a:p>
          <a:p>
            <a:pPr algn="ctr"/>
            <a:r>
              <a:rPr lang="ru-RU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Вид проекта</a:t>
            </a:r>
            <a:endParaRPr lang="ru-RU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среднесрочный, творческий, групповой.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проекта</a:t>
            </a:r>
            <a:endParaRPr lang="ru-RU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– июнь </a:t>
            </a:r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года</a:t>
            </a:r>
            <a:endParaRPr lang="ru-RU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369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49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72780" y="157880"/>
            <a:ext cx="6246440" cy="3170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</a:p>
          <a:p>
            <a:pPr algn="ctr"/>
            <a:r>
              <a:rPr lang="ru-RU" sz="3200" i="1" dirty="0" smtClean="0">
                <a:solidFill>
                  <a:srgbClr val="0070C0"/>
                </a:solidFill>
              </a:rPr>
              <a:t>Формирование эмоционального благополучия дошкольников</a:t>
            </a:r>
            <a:r>
              <a:rPr lang="ru-RU" sz="3200" i="1" dirty="0" smtClean="0">
                <a:solidFill>
                  <a:srgbClr val="0070C0"/>
                </a:solidFill>
              </a:rPr>
              <a:t> </a:t>
            </a:r>
            <a:r>
              <a:rPr lang="ru-RU" sz="3200" i="1" dirty="0">
                <a:solidFill>
                  <a:srgbClr val="0070C0"/>
                </a:solidFill>
              </a:rPr>
              <a:t>через развитие личностной культуры ребёнка </a:t>
            </a:r>
            <a:r>
              <a:rPr lang="ru-RU" sz="3200" i="1" dirty="0" smtClean="0">
                <a:solidFill>
                  <a:srgbClr val="0070C0"/>
                </a:solidFill>
              </a:rPr>
              <a:t>и воспитание </a:t>
            </a:r>
            <a:r>
              <a:rPr lang="ru-RU" sz="3200" i="1" dirty="0">
                <a:solidFill>
                  <a:srgbClr val="0070C0"/>
                </a:solidFill>
              </a:rPr>
              <a:t>всесторонне-развитой личности</a:t>
            </a:r>
            <a:endParaRPr lang="ru-RU" sz="3200" b="1" i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8495">
            <a:off x="1233043" y="3573015"/>
            <a:ext cx="3852676" cy="28895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6320">
            <a:off x="7466844" y="3655747"/>
            <a:ext cx="3673674" cy="2755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46571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49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79776" y="154140"/>
            <a:ext cx="39647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3454" y="1016166"/>
            <a:ext cx="10615353" cy="5637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Побуждать в душе каждого ребёнка чувство прекрасного и прививать любовь к искусству</a:t>
            </a:r>
            <a:endParaRPr lang="ru-RU" sz="22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потребность у детей духовно обогащаться через театрализованную деятельность</a:t>
            </a:r>
            <a:endParaRPr lang="ru-RU" sz="22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формирование простых навыков творческого воображения дошкольников через различные виды театрализованной деятельности</a:t>
            </a:r>
            <a:endParaRPr lang="ru-RU" sz="22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Совершенствовать артистические навыки детей.</a:t>
            </a:r>
            <a:endParaRPr lang="ru-RU" sz="22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Побуждать в детях способности живо представлять себе происходящее, горячо сочувствовать, сопереживать</a:t>
            </a:r>
            <a:endParaRPr lang="ru-RU" sz="22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познавательные способности у детей.</a:t>
            </a:r>
            <a:endParaRPr lang="ru-RU" sz="22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творческое воображение</a:t>
            </a:r>
            <a:endParaRPr lang="ru-RU" sz="2200" b="1" i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 творческое мышление, коммуникативные навыки</a:t>
            </a:r>
            <a:endParaRPr lang="ru-RU" sz="2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870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30"/>
            <a:ext cx="12192000" cy="68849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35560" y="4003"/>
            <a:ext cx="7788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работы с детьми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86265" y="792246"/>
            <a:ext cx="8856984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Игры-занятия, беседы  познавательного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арактера.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Диагностика уровня готовности восприятия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материала по театрализации </a:t>
            </a:r>
          </a:p>
          <a:p>
            <a:pPr>
              <a:lnSpc>
                <a:spcPct val="115000"/>
              </a:lnSpc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целью отслеживания динамики развития детей по всем поставленным задачам.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3.Посещение детьми театров.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Просмотр кукольных театров и работа по ним.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5.Проведение игр - превращений (учимся владеть собой)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6.Чтение художественной и познавательной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литературы.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7.Продуктивная деятельность детей.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8.Инсценировки  на тему «Сказки»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9. Подвижные, дидактические,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имитационные игры, игры-путешествия.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10. </a:t>
            </a:r>
            <a:r>
              <a:rPr lang="ru-RU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Театрализованно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познавательные </a:t>
            </a:r>
          </a:p>
          <a:p>
            <a:pPr>
              <a:lnSpc>
                <a:spcPct val="115000"/>
              </a:lnSpc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праздники. </a:t>
            </a:r>
          </a:p>
          <a:p>
            <a:pPr>
              <a:lnSpc>
                <a:spcPct val="115000"/>
              </a:lnSpc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11. Итоговое открытое занятие на тему:          </a:t>
            </a:r>
          </a:p>
          <a:p>
            <a:pPr>
              <a:lnSpc>
                <a:spcPct val="115000"/>
              </a:lnSpc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«Сказочное путешествие с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куклой Машей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9" t="2938" r="14489" b="-2938"/>
          <a:stretch/>
        </p:blipFill>
        <p:spPr>
          <a:xfrm rot="21350798">
            <a:off x="1294148" y="3240702"/>
            <a:ext cx="4543020" cy="3292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5828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7"/>
            <a:ext cx="12192000" cy="68849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53738" y="79781"/>
            <a:ext cx="6624736" cy="95410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театрализованной деятельности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308243" y="2365499"/>
            <a:ext cx="3385914" cy="3131010"/>
          </a:xfrm>
          <a:prstGeom prst="horizontalScroll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477" y="2835434"/>
            <a:ext cx="2825254" cy="227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Блок-схема: перфолента 5"/>
          <p:cNvSpPr/>
          <p:nvPr/>
        </p:nvSpPr>
        <p:spPr>
          <a:xfrm>
            <a:off x="7494806" y="5305664"/>
            <a:ext cx="2448272" cy="1080120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Мини-игры</a:t>
            </a:r>
          </a:p>
          <a:p>
            <a:pPr algn="ctr"/>
            <a:r>
              <a:rPr lang="ru-RU" sz="1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музыкальных занятиях</a:t>
            </a: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2954784" y="5513868"/>
            <a:ext cx="2291100" cy="936104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Театрализованная игра на            </a:t>
            </a:r>
          </a:p>
          <a:p>
            <a:pPr algn="ctr"/>
            <a:r>
              <a:rPr lang="ru-RU" sz="1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праздниках</a:t>
            </a: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1137888" y="3954452"/>
            <a:ext cx="1692188" cy="804672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Театрализованные занятия</a:t>
            </a: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868849" y="2259637"/>
            <a:ext cx="2376264" cy="1003755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Мини-игры на других занятиях</a:t>
            </a: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3493047" y="1171576"/>
            <a:ext cx="2448272" cy="1164712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 взрослых и детей</a:t>
            </a:r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9093322" y="3947966"/>
            <a:ext cx="1699513" cy="804672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Театрализованные</a:t>
            </a:r>
          </a:p>
          <a:p>
            <a:pPr algn="ctr"/>
            <a:r>
              <a:rPr lang="ru-RU" sz="1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Игры-спектакли</a:t>
            </a:r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8769233" y="2195856"/>
            <a:ext cx="2232247" cy="1067536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</a:t>
            </a:r>
          </a:p>
          <a:p>
            <a:pPr lvl="0" algn="ctr"/>
            <a:r>
              <a:rPr lang="ru-RU" sz="1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театров</a:t>
            </a:r>
          </a:p>
          <a:p>
            <a:pPr lvl="0" algn="ctr"/>
            <a:r>
              <a:rPr lang="ru-RU" sz="1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родителями</a:t>
            </a:r>
          </a:p>
        </p:txBody>
      </p:sp>
      <p:sp>
        <p:nvSpPr>
          <p:cNvPr id="14" name="Блок-схема: перфолента 13"/>
          <p:cNvSpPr/>
          <p:nvPr/>
        </p:nvSpPr>
        <p:spPr>
          <a:xfrm>
            <a:off x="6189253" y="1197778"/>
            <a:ext cx="2412268" cy="1138510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театрализовано -художественная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60061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49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23592" y="225487"/>
            <a:ext cx="7519366" cy="646331"/>
          </a:xfrm>
          <a:prstGeom prst="rect">
            <a:avLst/>
          </a:prstGeom>
          <a:solidFill>
            <a:srgbClr val="FFC000"/>
          </a:solidFill>
          <a:ln w="381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Предполагаемые умения и навыки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29376" y="1124543"/>
            <a:ext cx="5434318" cy="5507662"/>
          </a:xfrm>
          <a:prstGeom prst="rect">
            <a:avLst/>
          </a:prstGeom>
          <a:solidFill>
            <a:srgbClr val="FFC000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Формирование духовно-богатой личности ребёнка</a:t>
            </a:r>
          </a:p>
          <a:p>
            <a:pPr lvl="0" algn="ctr">
              <a:lnSpc>
                <a:spcPct val="115000"/>
              </a:lnSpc>
              <a:defRPr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Формирование умения выражать своё понимание сюжета игры и характера персонажа (в движении, игре)</a:t>
            </a:r>
          </a:p>
          <a:p>
            <a:pPr lvl="0" algn="ctr">
              <a:lnSpc>
                <a:spcPct val="115000"/>
              </a:lnSpc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Формирование творческого потенциала, активной, </a:t>
            </a:r>
          </a:p>
          <a:p>
            <a:pPr lvl="0" algn="ctr">
              <a:lnSpc>
                <a:spcPct val="115000"/>
              </a:lnSpc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         самостоятельной, эмоционально отзывчивой    личности</a:t>
            </a:r>
          </a:p>
          <a:p>
            <a:pPr lvl="0" algn="ctr">
              <a:lnSpc>
                <a:spcPct val="115000"/>
              </a:lnSpc>
              <a:defRPr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Формирование нравственно-коммуникативных, волевых качеств (общительность, вежливость, доброта)</a:t>
            </a:r>
          </a:p>
          <a:p>
            <a:pPr lvl="0" algn="ctr">
              <a:lnSpc>
                <a:spcPct val="115000"/>
              </a:lnSpc>
              <a:defRPr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Развитие у детей инициативы, сообразительности,</a:t>
            </a:r>
          </a:p>
          <a:p>
            <a:pPr algn="ctr">
              <a:lnSpc>
                <a:spcPct val="115000"/>
              </a:lnSpc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 самостоятельности.</a:t>
            </a:r>
            <a:endParaRPr lang="ru-RU" b="1" i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defRPr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 Развитие духовно-богатой личности ребенка, как</a:t>
            </a:r>
          </a:p>
          <a:p>
            <a:pPr algn="ctr">
              <a:lnSpc>
                <a:spcPct val="115000"/>
              </a:lnSpc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 активного участника проекта.</a:t>
            </a:r>
            <a:endParaRPr lang="ru-RU" b="1" i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8" r="14535"/>
          <a:stretch/>
        </p:blipFill>
        <p:spPr>
          <a:xfrm rot="21009430">
            <a:off x="541953" y="1172492"/>
            <a:ext cx="3763277" cy="28512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b="24836"/>
          <a:stretch/>
        </p:blipFill>
        <p:spPr>
          <a:xfrm>
            <a:off x="1925212" y="4015843"/>
            <a:ext cx="3926947" cy="23858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99350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" y="14246"/>
            <a:ext cx="12133811" cy="68849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52640" y="260648"/>
            <a:ext cx="70237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 выполнения  проекта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66979" y="1030271"/>
            <a:ext cx="4740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FFFF00"/>
              </a:buClr>
            </a:pPr>
            <a:r>
              <a:rPr lang="ru-RU" sz="3200" b="1" u="sng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этап: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" t="5728" r="11715"/>
          <a:stretch/>
        </p:blipFill>
        <p:spPr>
          <a:xfrm rot="20946569">
            <a:off x="835084" y="2548371"/>
            <a:ext cx="5035111" cy="3417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7050783" y="1875668"/>
            <a:ext cx="4572000" cy="46120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1.Подбор литературы по проблеме исследования                                   </a:t>
            </a:r>
            <a:endParaRPr lang="ru-RU" sz="2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2.Анализ литературы</a:t>
            </a:r>
            <a:endParaRPr lang="ru-RU" sz="2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3.Подбор дидактических игр по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коррекции эмоционального неблагополучия</a:t>
            </a:r>
            <a:endParaRPr lang="ru-RU" sz="2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4.Подбор дидактических упражнений по развитию коммуникативных способностей</a:t>
            </a:r>
            <a:endParaRPr lang="ru-RU" sz="2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5.Оформление и обеспечение игрового уголка « В гостях у сказки»</a:t>
            </a:r>
            <a:endParaRPr lang="ru-RU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770</Words>
  <Application>Microsoft Office PowerPoint</Application>
  <PresentationFormat>Широкоэкранный</PresentationFormat>
  <Paragraphs>118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Impact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7</cp:revision>
  <dcterms:created xsi:type="dcterms:W3CDTF">2018-06-13T16:23:18Z</dcterms:created>
  <dcterms:modified xsi:type="dcterms:W3CDTF">2019-03-16T20:18:07Z</dcterms:modified>
</cp:coreProperties>
</file>