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4" r:id="rId6"/>
    <p:sldId id="260" r:id="rId7"/>
    <p:sldId id="261" r:id="rId8"/>
    <p:sldId id="262" r:id="rId9"/>
    <p:sldId id="263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609943-04FB-4676-ADB4-11B9E7CF7807}" type="datetimeFigureOut">
              <a:rPr lang="ru-RU" smtClean="0"/>
              <a:pPr/>
              <a:t>05.02.2019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7E0CB2-9721-4DAC-974D-F7A5B8818AF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7E0CB2-9721-4DAC-974D-F7A5B8818AF9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7E0CB2-9721-4DAC-974D-F7A5B8818AF9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E4D19-92BF-499C-861F-8FF518B18E49}" type="datetimeFigureOut">
              <a:rPr lang="ru-RU" smtClean="0"/>
              <a:pPr/>
              <a:t>05.02.2019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48C89-9315-4C36-8609-F121E0744A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E4D19-92BF-499C-861F-8FF518B18E49}" type="datetimeFigureOut">
              <a:rPr lang="ru-RU" smtClean="0"/>
              <a:pPr/>
              <a:t>05.02.2019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48C89-9315-4C36-8609-F121E0744A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E4D19-92BF-499C-861F-8FF518B18E49}" type="datetimeFigureOut">
              <a:rPr lang="ru-RU" smtClean="0"/>
              <a:pPr/>
              <a:t>05.02.2019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48C89-9315-4C36-8609-F121E0744A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E4D19-92BF-499C-861F-8FF518B18E49}" type="datetimeFigureOut">
              <a:rPr lang="ru-RU" smtClean="0"/>
              <a:pPr/>
              <a:t>05.02.2019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48C89-9315-4C36-8609-F121E0744A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E4D19-92BF-499C-861F-8FF518B18E49}" type="datetimeFigureOut">
              <a:rPr lang="ru-RU" smtClean="0"/>
              <a:pPr/>
              <a:t>05.02.2019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48C89-9315-4C36-8609-F121E0744A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E4D19-92BF-499C-861F-8FF518B18E49}" type="datetimeFigureOut">
              <a:rPr lang="ru-RU" smtClean="0"/>
              <a:pPr/>
              <a:t>05.02.2019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48C89-9315-4C36-8609-F121E0744A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E4D19-92BF-499C-861F-8FF518B18E49}" type="datetimeFigureOut">
              <a:rPr lang="ru-RU" smtClean="0"/>
              <a:pPr/>
              <a:t>05.02.2019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48C89-9315-4C36-8609-F121E0744A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E4D19-92BF-499C-861F-8FF518B18E49}" type="datetimeFigureOut">
              <a:rPr lang="ru-RU" smtClean="0"/>
              <a:pPr/>
              <a:t>05.02.2019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48C89-9315-4C36-8609-F121E0744A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E4D19-92BF-499C-861F-8FF518B18E49}" type="datetimeFigureOut">
              <a:rPr lang="ru-RU" smtClean="0"/>
              <a:pPr/>
              <a:t>05.02.2019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48C89-9315-4C36-8609-F121E0744A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E4D19-92BF-499C-861F-8FF518B18E49}" type="datetimeFigureOut">
              <a:rPr lang="ru-RU" smtClean="0"/>
              <a:pPr/>
              <a:t>05.02.2019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48C89-9315-4C36-8609-F121E0744A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E4D19-92BF-499C-861F-8FF518B18E49}" type="datetimeFigureOut">
              <a:rPr lang="ru-RU" smtClean="0"/>
              <a:pPr/>
              <a:t>05.02.2019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48C89-9315-4C36-8609-F121E0744A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1E4D19-92BF-499C-861F-8FF518B18E49}" type="datetimeFigureOut">
              <a:rPr lang="ru-RU" smtClean="0"/>
              <a:pPr/>
              <a:t>05.02.2019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E48C89-9315-4C36-8609-F121E0744A4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6600" dirty="0" smtClean="0"/>
              <a:t>История русского портрета</a:t>
            </a:r>
            <a:endParaRPr lang="ru-RU" sz="6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4293096"/>
            <a:ext cx="6400800" cy="1752600"/>
          </a:xfrm>
        </p:spPr>
        <p:txBody>
          <a:bodyPr/>
          <a:lstStyle/>
          <a:p>
            <a:r>
              <a:rPr lang="en-US" dirty="0" smtClean="0"/>
              <a:t>XIX </a:t>
            </a:r>
            <a:r>
              <a:rPr lang="ru-RU" dirty="0" smtClean="0"/>
              <a:t>век</a:t>
            </a:r>
          </a:p>
          <a:p>
            <a:endParaRPr lang="ru-RU" dirty="0" smtClean="0"/>
          </a:p>
          <a:p>
            <a:r>
              <a:rPr lang="ru-RU" sz="1800" dirty="0" smtClean="0"/>
              <a:t>К уроку МХК в 11 классе</a:t>
            </a:r>
            <a:endParaRPr lang="ru-RU" sz="1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712968" cy="1143000"/>
          </a:xfrm>
        </p:spPr>
        <p:txBody>
          <a:bodyPr>
            <a:normAutofit fontScale="90000"/>
          </a:bodyPr>
          <a:lstStyle/>
          <a:p>
            <a:pPr algn="l"/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Выдающимся мастером портрета был В.А.Серов. Его живописная манера сформировалась под влиянием импрессионизма, поэтому в его камерных портретах природное окружение не менее важно, чем сама модель. В них много света, воздуха, самой жизни. </a:t>
            </a:r>
            <a:endParaRPr lang="ru-RU" sz="20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25602" name="Picture 2" descr="D:\С диска 80\Мои документы-АСЯ\Мама школа\Видеоматериалы\РУССКОЕ ИСКУССТВО\Серебряный век\Серов\3. 188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642" y="1600201"/>
            <a:ext cx="3864905" cy="4349080"/>
          </a:xfrm>
          <a:prstGeom prst="rect">
            <a:avLst/>
          </a:prstGeom>
          <a:noFill/>
        </p:spPr>
      </p:pic>
      <p:pic>
        <p:nvPicPr>
          <p:cNvPr id="25603" name="Picture 3" descr="D:\С диска 80\Мои документы-АСЯ\Мама школа\Видеоматериалы\РУССКОЕ ИСКУССТВО\Серебряный век\Серов\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29001" y="1600201"/>
            <a:ext cx="3207447" cy="4349080"/>
          </a:xfrm>
          <a:prstGeom prst="rect">
            <a:avLst/>
          </a:prstGeom>
          <a:noFill/>
        </p:spPr>
      </p:pic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611560" y="6042194"/>
            <a:ext cx="396044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Девочка с персиками. Портрет Веры Мамонтовой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605" name="Rectangle 5"/>
          <p:cNvSpPr>
            <a:spLocks noChangeArrowheads="1"/>
          </p:cNvSpPr>
          <p:nvPr/>
        </p:nvSpPr>
        <p:spPr bwMode="auto">
          <a:xfrm>
            <a:off x="5148064" y="6144398"/>
            <a:ext cx="327585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Девушка, освещённая солнцем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Парадные портреты кисти В.А.Серова</a:t>
            </a:r>
            <a:endParaRPr lang="ru-RU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26626" name="Picture 2" descr="D:\С диска 80\Мои документы-АСЯ\Мама школа\Видеоматериалы\РУССКОЕ ИСКУССТВО\Серебряный век\Серов\13. Ермолова.jpe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20168" y="1178992"/>
            <a:ext cx="2508216" cy="4947172"/>
          </a:xfrm>
          <a:prstGeom prst="rect">
            <a:avLst/>
          </a:prstGeom>
          <a:noFill/>
        </p:spPr>
      </p:pic>
      <p:pic>
        <p:nvPicPr>
          <p:cNvPr id="26627" name="Picture 3" descr="D:\С диска 80\Мои документы-АСЯ\Мама школа\Видеоматериалы\РУССКОЕ ИСКУССТВО\Серебряный век\Серов\9. Portrait_of_Princess_Olga_Orlova_-_Google_Art_Project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80368" y="1129286"/>
            <a:ext cx="3303599" cy="4996878"/>
          </a:xfrm>
          <a:prstGeom prst="rect">
            <a:avLst/>
          </a:prstGeom>
          <a:noFill/>
        </p:spPr>
      </p:pic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899592" y="6237312"/>
            <a:ext cx="313184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Портрет княгини О.Н.Орловой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629" name="Rectangle 5"/>
          <p:cNvSpPr>
            <a:spLocks noChangeArrowheads="1"/>
          </p:cNvSpPr>
          <p:nvPr/>
        </p:nvSpPr>
        <p:spPr bwMode="auto">
          <a:xfrm>
            <a:off x="5436096" y="6165304"/>
            <a:ext cx="269979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Портрет М.Н.Ермоловой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28184" y="332656"/>
            <a:ext cx="2612976" cy="5616624"/>
          </a:xfrm>
        </p:spPr>
        <p:txBody>
          <a:bodyPr>
            <a:normAutofit/>
          </a:bodyPr>
          <a:lstStyle/>
          <a:p>
            <a:pPr algn="l"/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«Уходящая натура»</a:t>
            </a:r>
            <a:b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2400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1800" dirty="0" smtClean="0">
                <a:solidFill>
                  <a:schemeClr val="accent2">
                    <a:lumMod val="50000"/>
                  </a:schemeClr>
                </a:solidFill>
              </a:rPr>
              <a:t>На рубеже</a:t>
            </a:r>
            <a:r>
              <a:rPr lang="en-US" sz="1800" dirty="0" smtClean="0">
                <a:solidFill>
                  <a:schemeClr val="accent2">
                    <a:lumMod val="50000"/>
                  </a:schemeClr>
                </a:solidFill>
              </a:rPr>
              <a:t> XIX</a:t>
            </a:r>
            <a:r>
              <a:rPr lang="ru-RU" sz="1800" dirty="0" smtClean="0">
                <a:solidFill>
                  <a:schemeClr val="accent2">
                    <a:lumMod val="50000"/>
                  </a:schemeClr>
                </a:solidFill>
              </a:rPr>
              <a:t>-</a:t>
            </a:r>
            <a:r>
              <a:rPr lang="en-US" sz="1800" dirty="0" smtClean="0">
                <a:solidFill>
                  <a:schemeClr val="accent2">
                    <a:lumMod val="50000"/>
                  </a:schemeClr>
                </a:solidFill>
              </a:rPr>
              <a:t> XX</a:t>
            </a:r>
            <a:r>
              <a:rPr lang="ru-RU" sz="1800" dirty="0" smtClean="0">
                <a:solidFill>
                  <a:schemeClr val="accent2">
                    <a:lumMod val="50000"/>
                  </a:schemeClr>
                </a:solidFill>
              </a:rPr>
              <a:t> веков Россия прощалась со своим прошлым, с прежними взглядами  и образами. Новые времена сулили тревоги и перемены. Вот почему так грустны женщины на этих портретах  </a:t>
            </a:r>
            <a:br>
              <a:rPr lang="ru-RU" sz="1800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1800" dirty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1800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1800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1800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1800" dirty="0" smtClean="0">
                <a:solidFill>
                  <a:schemeClr val="accent2">
                    <a:lumMod val="50000"/>
                  </a:schemeClr>
                </a:solidFill>
              </a:rPr>
              <a:t>К.Сомов</a:t>
            </a:r>
            <a:br>
              <a:rPr lang="ru-RU" sz="1800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1800" dirty="0" smtClean="0">
                <a:solidFill>
                  <a:schemeClr val="accent2">
                    <a:lumMod val="50000"/>
                  </a:schemeClr>
                </a:solidFill>
              </a:rPr>
              <a:t>«Дама в голубом»</a:t>
            </a:r>
            <a:endParaRPr lang="ru-RU" sz="18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27650" name="Picture 2" descr="D:\С диска 80\Мои документы-АСЯ\Мама школа\Видеоматериалы\РУССКОЕ ИСКУССТВО\Серебряный век\Мир искусства\3. К. А. Сомов\2.jpe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620688"/>
            <a:ext cx="5364414" cy="5400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96752"/>
            <a:ext cx="8229600" cy="3744416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Презентацию подготовила </a:t>
            </a:r>
            <a:br>
              <a:rPr lang="ru-RU" sz="3200" dirty="0" smtClean="0"/>
            </a:br>
            <a:r>
              <a:rPr lang="ru-RU" sz="3200" dirty="0" smtClean="0"/>
              <a:t>учитель изо и МХК</a:t>
            </a:r>
            <a:br>
              <a:rPr lang="ru-RU" sz="3200" dirty="0" smtClean="0"/>
            </a:br>
            <a:r>
              <a:rPr lang="ru-RU" sz="3200" dirty="0" smtClean="0"/>
              <a:t>МБОУ СОШ № 4</a:t>
            </a:r>
            <a:br>
              <a:rPr lang="ru-RU" sz="3200" dirty="0" smtClean="0"/>
            </a:br>
            <a:r>
              <a:rPr lang="ru-RU" sz="3200" dirty="0" smtClean="0"/>
              <a:t>г. Ногинска</a:t>
            </a:r>
            <a:br>
              <a:rPr lang="ru-RU" sz="3200" dirty="0" smtClean="0"/>
            </a:br>
            <a:r>
              <a:rPr lang="ru-RU" sz="3600" dirty="0" smtClean="0"/>
              <a:t>Никульшина Екатерина Витальевна</a:t>
            </a:r>
            <a:endParaRPr lang="ru-RU" sz="3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712968" cy="1143000"/>
          </a:xfrm>
        </p:spPr>
        <p:txBody>
          <a:bodyPr>
            <a:normAutofit fontScale="90000"/>
          </a:bodyPr>
          <a:lstStyle/>
          <a:p>
            <a:pPr algn="l"/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Начало </a:t>
            </a:r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</a:rPr>
              <a:t>XIX 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века было временем романтизма в культуре. Портрет воспринимался как изображение внутреннего «я» свободного человека, наделённого исключительно индивидуальными чертами личности</a:t>
            </a:r>
            <a:endParaRPr lang="ru-RU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026" name="Picture 2" descr="D:\С диска 80\Мои документы-АСЯ\Мама школа\Видеоматериалы\РУССКОЕ ИСКУССТВО\Русская живопись 1 пол. 19 в\1. Кипренский\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564904"/>
            <a:ext cx="3194557" cy="3917032"/>
          </a:xfrm>
          <a:prstGeom prst="rect">
            <a:avLst/>
          </a:prstGeom>
          <a:noFill/>
        </p:spPr>
      </p:pic>
      <p:pic>
        <p:nvPicPr>
          <p:cNvPr id="1027" name="Picture 3" descr="D:\С диска 80\Мои документы-АСЯ\Мама школа\Видеоматериалы\РУССКОЕ ИСКУССТВО\Русская живопись 1 пол. 19 в\1. Кипренский\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832" y="1484784"/>
            <a:ext cx="2724194" cy="2952328"/>
          </a:xfrm>
          <a:prstGeom prst="rect">
            <a:avLst/>
          </a:prstGeom>
          <a:noFill/>
        </p:spPr>
      </p:pic>
      <p:pic>
        <p:nvPicPr>
          <p:cNvPr id="1028" name="Picture 4" descr="D:\С диска 80\Мои документы-АСЯ\Мама школа\Видеоматериалы\РУССКОЕ ИСКУССТВО\Русская живопись 1 пол. 19 в\1. Кипренский\2. Е.В. Давыдов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18097" y="1844824"/>
            <a:ext cx="2893272" cy="4032448"/>
          </a:xfrm>
          <a:prstGeom prst="rect">
            <a:avLst/>
          </a:prstGeom>
          <a:noFill/>
        </p:spPr>
      </p:pic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323528" y="1415534"/>
            <a:ext cx="183569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О.Кипренский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395536" y="2022376"/>
            <a:ext cx="201622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Автопортрет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3779912" y="4581128"/>
            <a:ext cx="201622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Портрет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В.А.Жуковского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6444208" y="5949280"/>
            <a:ext cx="269979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Портрет Е.В.Давыдова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Портреты А.С.Пушкина, выполненные разными художниками-современниками, раскрывают разные грани личности великого поэта</a:t>
            </a:r>
            <a:endParaRPr lang="ru-RU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5362" name="Picture 2" descr="D:\С диска 80\Мои документы-АСЯ\Мама школа\Видеоматериалы\РУССКОЕ ИСКУССТВО\Русская живопись 1 пол. 19 в\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7534" y="2174875"/>
            <a:ext cx="3399520" cy="3951288"/>
          </a:xfrm>
          <a:prstGeom prst="rect">
            <a:avLst/>
          </a:prstGeom>
          <a:noFill/>
        </p:spPr>
      </p:pic>
      <p:pic>
        <p:nvPicPr>
          <p:cNvPr id="15363" name="Picture 3" descr="D:\С диска 80\Мои документы-АСЯ\Мама школа\Видеоматериалы\РУССКОЕ ИСКУССТВО\Русская живопись 1 пол. 19 в\7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65641" y="2174875"/>
            <a:ext cx="3200543" cy="3951288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827584" y="1556792"/>
            <a:ext cx="20572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О.А. Кипренский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516216" y="1556792"/>
            <a:ext cx="17686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В.А. Тропинин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76056" y="260648"/>
            <a:ext cx="3826768" cy="1930226"/>
          </a:xfrm>
        </p:spPr>
        <p:txBody>
          <a:bodyPr>
            <a:normAutofit/>
          </a:bodyPr>
          <a:lstStyle/>
          <a:p>
            <a:pPr algn="l"/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«Великий Карл», как называли его современники, написал самый романтический парадный портрет в истории русского искусства</a:t>
            </a:r>
            <a:endParaRPr lang="ru-RU" sz="20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6386" name="Picture 2" descr="D:\С диска 80\Мои документы-АСЯ\Мама школа\Видеоматериалы\РУССКОЕ ИСКУССТВО\Русская живопись 1 пол. 19 в\5. Брюллов\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419908"/>
            <a:ext cx="4032448" cy="5745396"/>
          </a:xfrm>
          <a:prstGeom prst="rect">
            <a:avLst/>
          </a:prstGeom>
          <a:noFill/>
        </p:spPr>
      </p:pic>
      <p:pic>
        <p:nvPicPr>
          <p:cNvPr id="16387" name="Picture 3" descr="D:\С диска 80\Мои документы-АСЯ\Мама школа\Видеоматериалы\РУССКОЕ ИСКУССТВО\Русская живопись 1 пол. 19 в\5. Брюллов\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2996952"/>
            <a:ext cx="2736304" cy="3202154"/>
          </a:xfrm>
          <a:prstGeom prst="rect">
            <a:avLst/>
          </a:prstGeom>
          <a:noFill/>
        </p:spPr>
      </p:pic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5220072" y="2081608"/>
            <a:ext cx="2123728" cy="72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Всадница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Автопортрет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15816" y="260648"/>
            <a:ext cx="2952328" cy="2736304"/>
          </a:xfrm>
        </p:spPr>
        <p:txBody>
          <a:bodyPr>
            <a:normAutofit/>
          </a:bodyPr>
          <a:lstStyle/>
          <a:p>
            <a:pPr algn="l"/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Портреты простых людей, запечатлённых русскими художниками, написаны с искренней симпатией и уважением к «маленькому человеку»</a:t>
            </a:r>
            <a:endParaRPr lang="ru-RU" sz="20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23554" name="Picture 2" descr="D:\С диска 80\Мои документы-АСЯ\Мама школа\Видеоматериалы\РУССКОЕ ИСКУССТВО\Русская живопись 1 пол. 19 в\2. Тропинин\3. Кружевница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176" y="332656"/>
            <a:ext cx="2581248" cy="3384376"/>
          </a:xfrm>
          <a:prstGeom prst="rect">
            <a:avLst/>
          </a:prstGeom>
          <a:noFill/>
        </p:spPr>
      </p:pic>
      <p:pic>
        <p:nvPicPr>
          <p:cNvPr id="23555" name="Picture 3" descr="D:\С диска 80\Мои документы-АСЯ\Мама школа\Видеоматериалы\РУССКОЕ ИСКУССТВО\Русская живопись 1 пол. 19 в\2. Тропинин\4. Золотошвейка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9992" y="3212976"/>
            <a:ext cx="2525144" cy="3268960"/>
          </a:xfrm>
          <a:prstGeom prst="rect">
            <a:avLst/>
          </a:prstGeom>
          <a:noFill/>
        </p:spPr>
      </p:pic>
      <p:pic>
        <p:nvPicPr>
          <p:cNvPr id="23556" name="Picture 4" descr="D:\С диска 80\Мои документы-АСЯ\Мама школа\Видеоматериалы\РУССКОЕ ИСКУССТВО\Русская живопись 1 пол. 19 в\3. Венецианов\10. Девушка в платке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552" y="476672"/>
            <a:ext cx="2286323" cy="3284984"/>
          </a:xfrm>
          <a:prstGeom prst="rect">
            <a:avLst/>
          </a:prstGeom>
          <a:noFill/>
        </p:spPr>
      </p:pic>
      <p:pic>
        <p:nvPicPr>
          <p:cNvPr id="23557" name="Picture 5" descr="D:\С диска 80\Мои документы-АСЯ\Мама школа\Видеоматериалы\РУССКОЕ ИСКУССТВО\Русская живопись 1 пол. 19 в\3. Венецианов\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79712" y="3212976"/>
            <a:ext cx="2485719" cy="3240360"/>
          </a:xfrm>
          <a:prstGeom prst="rect">
            <a:avLst/>
          </a:prstGeom>
          <a:noFill/>
        </p:spPr>
      </p:pic>
      <p:sp>
        <p:nvSpPr>
          <p:cNvPr id="23558" name="Rectangle 6"/>
          <p:cNvSpPr>
            <a:spLocks noChangeArrowheads="1"/>
          </p:cNvSpPr>
          <p:nvPr/>
        </p:nvSpPr>
        <p:spPr bwMode="auto">
          <a:xfrm>
            <a:off x="107504" y="3861048"/>
            <a:ext cx="183569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А.Г. Венецианов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559" name="Rectangle 7"/>
          <p:cNvSpPr>
            <a:spLocks noChangeArrowheads="1"/>
          </p:cNvSpPr>
          <p:nvPr/>
        </p:nvSpPr>
        <p:spPr bwMode="auto">
          <a:xfrm>
            <a:off x="179512" y="4149080"/>
            <a:ext cx="1728192" cy="2200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Девушка в платке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dirty="0">
              <a:latin typeface="Calibri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dirty="0" smtClean="0">
              <a:latin typeface="Calibri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dirty="0">
              <a:latin typeface="Calibri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dirty="0">
              <a:latin typeface="Calibri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Захарка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560" name="Rectangle 8"/>
          <p:cNvSpPr>
            <a:spLocks noChangeArrowheads="1"/>
          </p:cNvSpPr>
          <p:nvPr/>
        </p:nvSpPr>
        <p:spPr bwMode="auto">
          <a:xfrm>
            <a:off x="7164288" y="3861048"/>
            <a:ext cx="161967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В.А .Тропинин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561" name="Rectangle 9"/>
          <p:cNvSpPr>
            <a:spLocks noChangeArrowheads="1"/>
          </p:cNvSpPr>
          <p:nvPr/>
        </p:nvSpPr>
        <p:spPr bwMode="auto">
          <a:xfrm>
            <a:off x="7020272" y="4149080"/>
            <a:ext cx="2123728" cy="2200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Кружевница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dirty="0">
              <a:latin typeface="Calibri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dirty="0">
              <a:latin typeface="Calibri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dirty="0">
              <a:latin typeface="Calibri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Золотошвейка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7544" y="404664"/>
            <a:ext cx="3008313" cy="6237312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Выдающуюся роль в становлении русского реалистического искусства вообще и портрета в частности сыграл знаменитый меценат и коллекционер П.М.Третьяков, создатель Третьяковской галереи.</a:t>
            </a:r>
          </a:p>
          <a:p>
            <a:endParaRPr lang="ru-RU" sz="2000" dirty="0">
              <a:solidFill>
                <a:schemeClr val="accent2">
                  <a:lumMod val="50000"/>
                </a:schemeClr>
              </a:solidFill>
            </a:endParaRPr>
          </a:p>
          <a:p>
            <a:endParaRPr lang="ru-RU" sz="2000" dirty="0">
              <a:solidFill>
                <a:schemeClr val="accent2">
                  <a:lumMod val="50000"/>
                </a:schemeClr>
              </a:solidFill>
            </a:endParaRPr>
          </a:p>
          <a:p>
            <a:endParaRPr lang="ru-RU" sz="2000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И.Е.Репин.</a:t>
            </a:r>
          </a:p>
          <a:p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«Портрет П.М.Третьякова</a:t>
            </a:r>
            <a:endParaRPr lang="ru-RU" sz="20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7410" name="Picture 2" descr="D:\С диска 80\Мои документы-АСЯ\Мама школа\Видеоматериалы\РУССКОЕ ИСКУССТВО\Русская реалистическая живопись 19 в\0. Третьяков\2. pavel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944" y="404664"/>
            <a:ext cx="4465925" cy="58531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Художники-реалисты создали галерею портретов великих 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с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оотечественников, сохранив их образ для потомков</a:t>
            </a:r>
            <a:endParaRPr lang="ru-RU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8434" name="Picture 2" descr="D:\С диска 80\Мои документы-АСЯ\Мама школа\Видеоматериалы\РУССКОЕ ИСКУССТВО\Русская реалистическая живопись 19 в\1. Перов\Kumarbaz-Fyodor-Mihailovic-Dostoyevski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6115" y="1600200"/>
            <a:ext cx="3620770" cy="4525963"/>
          </a:xfrm>
          <a:prstGeom prst="rect">
            <a:avLst/>
          </a:prstGeom>
          <a:noFill/>
        </p:spPr>
      </p:pic>
      <p:pic>
        <p:nvPicPr>
          <p:cNvPr id="18435" name="Picture 3" descr="D:\С диска 80\Мои документы-АСЯ\Мама школа\Видеоматериалы\РУССКОЕ ИСКУССТВО\Русская реалистическая живопись 19 в\1. Перов\Перов_Островский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0661" y="1600200"/>
            <a:ext cx="3473677" cy="4525963"/>
          </a:xfrm>
          <a:prstGeom prst="rect">
            <a:avLst/>
          </a:prstGeom>
          <a:noFill/>
        </p:spPr>
      </p:pic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611560" y="6224627"/>
            <a:ext cx="853244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В.Г.Перов.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Портрет Ф.М.Достоевского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Портрет А.Н.Островского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640960" cy="1143000"/>
          </a:xfrm>
        </p:spPr>
        <p:txBody>
          <a:bodyPr>
            <a:normAutofit fontScale="90000"/>
          </a:bodyPr>
          <a:lstStyle/>
          <a:p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Авторитет и личность  Л.Н.Толстого значили для его современников ничуть не меньше, чем личность  А.С.Пушкина для русских людей начала </a:t>
            </a:r>
            <a:r>
              <a:rPr lang="en-US" sz="2000" dirty="0" smtClean="0">
                <a:solidFill>
                  <a:schemeClr val="accent2">
                    <a:lumMod val="50000"/>
                  </a:schemeClr>
                </a:solidFill>
              </a:rPr>
              <a:t>XIX 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века. Портреты Л.Н.Толстого  разных авторов написаны в разные периоды его жизни. </a:t>
            </a:r>
            <a:endParaRPr lang="ru-RU" sz="20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9458" name="Picture 2" descr="D:\С диска 80\Мои документы-АСЯ\Мама школа\Видеоматериалы\РУССКОЕ ИСКУССТВО\Русская реалистическая живопись 19 в\3. Крамской\1. Крамской Иван Николаевич-Портрет писателя Льва Николаевича Толстого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276872"/>
            <a:ext cx="3011981" cy="3845024"/>
          </a:xfrm>
          <a:prstGeom prst="rect">
            <a:avLst/>
          </a:prstGeom>
          <a:noFill/>
        </p:spPr>
      </p:pic>
      <p:pic>
        <p:nvPicPr>
          <p:cNvPr id="19461" name="Picture 5" descr="D:\С диска 80\Мои документы-АСЯ\Мама школа\Видеоматериалы\РУССКОЕ ИСКУССТВО\Русская реалистическая живопись 19 в\10. Репин\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91385" y="-9172400"/>
            <a:ext cx="4292704" cy="6120680"/>
          </a:xfrm>
          <a:prstGeom prst="rect">
            <a:avLst/>
          </a:prstGeom>
          <a:noFill/>
        </p:spPr>
      </p:pic>
      <p:pic>
        <p:nvPicPr>
          <p:cNvPr id="19462" name="Picture 6" descr="D:\С диска 80\Мои документы-АСЯ\Мама школа\Видеоматериалы\РУССКОЕ ИСКУССТВО\Русская реалистическая живопись 19 в\10. Репин\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24128" y="2132856"/>
            <a:ext cx="2747188" cy="3917032"/>
          </a:xfrm>
          <a:prstGeom prst="rect">
            <a:avLst/>
          </a:prstGeom>
          <a:noFill/>
        </p:spPr>
      </p:pic>
      <p:pic>
        <p:nvPicPr>
          <p:cNvPr id="19463" name="Picture 7" descr="D:\С диска 80\Мои документы-АСЯ\Мама школа\Видеоматериалы\РУССКОЕ ИСКУССТВО\Русская реалистическая живопись 19 в\4. Ге\2. Ge_Tolstoy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47864" y="1484784"/>
            <a:ext cx="2341958" cy="3168352"/>
          </a:xfrm>
          <a:prstGeom prst="rect">
            <a:avLst/>
          </a:prstGeom>
          <a:noFill/>
        </p:spPr>
      </p:pic>
      <p:sp>
        <p:nvSpPr>
          <p:cNvPr id="19464" name="Rectangle 8"/>
          <p:cNvSpPr>
            <a:spLocks noChangeArrowheads="1"/>
          </p:cNvSpPr>
          <p:nvPr/>
        </p:nvSpPr>
        <p:spPr bwMode="auto">
          <a:xfrm>
            <a:off x="7380312" y="1772816"/>
            <a:ext cx="161967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И.Е.Репин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465" name="Rectangle 9"/>
          <p:cNvSpPr>
            <a:spLocks noChangeArrowheads="1"/>
          </p:cNvSpPr>
          <p:nvPr/>
        </p:nvSpPr>
        <p:spPr bwMode="auto">
          <a:xfrm>
            <a:off x="323528" y="1844824"/>
            <a:ext cx="183569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И.Н.Крамской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466" name="Rectangle 10"/>
          <p:cNvSpPr>
            <a:spLocks noChangeArrowheads="1"/>
          </p:cNvSpPr>
          <p:nvPr/>
        </p:nvSpPr>
        <p:spPr bwMode="auto">
          <a:xfrm>
            <a:off x="3779912" y="4941168"/>
            <a:ext cx="118762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Н.Н.Ге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«Портрет неизвестной» И.Н.Крамского, часто называемый просто «Незнакомка». Загадочная дама в экипаже на морозной петербургской улице при всей её гордой надменности хранит  глубоко затаённую грусть.</a:t>
            </a:r>
            <a:endParaRPr lang="ru-RU" sz="20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22530" name="Picture 2" descr="D:\С диска 80\Мои документы-АСЯ\Мама школа\Видеоматериалы\РУССКОЕ ИСКУССТВО\Русская реалистическая живопись 19 в\3. Крамской\2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411375"/>
            <a:ext cx="6624736" cy="501258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</TotalTime>
  <Words>322</Words>
  <Application>Microsoft Office PowerPoint</Application>
  <PresentationFormat>Экран (4:3)</PresentationFormat>
  <Paragraphs>61</Paragraphs>
  <Slides>13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История русского портрета</vt:lpstr>
      <vt:lpstr>Начало XIX века было временем романтизма в культуре. Портрет воспринимался как изображение внутреннего «я» свободного человека, наделённого исключительно индивидуальными чертами личности</vt:lpstr>
      <vt:lpstr>Портреты А.С.Пушкина, выполненные разными художниками-современниками, раскрывают разные грани личности великого поэта</vt:lpstr>
      <vt:lpstr>«Великий Карл», как называли его современники, написал самый романтический парадный портрет в истории русского искусства</vt:lpstr>
      <vt:lpstr>Портреты простых людей, запечатлённых русскими художниками, написаны с искренней симпатией и уважением к «маленькому человеку»</vt:lpstr>
      <vt:lpstr>Слайд 6</vt:lpstr>
      <vt:lpstr>Художники-реалисты создали галерею портретов великих соотечественников, сохранив их образ для потомков</vt:lpstr>
      <vt:lpstr>Авторитет и личность  Л.Н.Толстого значили для его современников ничуть не меньше, чем личность  А.С.Пушкина для русских людей начала XIX века. Портреты Л.Н.Толстого  разных авторов написаны в разные периоды его жизни. </vt:lpstr>
      <vt:lpstr>«Портрет неизвестной» И.Н.Крамского, часто называемый просто «Незнакомка». Загадочная дама в экипаже на морозной петербургской улице при всей её гордой надменности хранит  глубоко затаённую грусть.</vt:lpstr>
      <vt:lpstr>Выдающимся мастером портрета был В.А.Серов. Его живописная манера сформировалась под влиянием импрессионизма, поэтому в его камерных портретах природное окружение не менее важно, чем сама модель. В них много света, воздуха, самой жизни. </vt:lpstr>
      <vt:lpstr>Парадные портреты кисти В.А.Серова</vt:lpstr>
      <vt:lpstr>«Уходящая натура»   На рубеже XIX- XX веков Россия прощалась со своим прошлым, с прежними взглядами  и образами. Новые времена сулили тревоги и перемены. Вот почему так грустны женщины на этих портретах     К.Сомов «Дама в голубом»</vt:lpstr>
      <vt:lpstr>Презентацию подготовила  учитель изо и МХК МБОУ СОШ № 4 г. Ногинска Никульшина Екатерина Витальевна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История русского портрета</dc:title>
  <dc:creator>Мамико</dc:creator>
  <cp:lastModifiedBy>Мамико</cp:lastModifiedBy>
  <cp:revision>17</cp:revision>
  <dcterms:created xsi:type="dcterms:W3CDTF">2015-11-25T18:56:15Z</dcterms:created>
  <dcterms:modified xsi:type="dcterms:W3CDTF">2019-02-05T20:57:46Z</dcterms:modified>
</cp:coreProperties>
</file>