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98" r:id="rId3"/>
    <p:sldId id="299" r:id="rId4"/>
    <p:sldId id="304" r:id="rId5"/>
    <p:sldId id="300" r:id="rId6"/>
    <p:sldId id="301" r:id="rId7"/>
    <p:sldId id="302" r:id="rId8"/>
    <p:sldId id="303" r:id="rId9"/>
    <p:sldId id="259" r:id="rId10"/>
    <p:sldId id="305" r:id="rId11"/>
    <p:sldId id="265"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6" r:id="rId41"/>
    <p:sldId id="337" r:id="rId42"/>
    <p:sldId id="257"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AEE15D0-93F2-4D82-8F99-3A9947A6E368}" type="datetimeFigureOut">
              <a:rPr lang="ru-RU" smtClean="0"/>
              <a:t>11.09.2018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6AA5E-9146-43BD-ADBD-CAE30462A1D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1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EE15D0-93F2-4D82-8F99-3A9947A6E368}" type="datetimeFigureOut">
              <a:rPr lang="ru-RU" smtClean="0"/>
              <a:t>11.09.2018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12571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EE15D0-93F2-4D82-8F99-3A9947A6E368}" type="datetimeFigureOut">
              <a:rPr lang="ru-RU" smtClean="0"/>
              <a:t>11.09.2018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47706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EE15D0-93F2-4D82-8F99-3A9947A6E368}" type="datetimeFigureOut">
              <a:rPr lang="ru-RU" smtClean="0"/>
              <a:t>11.09.2018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83529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EE15D0-93F2-4D82-8F99-3A9947A6E368}" type="datetimeFigureOut">
              <a:rPr lang="ru-RU" smtClean="0"/>
              <a:t>11.09.2018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6AA5E-9146-43BD-ADBD-CAE30462A1D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11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AEE15D0-93F2-4D82-8F99-3A9947A6E368}" type="datetimeFigureOut">
              <a:rPr lang="ru-RU" smtClean="0"/>
              <a:t>11.09.2018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129482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AEE15D0-93F2-4D82-8F99-3A9947A6E368}" type="datetimeFigureOut">
              <a:rPr lang="ru-RU" smtClean="0"/>
              <a:t>11.09.2018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274440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AEE15D0-93F2-4D82-8F99-3A9947A6E368}" type="datetimeFigureOut">
              <a:rPr lang="ru-RU" smtClean="0"/>
              <a:t>11.09.2018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220953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EE15D0-93F2-4D82-8F99-3A9947A6E368}" type="datetimeFigureOut">
              <a:rPr lang="ru-RU" smtClean="0"/>
              <a:t>11.09.2018</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427875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EE15D0-93F2-4D82-8F99-3A9947A6E368}" type="datetimeFigureOut">
              <a:rPr lang="ru-RU" smtClean="0"/>
              <a:t>11.09.2018</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36AA5E-9146-43BD-ADBD-CAE30462A1D5}" type="slidenum">
              <a:rPr lang="ru-RU" smtClean="0"/>
              <a:t>‹#›</a:t>
            </a:fld>
            <a:endParaRPr lang="ru-RU"/>
          </a:p>
        </p:txBody>
      </p:sp>
    </p:spTree>
    <p:extLst>
      <p:ext uri="{BB962C8B-B14F-4D97-AF65-F5344CB8AC3E}">
        <p14:creationId xmlns:p14="http://schemas.microsoft.com/office/powerpoint/2010/main" val="165202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EE15D0-93F2-4D82-8F99-3A9947A6E368}" type="datetimeFigureOut">
              <a:rPr lang="ru-RU" smtClean="0"/>
              <a:t>11.09.2018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36AA5E-9146-43BD-ADBD-CAE30462A1D5}" type="slidenum">
              <a:rPr lang="ru-RU" smtClean="0"/>
              <a:t>‹#›</a:t>
            </a:fld>
            <a:endParaRPr lang="ru-RU"/>
          </a:p>
        </p:txBody>
      </p:sp>
    </p:spTree>
    <p:extLst>
      <p:ext uri="{BB962C8B-B14F-4D97-AF65-F5344CB8AC3E}">
        <p14:creationId xmlns:p14="http://schemas.microsoft.com/office/powerpoint/2010/main" val="41793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EE15D0-93F2-4D82-8F99-3A9947A6E368}" type="datetimeFigureOut">
              <a:rPr lang="ru-RU" smtClean="0"/>
              <a:t>11.09.2018</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36AA5E-9146-43BD-ADBD-CAE30462A1D5}"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060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mpu@list.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8000" b="1" dirty="0" smtClean="0">
                <a:solidFill>
                  <a:schemeClr val="accent2">
                    <a:lumMod val="50000"/>
                  </a:schemeClr>
                </a:solidFill>
              </a:rPr>
              <a:t>Оформление реквизитов документа</a:t>
            </a:r>
            <a:endParaRPr lang="ru-RU" sz="8000" b="1" dirty="0">
              <a:solidFill>
                <a:schemeClr val="accent2">
                  <a:lumMod val="50000"/>
                </a:schemeClr>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664035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Реквизиты документов</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207283"/>
              </p:ext>
            </p:extLst>
          </p:nvPr>
        </p:nvGraphicFramePr>
        <p:xfrm>
          <a:off x="357810" y="1846263"/>
          <a:ext cx="11569147" cy="4505960"/>
        </p:xfrm>
        <a:graphic>
          <a:graphicData uri="http://schemas.openxmlformats.org/drawingml/2006/table">
            <a:tbl>
              <a:tblPr firstRow="1" bandRow="1">
                <a:tableStyleId>{BC89EF96-8CEA-46FF-86C4-4CE0E7609802}</a:tableStyleId>
              </a:tblPr>
              <a:tblGrid>
                <a:gridCol w="818893"/>
                <a:gridCol w="3037489"/>
                <a:gridCol w="895106"/>
                <a:gridCol w="2961276"/>
                <a:gridCol w="834136"/>
                <a:gridCol w="3022247"/>
              </a:tblGrid>
              <a:tr h="370840">
                <a:tc>
                  <a:txBody>
                    <a:bodyPr/>
                    <a:lstStyle/>
                    <a:p>
                      <a:r>
                        <a:rPr lang="ru-RU" b="1" dirty="0" smtClean="0"/>
                        <a:t>01</a:t>
                      </a:r>
                      <a:endParaRPr lang="ru-RU" b="1" dirty="0"/>
                    </a:p>
                  </a:txBody>
                  <a:tcPr/>
                </a:tc>
                <a:tc>
                  <a:txBody>
                    <a:bodyPr/>
                    <a:lstStyle/>
                    <a:p>
                      <a:r>
                        <a:rPr lang="ru-RU" sz="1200" b="0" dirty="0" smtClean="0"/>
                        <a:t>герб (Государственный герб Российской Федерации, герб субъекта Российской Федерации, герб (геральдический знак) муниципального образования)</a:t>
                      </a:r>
                      <a:endParaRPr lang="ru-RU" sz="1200" b="0" dirty="0"/>
                    </a:p>
                  </a:txBody>
                  <a:tcPr/>
                </a:tc>
                <a:tc>
                  <a:txBody>
                    <a:bodyPr/>
                    <a:lstStyle/>
                    <a:p>
                      <a:r>
                        <a:rPr lang="ru-RU" b="1" dirty="0" smtClean="0"/>
                        <a:t>11</a:t>
                      </a:r>
                      <a:endParaRPr lang="ru-RU" b="1" dirty="0"/>
                    </a:p>
                  </a:txBody>
                  <a:tcPr/>
                </a:tc>
                <a:tc>
                  <a:txBody>
                    <a:bodyPr/>
                    <a:lstStyle/>
                    <a:p>
                      <a:r>
                        <a:rPr lang="ru-RU" sz="1200" b="0" kern="1200" dirty="0" smtClean="0">
                          <a:solidFill>
                            <a:schemeClr val="tx1"/>
                          </a:solidFill>
                          <a:effectLst/>
                          <a:latin typeface="+mn-lt"/>
                          <a:ea typeface="+mn-ea"/>
                          <a:cs typeface="+mn-cs"/>
                        </a:rPr>
                        <a:t>регистрационный номер документа</a:t>
                      </a:r>
                      <a:endParaRPr lang="ru-RU" sz="1200" b="0" dirty="0"/>
                    </a:p>
                  </a:txBody>
                  <a:tcPr/>
                </a:tc>
                <a:tc>
                  <a:txBody>
                    <a:bodyPr/>
                    <a:lstStyle/>
                    <a:p>
                      <a:r>
                        <a:rPr lang="ru-RU" b="1" dirty="0" smtClean="0"/>
                        <a:t>21</a:t>
                      </a:r>
                      <a:endParaRPr lang="ru-RU" b="1" dirty="0"/>
                    </a:p>
                  </a:txBody>
                  <a:tcPr/>
                </a:tc>
                <a:tc>
                  <a:txBody>
                    <a:bodyPr/>
                    <a:lstStyle/>
                    <a:p>
                      <a:r>
                        <a:rPr lang="ru-RU" sz="1200" b="1" kern="1200" dirty="0" smtClean="0">
                          <a:solidFill>
                            <a:schemeClr val="tx1"/>
                          </a:solidFill>
                          <a:effectLst/>
                          <a:latin typeface="+mn-lt"/>
                          <a:ea typeface="+mn-ea"/>
                          <a:cs typeface="+mn-cs"/>
                        </a:rPr>
                        <a:t>виза</a:t>
                      </a:r>
                      <a:endParaRPr lang="ru-RU" sz="1200" dirty="0"/>
                    </a:p>
                  </a:txBody>
                  <a:tcPr/>
                </a:tc>
              </a:tr>
              <a:tr h="370840">
                <a:tc>
                  <a:txBody>
                    <a:bodyPr/>
                    <a:lstStyle/>
                    <a:p>
                      <a:r>
                        <a:rPr lang="ru-RU" b="1" dirty="0" smtClean="0"/>
                        <a:t>02</a:t>
                      </a:r>
                      <a:endParaRPr lang="ru-RU" b="1" dirty="0"/>
                    </a:p>
                  </a:txBody>
                  <a:tcPr/>
                </a:tc>
                <a:tc>
                  <a:txBody>
                    <a:bodyPr/>
                    <a:lstStyle/>
                    <a:p>
                      <a:r>
                        <a:rPr lang="ru-RU" sz="1200" kern="1200" dirty="0" smtClean="0">
                          <a:solidFill>
                            <a:schemeClr val="tx1"/>
                          </a:solidFill>
                          <a:effectLst/>
                          <a:latin typeface="+mn-lt"/>
                          <a:ea typeface="+mn-ea"/>
                          <a:cs typeface="+mn-cs"/>
                        </a:rPr>
                        <a:t>эмблема</a:t>
                      </a:r>
                      <a:endParaRPr lang="ru-RU" sz="1200" dirty="0"/>
                    </a:p>
                  </a:txBody>
                  <a:tcPr/>
                </a:tc>
                <a:tc>
                  <a:txBody>
                    <a:bodyPr/>
                    <a:lstStyle/>
                    <a:p>
                      <a:r>
                        <a:rPr lang="ru-RU" b="1" dirty="0" smtClean="0"/>
                        <a:t>12</a:t>
                      </a:r>
                      <a:endParaRPr lang="ru-RU" b="1" dirty="0"/>
                    </a:p>
                  </a:txBody>
                  <a:tcPr/>
                </a:tc>
                <a:tc>
                  <a:txBody>
                    <a:bodyPr/>
                    <a:lstStyle/>
                    <a:p>
                      <a:r>
                        <a:rPr lang="ru-RU" sz="1200" b="0" kern="1200" dirty="0" smtClean="0">
                          <a:solidFill>
                            <a:schemeClr val="tx1"/>
                          </a:solidFill>
                          <a:effectLst/>
                          <a:latin typeface="+mn-lt"/>
                          <a:ea typeface="+mn-ea"/>
                          <a:cs typeface="+mn-cs"/>
                        </a:rPr>
                        <a:t>ссылка на регистрационный номер и дату поступившего документа</a:t>
                      </a:r>
                      <a:endParaRPr lang="ru-RU" sz="1200" b="0" dirty="0"/>
                    </a:p>
                  </a:txBody>
                  <a:tcPr/>
                </a:tc>
                <a:tc>
                  <a:txBody>
                    <a:bodyPr/>
                    <a:lstStyle/>
                    <a:p>
                      <a:r>
                        <a:rPr lang="ru-RU" b="1" dirty="0" smtClean="0"/>
                        <a:t>22</a:t>
                      </a:r>
                      <a:endParaRPr lang="ru-RU" b="1" dirty="0"/>
                    </a:p>
                  </a:txBody>
                  <a:tcPr/>
                </a:tc>
                <a:tc>
                  <a:txBody>
                    <a:bodyPr/>
                    <a:lstStyle/>
                    <a:p>
                      <a:r>
                        <a:rPr lang="ru-RU" sz="1200" kern="1200" dirty="0" smtClean="0">
                          <a:solidFill>
                            <a:schemeClr val="tx1"/>
                          </a:solidFill>
                          <a:effectLst/>
                          <a:latin typeface="+mn-lt"/>
                          <a:ea typeface="+mn-ea"/>
                          <a:cs typeface="+mn-cs"/>
                        </a:rPr>
                        <a:t>подпись</a:t>
                      </a:r>
                      <a:endParaRPr lang="ru-RU" sz="1200" dirty="0"/>
                    </a:p>
                  </a:txBody>
                  <a:tcPr/>
                </a:tc>
              </a:tr>
              <a:tr h="370840">
                <a:tc>
                  <a:txBody>
                    <a:bodyPr/>
                    <a:lstStyle/>
                    <a:p>
                      <a:r>
                        <a:rPr lang="ru-RU" b="1" dirty="0" smtClean="0"/>
                        <a:t>03</a:t>
                      </a:r>
                      <a:endParaRPr lang="ru-RU" b="1" dirty="0"/>
                    </a:p>
                  </a:txBody>
                  <a:tcPr/>
                </a:tc>
                <a:tc>
                  <a:txBody>
                    <a:bodyPr/>
                    <a:lstStyle/>
                    <a:p>
                      <a:r>
                        <a:rPr lang="ru-RU" sz="1200" kern="1200" dirty="0" smtClean="0">
                          <a:solidFill>
                            <a:schemeClr val="tx1"/>
                          </a:solidFill>
                          <a:effectLst/>
                          <a:latin typeface="+mn-lt"/>
                          <a:ea typeface="+mn-ea"/>
                          <a:cs typeface="+mn-cs"/>
                        </a:rPr>
                        <a:t>товарный знак (знак обслуживания)</a:t>
                      </a:r>
                      <a:endParaRPr lang="ru-RU" sz="1200" dirty="0"/>
                    </a:p>
                  </a:txBody>
                  <a:tcPr/>
                </a:tc>
                <a:tc>
                  <a:txBody>
                    <a:bodyPr/>
                    <a:lstStyle/>
                    <a:p>
                      <a:r>
                        <a:rPr lang="ru-RU" b="1" dirty="0" smtClean="0"/>
                        <a:t>13</a:t>
                      </a:r>
                      <a:endParaRPr lang="ru-RU" b="1" dirty="0"/>
                    </a:p>
                  </a:txBody>
                  <a:tcPr/>
                </a:tc>
                <a:tc>
                  <a:txBody>
                    <a:bodyPr/>
                    <a:lstStyle/>
                    <a:p>
                      <a:r>
                        <a:rPr lang="ru-RU" sz="1200" b="0" kern="1200" dirty="0" smtClean="0">
                          <a:solidFill>
                            <a:schemeClr val="tx1"/>
                          </a:solidFill>
                          <a:effectLst/>
                          <a:latin typeface="+mn-lt"/>
                          <a:ea typeface="+mn-ea"/>
                          <a:cs typeface="+mn-cs"/>
                        </a:rPr>
                        <a:t>место составления (издания) документа</a:t>
                      </a:r>
                      <a:endParaRPr lang="ru-RU" sz="1200" b="0" dirty="0"/>
                    </a:p>
                  </a:txBody>
                  <a:tcPr/>
                </a:tc>
                <a:tc>
                  <a:txBody>
                    <a:bodyPr/>
                    <a:lstStyle/>
                    <a:p>
                      <a:r>
                        <a:rPr lang="ru-RU" b="1" dirty="0" smtClean="0"/>
                        <a:t>23</a:t>
                      </a:r>
                      <a:endParaRPr lang="ru-RU" b="1" dirty="0"/>
                    </a:p>
                  </a:txBody>
                  <a:tcPr/>
                </a:tc>
                <a:tc>
                  <a:txBody>
                    <a:bodyPr/>
                    <a:lstStyle/>
                    <a:p>
                      <a:r>
                        <a:rPr lang="ru-RU" sz="1200" kern="1200" dirty="0" smtClean="0">
                          <a:solidFill>
                            <a:schemeClr val="tx1"/>
                          </a:solidFill>
                          <a:effectLst/>
                          <a:latin typeface="+mn-lt"/>
                          <a:ea typeface="+mn-ea"/>
                          <a:cs typeface="+mn-cs"/>
                        </a:rPr>
                        <a:t>отметка об электронной подписи</a:t>
                      </a:r>
                      <a:endParaRPr lang="ru-RU" sz="1200" dirty="0"/>
                    </a:p>
                  </a:txBody>
                  <a:tcPr/>
                </a:tc>
              </a:tr>
              <a:tr h="370840">
                <a:tc>
                  <a:txBody>
                    <a:bodyPr/>
                    <a:lstStyle/>
                    <a:p>
                      <a:r>
                        <a:rPr lang="ru-RU" b="1" dirty="0" smtClean="0"/>
                        <a:t>04</a:t>
                      </a:r>
                      <a:endParaRPr lang="ru-RU" b="1" dirty="0"/>
                    </a:p>
                  </a:txBody>
                  <a:tcPr/>
                </a:tc>
                <a:tc>
                  <a:txBody>
                    <a:bodyPr/>
                    <a:lstStyle/>
                    <a:p>
                      <a:r>
                        <a:rPr lang="ru-RU" sz="1200" kern="1200" dirty="0" smtClean="0">
                          <a:solidFill>
                            <a:schemeClr val="tx1"/>
                          </a:solidFill>
                          <a:effectLst/>
                          <a:latin typeface="+mn-lt"/>
                          <a:ea typeface="+mn-ea"/>
                          <a:cs typeface="+mn-cs"/>
                        </a:rPr>
                        <a:t>код формы документа</a:t>
                      </a:r>
                      <a:endParaRPr lang="ru-RU" sz="1200" dirty="0"/>
                    </a:p>
                  </a:txBody>
                  <a:tcPr/>
                </a:tc>
                <a:tc>
                  <a:txBody>
                    <a:bodyPr/>
                    <a:lstStyle/>
                    <a:p>
                      <a:r>
                        <a:rPr lang="ru-RU" b="1" dirty="0" smtClean="0"/>
                        <a:t>14</a:t>
                      </a:r>
                      <a:endParaRPr lang="ru-RU" b="1" dirty="0"/>
                    </a:p>
                  </a:txBody>
                  <a:tcPr/>
                </a:tc>
                <a:tc>
                  <a:txBody>
                    <a:bodyPr/>
                    <a:lstStyle/>
                    <a:p>
                      <a:r>
                        <a:rPr lang="ru-RU" sz="1200" b="0" kern="1200" dirty="0" smtClean="0">
                          <a:solidFill>
                            <a:schemeClr val="tx1"/>
                          </a:solidFill>
                          <a:effectLst/>
                          <a:latin typeface="+mn-lt"/>
                          <a:ea typeface="+mn-ea"/>
                          <a:cs typeface="+mn-cs"/>
                        </a:rPr>
                        <a:t>гриф ограничения доступа к документу</a:t>
                      </a:r>
                      <a:endParaRPr lang="ru-RU" sz="1200" b="0" dirty="0"/>
                    </a:p>
                  </a:txBody>
                  <a:tcPr/>
                </a:tc>
                <a:tc>
                  <a:txBody>
                    <a:bodyPr/>
                    <a:lstStyle/>
                    <a:p>
                      <a:r>
                        <a:rPr lang="ru-RU" b="1" dirty="0" smtClean="0"/>
                        <a:t>24</a:t>
                      </a:r>
                      <a:endParaRPr lang="ru-RU" b="1" dirty="0"/>
                    </a:p>
                  </a:txBody>
                  <a:tcPr/>
                </a:tc>
                <a:tc>
                  <a:txBody>
                    <a:bodyPr/>
                    <a:lstStyle/>
                    <a:p>
                      <a:r>
                        <a:rPr lang="ru-RU" sz="1200" kern="1200" dirty="0" smtClean="0">
                          <a:solidFill>
                            <a:schemeClr val="tx1"/>
                          </a:solidFill>
                          <a:effectLst/>
                          <a:latin typeface="+mn-lt"/>
                          <a:ea typeface="+mn-ea"/>
                          <a:cs typeface="+mn-cs"/>
                        </a:rPr>
                        <a:t>печать</a:t>
                      </a:r>
                      <a:endParaRPr lang="ru-RU" sz="1200" dirty="0"/>
                    </a:p>
                  </a:txBody>
                  <a:tcPr/>
                </a:tc>
              </a:tr>
              <a:tr h="370840">
                <a:tc>
                  <a:txBody>
                    <a:bodyPr/>
                    <a:lstStyle/>
                    <a:p>
                      <a:r>
                        <a:rPr lang="ru-RU" b="1" dirty="0" smtClean="0"/>
                        <a:t>05</a:t>
                      </a:r>
                      <a:endParaRPr lang="ru-RU" b="1" dirty="0"/>
                    </a:p>
                  </a:txBody>
                  <a:tcPr/>
                </a:tc>
                <a:tc>
                  <a:txBody>
                    <a:bodyPr/>
                    <a:lstStyle/>
                    <a:p>
                      <a:r>
                        <a:rPr lang="ru-RU" sz="1200" kern="1200" dirty="0" smtClean="0">
                          <a:solidFill>
                            <a:schemeClr val="tx1"/>
                          </a:solidFill>
                          <a:effectLst/>
                          <a:latin typeface="+mn-lt"/>
                          <a:ea typeface="+mn-ea"/>
                          <a:cs typeface="+mn-cs"/>
                        </a:rPr>
                        <a:t>наименование организации - автора документа</a:t>
                      </a:r>
                      <a:endParaRPr lang="ru-RU" sz="1200" dirty="0"/>
                    </a:p>
                  </a:txBody>
                  <a:tcPr/>
                </a:tc>
                <a:tc>
                  <a:txBody>
                    <a:bodyPr/>
                    <a:lstStyle/>
                    <a:p>
                      <a:r>
                        <a:rPr lang="ru-RU" b="1" dirty="0" smtClean="0"/>
                        <a:t>15</a:t>
                      </a:r>
                      <a:endParaRPr lang="ru-RU" b="1" dirty="0"/>
                    </a:p>
                  </a:txBody>
                  <a:tcPr/>
                </a:tc>
                <a:tc>
                  <a:txBody>
                    <a:bodyPr/>
                    <a:lstStyle/>
                    <a:p>
                      <a:r>
                        <a:rPr lang="ru-RU" sz="1200" b="0" kern="1200" dirty="0" smtClean="0">
                          <a:solidFill>
                            <a:schemeClr val="tx1"/>
                          </a:solidFill>
                          <a:effectLst/>
                          <a:latin typeface="+mn-lt"/>
                          <a:ea typeface="+mn-ea"/>
                          <a:cs typeface="+mn-cs"/>
                        </a:rPr>
                        <a:t>адресат</a:t>
                      </a:r>
                      <a:endParaRPr lang="ru-RU" sz="1200" b="0" dirty="0"/>
                    </a:p>
                  </a:txBody>
                  <a:tcPr/>
                </a:tc>
                <a:tc>
                  <a:txBody>
                    <a:bodyPr/>
                    <a:lstStyle/>
                    <a:p>
                      <a:r>
                        <a:rPr lang="ru-RU" b="1" dirty="0" smtClean="0"/>
                        <a:t>25</a:t>
                      </a:r>
                      <a:endParaRPr lang="ru-RU" b="1" dirty="0"/>
                    </a:p>
                  </a:txBody>
                  <a:tcPr/>
                </a:tc>
                <a:tc>
                  <a:txBody>
                    <a:bodyPr/>
                    <a:lstStyle/>
                    <a:p>
                      <a:r>
                        <a:rPr lang="ru-RU" sz="1200" kern="1200" dirty="0" smtClean="0">
                          <a:solidFill>
                            <a:schemeClr val="tx1"/>
                          </a:solidFill>
                          <a:effectLst/>
                          <a:latin typeface="+mn-lt"/>
                          <a:ea typeface="+mn-ea"/>
                          <a:cs typeface="+mn-cs"/>
                        </a:rPr>
                        <a:t>отметка об исполнителе</a:t>
                      </a:r>
                      <a:endParaRPr lang="ru-RU" sz="1200" dirty="0"/>
                    </a:p>
                  </a:txBody>
                  <a:tcPr/>
                </a:tc>
              </a:tr>
              <a:tr h="370840">
                <a:tc>
                  <a:txBody>
                    <a:bodyPr/>
                    <a:lstStyle/>
                    <a:p>
                      <a:r>
                        <a:rPr lang="ru-RU" b="1" dirty="0" smtClean="0"/>
                        <a:t>06</a:t>
                      </a:r>
                      <a:endParaRPr lang="ru-RU" b="1" dirty="0"/>
                    </a:p>
                  </a:txBody>
                  <a:tcPr/>
                </a:tc>
                <a:tc>
                  <a:txBody>
                    <a:bodyPr/>
                    <a:lstStyle/>
                    <a:p>
                      <a:r>
                        <a:rPr lang="ru-RU" sz="1200" kern="1200" dirty="0" smtClean="0">
                          <a:solidFill>
                            <a:schemeClr val="tx1"/>
                          </a:solidFill>
                          <a:effectLst/>
                          <a:latin typeface="+mn-lt"/>
                          <a:ea typeface="+mn-ea"/>
                          <a:cs typeface="+mn-cs"/>
                        </a:rPr>
                        <a:t>наименование структурного подразделения - автора документа</a:t>
                      </a:r>
                      <a:endParaRPr lang="ru-RU" sz="1200" dirty="0"/>
                    </a:p>
                  </a:txBody>
                  <a:tcPr/>
                </a:tc>
                <a:tc>
                  <a:txBody>
                    <a:bodyPr/>
                    <a:lstStyle/>
                    <a:p>
                      <a:r>
                        <a:rPr lang="ru-RU" b="1" dirty="0" smtClean="0"/>
                        <a:t>16</a:t>
                      </a:r>
                      <a:endParaRPr lang="ru-RU" b="1" dirty="0"/>
                    </a:p>
                  </a:txBody>
                  <a:tcPr/>
                </a:tc>
                <a:tc>
                  <a:txBody>
                    <a:bodyPr/>
                    <a:lstStyle/>
                    <a:p>
                      <a:r>
                        <a:rPr lang="ru-RU" sz="1200" b="0" kern="1200" dirty="0" smtClean="0">
                          <a:solidFill>
                            <a:schemeClr val="tx1"/>
                          </a:solidFill>
                          <a:effectLst/>
                          <a:latin typeface="+mn-lt"/>
                          <a:ea typeface="+mn-ea"/>
                          <a:cs typeface="+mn-cs"/>
                        </a:rPr>
                        <a:t>гриф утверждения документа</a:t>
                      </a:r>
                      <a:endParaRPr lang="ru-RU" sz="1200" b="0" dirty="0"/>
                    </a:p>
                  </a:txBody>
                  <a:tcPr/>
                </a:tc>
                <a:tc>
                  <a:txBody>
                    <a:bodyPr/>
                    <a:lstStyle/>
                    <a:p>
                      <a:r>
                        <a:rPr lang="ru-RU" b="1" dirty="0" smtClean="0"/>
                        <a:t>26</a:t>
                      </a:r>
                      <a:endParaRPr lang="ru-RU" b="1" dirty="0"/>
                    </a:p>
                  </a:txBody>
                  <a:tcPr/>
                </a:tc>
                <a:tc>
                  <a:txBody>
                    <a:bodyPr/>
                    <a:lstStyle/>
                    <a:p>
                      <a:r>
                        <a:rPr lang="ru-RU" sz="1200" kern="1200" dirty="0" smtClean="0">
                          <a:solidFill>
                            <a:schemeClr val="tx1"/>
                          </a:solidFill>
                          <a:effectLst/>
                          <a:latin typeface="+mn-lt"/>
                          <a:ea typeface="+mn-ea"/>
                          <a:cs typeface="+mn-cs"/>
                        </a:rPr>
                        <a:t>отметка о заверении копии</a:t>
                      </a:r>
                      <a:endParaRPr lang="ru-RU" sz="1200" dirty="0"/>
                    </a:p>
                  </a:txBody>
                  <a:tcPr/>
                </a:tc>
              </a:tr>
              <a:tr h="370840">
                <a:tc>
                  <a:txBody>
                    <a:bodyPr/>
                    <a:lstStyle/>
                    <a:p>
                      <a:r>
                        <a:rPr lang="ru-RU" b="1" dirty="0" smtClean="0"/>
                        <a:t>07</a:t>
                      </a:r>
                      <a:endParaRPr lang="ru-RU" b="1" dirty="0"/>
                    </a:p>
                  </a:txBody>
                  <a:tcPr/>
                </a:tc>
                <a:tc>
                  <a:txBody>
                    <a:bodyPr/>
                    <a:lstStyle/>
                    <a:p>
                      <a:r>
                        <a:rPr lang="ru-RU" sz="1200" kern="1200" dirty="0" smtClean="0">
                          <a:solidFill>
                            <a:schemeClr val="tx1"/>
                          </a:solidFill>
                          <a:effectLst/>
                          <a:latin typeface="+mn-lt"/>
                          <a:ea typeface="+mn-ea"/>
                          <a:cs typeface="+mn-cs"/>
                        </a:rPr>
                        <a:t>наименование должности лица - автора документа</a:t>
                      </a:r>
                      <a:endParaRPr lang="ru-RU" sz="1200" dirty="0"/>
                    </a:p>
                  </a:txBody>
                  <a:tcPr/>
                </a:tc>
                <a:tc>
                  <a:txBody>
                    <a:bodyPr/>
                    <a:lstStyle/>
                    <a:p>
                      <a:r>
                        <a:rPr lang="ru-RU" b="1" dirty="0" smtClean="0"/>
                        <a:t>17</a:t>
                      </a:r>
                      <a:endParaRPr lang="ru-RU" b="1" dirty="0"/>
                    </a:p>
                  </a:txBody>
                  <a:tcPr/>
                </a:tc>
                <a:tc>
                  <a:txBody>
                    <a:bodyPr/>
                    <a:lstStyle/>
                    <a:p>
                      <a:r>
                        <a:rPr lang="ru-RU" sz="1200" b="0" kern="1200" dirty="0" smtClean="0">
                          <a:solidFill>
                            <a:schemeClr val="tx1"/>
                          </a:solidFill>
                          <a:effectLst/>
                          <a:latin typeface="+mn-lt"/>
                          <a:ea typeface="+mn-ea"/>
                          <a:cs typeface="+mn-cs"/>
                        </a:rPr>
                        <a:t>заголовок к тексту</a:t>
                      </a:r>
                      <a:endParaRPr lang="ru-RU" sz="1200" b="0" dirty="0"/>
                    </a:p>
                  </a:txBody>
                  <a:tcPr/>
                </a:tc>
                <a:tc>
                  <a:txBody>
                    <a:bodyPr/>
                    <a:lstStyle/>
                    <a:p>
                      <a:r>
                        <a:rPr lang="ru-RU" b="1" dirty="0" smtClean="0"/>
                        <a:t>27</a:t>
                      </a:r>
                      <a:endParaRPr lang="ru-RU" b="1" dirty="0"/>
                    </a:p>
                  </a:txBody>
                  <a:tcPr/>
                </a:tc>
                <a:tc>
                  <a:txBody>
                    <a:bodyPr/>
                    <a:lstStyle/>
                    <a:p>
                      <a:r>
                        <a:rPr lang="ru-RU" sz="1200" kern="1200" dirty="0" smtClean="0">
                          <a:solidFill>
                            <a:schemeClr val="tx1"/>
                          </a:solidFill>
                          <a:effectLst/>
                          <a:latin typeface="+mn-lt"/>
                          <a:ea typeface="+mn-ea"/>
                          <a:cs typeface="+mn-cs"/>
                        </a:rPr>
                        <a:t>отметка о поступлении документа</a:t>
                      </a:r>
                      <a:endParaRPr lang="ru-RU" sz="1200" dirty="0"/>
                    </a:p>
                  </a:txBody>
                  <a:tcPr/>
                </a:tc>
              </a:tr>
              <a:tr h="370840">
                <a:tc>
                  <a:txBody>
                    <a:bodyPr/>
                    <a:lstStyle/>
                    <a:p>
                      <a:r>
                        <a:rPr lang="ru-RU" b="1" dirty="0" smtClean="0"/>
                        <a:t>08</a:t>
                      </a:r>
                      <a:endParaRPr lang="ru-RU" b="1" dirty="0"/>
                    </a:p>
                  </a:txBody>
                  <a:tcPr/>
                </a:tc>
                <a:tc>
                  <a:txBody>
                    <a:bodyPr/>
                    <a:lstStyle/>
                    <a:p>
                      <a:r>
                        <a:rPr lang="ru-RU" sz="1200" kern="1200" dirty="0" smtClean="0">
                          <a:solidFill>
                            <a:schemeClr val="tx1"/>
                          </a:solidFill>
                          <a:effectLst/>
                          <a:latin typeface="+mn-lt"/>
                          <a:ea typeface="+mn-ea"/>
                          <a:cs typeface="+mn-cs"/>
                        </a:rPr>
                        <a:t>справочные данные об организации</a:t>
                      </a:r>
                      <a:endParaRPr lang="ru-RU" sz="1200" dirty="0"/>
                    </a:p>
                  </a:txBody>
                  <a:tcPr/>
                </a:tc>
                <a:tc>
                  <a:txBody>
                    <a:bodyPr/>
                    <a:lstStyle/>
                    <a:p>
                      <a:r>
                        <a:rPr lang="ru-RU" b="1" dirty="0" smtClean="0"/>
                        <a:t>18</a:t>
                      </a:r>
                      <a:endParaRPr lang="ru-RU" b="1" dirty="0"/>
                    </a:p>
                  </a:txBody>
                  <a:tcPr/>
                </a:tc>
                <a:tc>
                  <a:txBody>
                    <a:bodyPr/>
                    <a:lstStyle/>
                    <a:p>
                      <a:r>
                        <a:rPr lang="ru-RU" sz="1200" b="0" kern="1200" dirty="0" smtClean="0">
                          <a:solidFill>
                            <a:schemeClr val="tx1"/>
                          </a:solidFill>
                          <a:effectLst/>
                          <a:latin typeface="+mn-lt"/>
                          <a:ea typeface="+mn-ea"/>
                          <a:cs typeface="+mn-cs"/>
                        </a:rPr>
                        <a:t>текст документа</a:t>
                      </a:r>
                      <a:endParaRPr lang="ru-RU" sz="1200" b="0" dirty="0"/>
                    </a:p>
                  </a:txBody>
                  <a:tcPr/>
                </a:tc>
                <a:tc>
                  <a:txBody>
                    <a:bodyPr/>
                    <a:lstStyle/>
                    <a:p>
                      <a:r>
                        <a:rPr lang="ru-RU" b="1" dirty="0" smtClean="0"/>
                        <a:t>28</a:t>
                      </a:r>
                      <a:endParaRPr lang="ru-RU" b="1" dirty="0"/>
                    </a:p>
                  </a:txBody>
                  <a:tcPr/>
                </a:tc>
                <a:tc>
                  <a:txBody>
                    <a:bodyPr/>
                    <a:lstStyle/>
                    <a:p>
                      <a:r>
                        <a:rPr lang="ru-RU" sz="1200" kern="1200" dirty="0" smtClean="0">
                          <a:solidFill>
                            <a:schemeClr val="tx1"/>
                          </a:solidFill>
                          <a:effectLst/>
                          <a:latin typeface="+mn-lt"/>
                          <a:ea typeface="+mn-ea"/>
                          <a:cs typeface="+mn-cs"/>
                        </a:rPr>
                        <a:t>резолюция</a:t>
                      </a:r>
                      <a:endParaRPr lang="ru-RU" sz="1200" dirty="0"/>
                    </a:p>
                  </a:txBody>
                  <a:tcPr/>
                </a:tc>
              </a:tr>
              <a:tr h="370840">
                <a:tc>
                  <a:txBody>
                    <a:bodyPr/>
                    <a:lstStyle/>
                    <a:p>
                      <a:r>
                        <a:rPr lang="ru-RU" b="1" dirty="0" smtClean="0"/>
                        <a:t>09</a:t>
                      </a:r>
                      <a:endParaRPr lang="ru-RU" b="1" dirty="0"/>
                    </a:p>
                  </a:txBody>
                  <a:tcPr/>
                </a:tc>
                <a:tc>
                  <a:txBody>
                    <a:bodyPr/>
                    <a:lstStyle/>
                    <a:p>
                      <a:r>
                        <a:rPr lang="ru-RU" sz="1200" kern="1200" dirty="0" smtClean="0">
                          <a:solidFill>
                            <a:schemeClr val="tx1"/>
                          </a:solidFill>
                          <a:effectLst/>
                          <a:latin typeface="+mn-lt"/>
                          <a:ea typeface="+mn-ea"/>
                          <a:cs typeface="+mn-cs"/>
                        </a:rPr>
                        <a:t>наименование вида документа</a:t>
                      </a:r>
                      <a:endParaRPr lang="ru-RU" sz="1200" dirty="0"/>
                    </a:p>
                  </a:txBody>
                  <a:tcPr/>
                </a:tc>
                <a:tc>
                  <a:txBody>
                    <a:bodyPr/>
                    <a:lstStyle/>
                    <a:p>
                      <a:r>
                        <a:rPr lang="ru-RU" b="1" dirty="0" smtClean="0"/>
                        <a:t>19</a:t>
                      </a:r>
                      <a:endParaRPr lang="ru-RU" b="1" dirty="0"/>
                    </a:p>
                  </a:txBody>
                  <a:tcPr/>
                </a:tc>
                <a:tc>
                  <a:txBody>
                    <a:bodyPr/>
                    <a:lstStyle/>
                    <a:p>
                      <a:r>
                        <a:rPr lang="ru-RU" sz="1200" b="0" kern="1200" dirty="0" smtClean="0">
                          <a:solidFill>
                            <a:schemeClr val="tx1"/>
                          </a:solidFill>
                          <a:effectLst/>
                          <a:latin typeface="+mn-lt"/>
                          <a:ea typeface="+mn-ea"/>
                          <a:cs typeface="+mn-cs"/>
                        </a:rPr>
                        <a:t>отметка о приложении</a:t>
                      </a:r>
                      <a:endParaRPr lang="ru-RU" sz="1200" b="0" dirty="0"/>
                    </a:p>
                  </a:txBody>
                  <a:tcPr/>
                </a:tc>
                <a:tc>
                  <a:txBody>
                    <a:bodyPr/>
                    <a:lstStyle/>
                    <a:p>
                      <a:r>
                        <a:rPr lang="ru-RU" b="1" dirty="0" smtClean="0"/>
                        <a:t>29</a:t>
                      </a:r>
                      <a:endParaRPr lang="ru-RU" b="1" dirty="0"/>
                    </a:p>
                  </a:txBody>
                  <a:tcPr/>
                </a:tc>
                <a:tc>
                  <a:txBody>
                    <a:bodyPr/>
                    <a:lstStyle/>
                    <a:p>
                      <a:r>
                        <a:rPr lang="ru-RU" sz="1200" kern="1200" dirty="0" smtClean="0">
                          <a:solidFill>
                            <a:schemeClr val="tx1"/>
                          </a:solidFill>
                          <a:effectLst/>
                          <a:latin typeface="+mn-lt"/>
                          <a:ea typeface="+mn-ea"/>
                          <a:cs typeface="+mn-cs"/>
                        </a:rPr>
                        <a:t>отметка о контроле</a:t>
                      </a:r>
                      <a:endParaRPr lang="ru-RU" sz="1200" dirty="0"/>
                    </a:p>
                  </a:txBody>
                  <a:tcPr/>
                </a:tc>
              </a:tr>
              <a:tr h="370840">
                <a:tc>
                  <a:txBody>
                    <a:bodyPr/>
                    <a:lstStyle/>
                    <a:p>
                      <a:r>
                        <a:rPr lang="ru-RU" b="1" dirty="0" smtClean="0"/>
                        <a:t>10</a:t>
                      </a:r>
                      <a:endParaRPr lang="ru-RU" b="1" dirty="0"/>
                    </a:p>
                  </a:txBody>
                  <a:tcPr/>
                </a:tc>
                <a:tc>
                  <a:txBody>
                    <a:bodyPr/>
                    <a:lstStyle/>
                    <a:p>
                      <a:r>
                        <a:rPr lang="ru-RU" sz="1200" kern="1200" dirty="0" smtClean="0">
                          <a:solidFill>
                            <a:schemeClr val="tx1"/>
                          </a:solidFill>
                          <a:effectLst/>
                          <a:latin typeface="+mn-lt"/>
                          <a:ea typeface="+mn-ea"/>
                          <a:cs typeface="+mn-cs"/>
                        </a:rPr>
                        <a:t>дата документа</a:t>
                      </a:r>
                      <a:endParaRPr lang="ru-RU" sz="1200" dirty="0"/>
                    </a:p>
                  </a:txBody>
                  <a:tcPr/>
                </a:tc>
                <a:tc>
                  <a:txBody>
                    <a:bodyPr/>
                    <a:lstStyle/>
                    <a:p>
                      <a:r>
                        <a:rPr lang="ru-RU" b="1" dirty="0" smtClean="0"/>
                        <a:t>20</a:t>
                      </a:r>
                      <a:endParaRPr lang="ru-RU" b="1" dirty="0"/>
                    </a:p>
                  </a:txBody>
                  <a:tcPr/>
                </a:tc>
                <a:tc>
                  <a:txBody>
                    <a:bodyPr/>
                    <a:lstStyle/>
                    <a:p>
                      <a:r>
                        <a:rPr lang="ru-RU" sz="1200" b="0" kern="1200" dirty="0" smtClean="0">
                          <a:solidFill>
                            <a:schemeClr val="tx1"/>
                          </a:solidFill>
                          <a:effectLst/>
                          <a:latin typeface="+mn-lt"/>
                          <a:ea typeface="+mn-ea"/>
                          <a:cs typeface="+mn-cs"/>
                        </a:rPr>
                        <a:t>гриф согласования документа</a:t>
                      </a:r>
                      <a:endParaRPr lang="ru-RU" sz="1200" b="0" dirty="0"/>
                    </a:p>
                  </a:txBody>
                  <a:tcPr/>
                </a:tc>
                <a:tc>
                  <a:txBody>
                    <a:bodyPr/>
                    <a:lstStyle/>
                    <a:p>
                      <a:r>
                        <a:rPr lang="ru-RU" b="1" dirty="0" smtClean="0"/>
                        <a:t>30</a:t>
                      </a:r>
                      <a:endParaRPr lang="ru-RU" b="1" dirty="0"/>
                    </a:p>
                  </a:txBody>
                  <a:tcPr/>
                </a:tc>
                <a:tc>
                  <a:txBody>
                    <a:bodyPr/>
                    <a:lstStyle/>
                    <a:p>
                      <a:r>
                        <a:rPr lang="ru-RU" sz="1200" kern="1200" dirty="0" smtClean="0">
                          <a:solidFill>
                            <a:schemeClr val="tx1"/>
                          </a:solidFill>
                          <a:effectLst/>
                          <a:latin typeface="+mn-lt"/>
                          <a:ea typeface="+mn-ea"/>
                          <a:cs typeface="+mn-cs"/>
                        </a:rPr>
                        <a:t>отметка о направлении документа в дело</a:t>
                      </a:r>
                      <a:endParaRPr lang="ru-RU" sz="1200" dirty="0"/>
                    </a:p>
                  </a:txBody>
                  <a:tcPr/>
                </a:tc>
              </a:tr>
            </a:tbl>
          </a:graphicData>
        </a:graphic>
      </p:graphicFrame>
    </p:spTree>
    <p:extLst>
      <p:ext uri="{BB962C8B-B14F-4D97-AF65-F5344CB8AC3E}">
        <p14:creationId xmlns:p14="http://schemas.microsoft.com/office/powerpoint/2010/main" val="150027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3242" y="2364340"/>
            <a:ext cx="6466416" cy="1333015"/>
          </a:xfrm>
        </p:spPr>
        <p:txBody>
          <a:bodyPr>
            <a:noAutofit/>
          </a:bodyPr>
          <a:lstStyle/>
          <a:p>
            <a:pPr algn="ctr">
              <a:lnSpc>
                <a:spcPct val="120000"/>
              </a:lnSpc>
            </a:pPr>
            <a:r>
              <a:rPr lang="ru-RU" sz="3200" i="1" dirty="0"/>
              <a:t>помещается по середине верхнего поля бланка документа над реквизитами организации - автора документа, на расстоянии 10 мм от верхнего края листа</a:t>
            </a:r>
            <a:endParaRPr lang="ru-RU" sz="3200" b="1" i="1" dirty="0">
              <a:solidFill>
                <a:schemeClr val="accent1">
                  <a:lumMod val="50000"/>
                </a:schemeClr>
              </a:solidFill>
            </a:endParaRPr>
          </a:p>
        </p:txBody>
      </p:sp>
      <p:pic>
        <p:nvPicPr>
          <p:cNvPr id="4" name="Рисунок 3"/>
          <p:cNvPicPr>
            <a:picLocks noChangeAspect="1"/>
          </p:cNvPicPr>
          <p:nvPr/>
        </p:nvPicPr>
        <p:blipFill>
          <a:blip r:embed="rId2"/>
          <a:stretch>
            <a:fillRect/>
          </a:stretch>
        </p:blipFill>
        <p:spPr>
          <a:xfrm>
            <a:off x="8169967" y="286603"/>
            <a:ext cx="3262312" cy="3662407"/>
          </a:xfrm>
          <a:prstGeom prst="rect">
            <a:avLst/>
          </a:prstGeom>
        </p:spPr>
      </p:pic>
      <p:sp>
        <p:nvSpPr>
          <p:cNvPr id="5" name="Заголовок 4"/>
          <p:cNvSpPr>
            <a:spLocks noGrp="1"/>
          </p:cNvSpPr>
          <p:nvPr>
            <p:ph type="title"/>
          </p:nvPr>
        </p:nvSpPr>
        <p:spPr/>
        <p:txBody>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01 - ГЕРБ</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08915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3242" y="2364340"/>
            <a:ext cx="6466416" cy="1333015"/>
          </a:xfrm>
        </p:spPr>
        <p:txBody>
          <a:bodyPr>
            <a:noAutofit/>
          </a:bodyPr>
          <a:lstStyle/>
          <a:p>
            <a:pPr algn="ctr">
              <a:lnSpc>
                <a:spcPct val="120000"/>
              </a:lnSpc>
            </a:pPr>
            <a:r>
              <a:rPr lang="ru-RU" sz="3200" i="1" dirty="0"/>
              <a:t>помещается по середине верхнего поля бланка документа над реквизитами организации - автора документа, на расстоянии 10 мм от верхнего края листа</a:t>
            </a:r>
            <a:endParaRPr lang="ru-RU" sz="3200" b="1" i="1" dirty="0">
              <a:solidFill>
                <a:schemeClr val="accent1">
                  <a:lumMod val="50000"/>
                </a:schemeClr>
              </a:solidFill>
            </a:endParaRPr>
          </a:p>
        </p:txBody>
      </p:sp>
      <p:sp>
        <p:nvSpPr>
          <p:cNvPr id="5" name="Заголовок 4"/>
          <p:cNvSpPr>
            <a:spLocks noGrp="1"/>
          </p:cNvSpPr>
          <p:nvPr>
            <p:ph type="title"/>
          </p:nvPr>
        </p:nvSpPr>
        <p:spPr/>
        <p:txBody>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02 – ЭМБЛЕМА ОРГАНИЗАЦИИ</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pic>
        <p:nvPicPr>
          <p:cNvPr id="6" name="Рисунок 5"/>
          <p:cNvPicPr>
            <a:picLocks noChangeAspect="1"/>
          </p:cNvPicPr>
          <p:nvPr/>
        </p:nvPicPr>
        <p:blipFill>
          <a:blip r:embed="rId2"/>
          <a:stretch>
            <a:fillRect/>
          </a:stretch>
        </p:blipFill>
        <p:spPr>
          <a:xfrm>
            <a:off x="7617764" y="3294276"/>
            <a:ext cx="1752600" cy="2600325"/>
          </a:xfrm>
          <a:prstGeom prst="rect">
            <a:avLst/>
          </a:prstGeom>
        </p:spPr>
      </p:pic>
      <p:pic>
        <p:nvPicPr>
          <p:cNvPr id="7" name="Рисунок 6"/>
          <p:cNvPicPr>
            <a:picLocks noChangeAspect="1"/>
          </p:cNvPicPr>
          <p:nvPr/>
        </p:nvPicPr>
        <p:blipFill>
          <a:blip r:embed="rId3"/>
          <a:stretch>
            <a:fillRect/>
          </a:stretch>
        </p:blipFill>
        <p:spPr>
          <a:xfrm>
            <a:off x="9758570" y="254798"/>
            <a:ext cx="2000250" cy="2286000"/>
          </a:xfrm>
          <a:prstGeom prst="rect">
            <a:avLst/>
          </a:prstGeom>
        </p:spPr>
      </p:pic>
      <p:pic>
        <p:nvPicPr>
          <p:cNvPr id="8" name="Рисунок 7"/>
          <p:cNvPicPr>
            <a:picLocks noChangeAspect="1"/>
          </p:cNvPicPr>
          <p:nvPr/>
        </p:nvPicPr>
        <p:blipFill>
          <a:blip r:embed="rId4"/>
          <a:stretch>
            <a:fillRect/>
          </a:stretch>
        </p:blipFill>
        <p:spPr>
          <a:xfrm>
            <a:off x="9406145" y="3294276"/>
            <a:ext cx="2352675" cy="1943100"/>
          </a:xfrm>
          <a:prstGeom prst="rect">
            <a:avLst/>
          </a:prstGeom>
        </p:spPr>
      </p:pic>
      <p:pic>
        <p:nvPicPr>
          <p:cNvPr id="9" name="Рисунок 8"/>
          <p:cNvPicPr>
            <a:picLocks noChangeAspect="1"/>
          </p:cNvPicPr>
          <p:nvPr/>
        </p:nvPicPr>
        <p:blipFill>
          <a:blip r:embed="rId5"/>
          <a:stretch>
            <a:fillRect/>
          </a:stretch>
        </p:blipFill>
        <p:spPr>
          <a:xfrm>
            <a:off x="6670026" y="387191"/>
            <a:ext cx="2700338" cy="2700338"/>
          </a:xfrm>
          <a:prstGeom prst="rect">
            <a:avLst/>
          </a:prstGeom>
        </p:spPr>
      </p:pic>
    </p:spTree>
    <p:extLst>
      <p:ext uri="{BB962C8B-B14F-4D97-AF65-F5344CB8AC3E}">
        <p14:creationId xmlns:p14="http://schemas.microsoft.com/office/powerpoint/2010/main" val="3632438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3200" i="1" dirty="0"/>
              <a:t>помещается по середине верхнего поля бланка документа над реквизитами организации - автора документа, или слева на уровне наименования организации - автора документа (допускается захватывать часть левого поля)</a:t>
            </a:r>
            <a:endParaRPr lang="ru-RU" sz="3200" b="1" i="1" dirty="0">
              <a:solidFill>
                <a:schemeClr val="accent1">
                  <a:lumMod val="50000"/>
                </a:schemeClr>
              </a:solidFill>
            </a:endParaRPr>
          </a:p>
        </p:txBody>
      </p:sp>
      <p:sp>
        <p:nvSpPr>
          <p:cNvPr id="5" name="Заголовок 4"/>
          <p:cNvSpPr>
            <a:spLocks noGrp="1"/>
          </p:cNvSpPr>
          <p:nvPr>
            <p:ph type="title"/>
          </p:nvPr>
        </p:nvSpPr>
        <p:spPr/>
        <p:txBody>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03 – ТОВАРНЫЙ ЗНАК (ЗНАК ОБСЛУЖИВАНИЯ</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pic>
        <p:nvPicPr>
          <p:cNvPr id="2" name="Рисунок 1"/>
          <p:cNvPicPr>
            <a:picLocks noChangeAspect="1"/>
          </p:cNvPicPr>
          <p:nvPr/>
        </p:nvPicPr>
        <p:blipFill>
          <a:blip r:embed="rId2"/>
          <a:stretch>
            <a:fillRect/>
          </a:stretch>
        </p:blipFill>
        <p:spPr>
          <a:xfrm>
            <a:off x="2968942" y="4783413"/>
            <a:ext cx="6315075" cy="1266825"/>
          </a:xfrm>
          <a:prstGeom prst="rect">
            <a:avLst/>
          </a:prstGeom>
        </p:spPr>
      </p:pic>
    </p:spTree>
    <p:extLst>
      <p:ext uri="{BB962C8B-B14F-4D97-AF65-F5344CB8AC3E}">
        <p14:creationId xmlns:p14="http://schemas.microsoft.com/office/powerpoint/2010/main" val="81560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400" i="1" dirty="0"/>
              <a:t>проставляется на унифицированных формах документов в соответствии с Общероссийским классификатором управленческой документации (ОКУД) или локальным классификатором, располагается в правом верхнем углу рабочего поля документа, состоит из слов "Форма по" (наименование классификатора) и цифрового кода</a:t>
            </a:r>
            <a:endParaRPr lang="ru-RU" sz="2400" b="1" i="1" dirty="0">
              <a:solidFill>
                <a:schemeClr val="accent1">
                  <a:lumMod val="50000"/>
                </a:schemeClr>
              </a:solidFill>
            </a:endParaRPr>
          </a:p>
        </p:txBody>
      </p:sp>
      <p:sp>
        <p:nvSpPr>
          <p:cNvPr id="5" name="Заголовок 4"/>
          <p:cNvSpPr>
            <a:spLocks noGrp="1"/>
          </p:cNvSpPr>
          <p:nvPr>
            <p:ph type="title"/>
          </p:nvPr>
        </p:nvSpPr>
        <p:spPr/>
        <p:txBody>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04 – КОД ФОРМЫ ДОКУМЕНТА</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041374" y="4572000"/>
            <a:ext cx="6301409" cy="769441"/>
          </a:xfrm>
          <a:prstGeom prst="rect">
            <a:avLst/>
          </a:prstGeom>
          <a:noFill/>
          <a:ln w="38100">
            <a:solidFill>
              <a:srgbClr val="FF0000"/>
            </a:solidFill>
            <a:prstDash val="lgDash"/>
          </a:ln>
        </p:spPr>
        <p:txBody>
          <a:bodyPr wrap="square" rtlCol="0">
            <a:spAutoFit/>
          </a:bodyPr>
          <a:lstStyle/>
          <a:p>
            <a:r>
              <a:rPr lang="ru-RU" sz="4400" dirty="0" smtClean="0"/>
              <a:t>Форма по ОКУД 0211151</a:t>
            </a:r>
            <a:endParaRPr lang="ru-RU" sz="4400" dirty="0"/>
          </a:p>
        </p:txBody>
      </p:sp>
    </p:spTree>
    <p:extLst>
      <p:ext uri="{BB962C8B-B14F-4D97-AF65-F5344CB8AC3E}">
        <p14:creationId xmlns:p14="http://schemas.microsoft.com/office/powerpoint/2010/main" val="832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1800" i="1" dirty="0"/>
              <a:t>Д</a:t>
            </a:r>
            <a:r>
              <a:rPr lang="ru-RU" sz="1800" i="1" dirty="0" smtClean="0"/>
              <a:t>олжно </a:t>
            </a:r>
            <a:r>
              <a:rPr lang="ru-RU" sz="1800" i="1" dirty="0"/>
              <a:t>соответствовать наименованию юридического лица, закрепленному в его учредительных документах (уставе или положении). Под наименованием организации в скобках указывается сокращенное наименование организации, если оно предусмотрено уставом (положением).</a:t>
            </a:r>
          </a:p>
          <a:p>
            <a:pPr algn="ctr">
              <a:lnSpc>
                <a:spcPct val="120000"/>
              </a:lnSpc>
            </a:pPr>
            <a:r>
              <a:rPr lang="ru-RU" sz="1800" i="1" dirty="0"/>
              <a:t>Над наименованием организации - автора документа указывается полное или сокращенное наименование вышестоящей организации (при ее наличии).</a:t>
            </a:r>
          </a:p>
        </p:txBody>
      </p:sp>
      <p:sp>
        <p:nvSpPr>
          <p:cNvPr id="5" name="Заголовок 4"/>
          <p:cNvSpPr>
            <a:spLocks noGrp="1"/>
          </p:cNvSpPr>
          <p:nvPr>
            <p:ph type="title"/>
          </p:nvPr>
        </p:nvSpPr>
        <p:spPr/>
        <p:txBody>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05 – НАИМЕНОВАНИЕ ОРГАНИЗАЦИИ</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735496" y="4114800"/>
            <a:ext cx="10952921" cy="1569660"/>
          </a:xfrm>
          <a:prstGeom prst="rect">
            <a:avLst/>
          </a:prstGeom>
          <a:noFill/>
          <a:ln w="38100">
            <a:solidFill>
              <a:srgbClr val="FF0000"/>
            </a:solidFill>
            <a:prstDash val="lgDash"/>
          </a:ln>
        </p:spPr>
        <p:txBody>
          <a:bodyPr wrap="square" rtlCol="0">
            <a:spAutoFit/>
          </a:bodyPr>
          <a:lstStyle/>
          <a:p>
            <a:pPr algn="ctr"/>
            <a:r>
              <a:rPr lang="ru-RU" sz="2400" dirty="0" smtClean="0"/>
              <a:t>Департамент образования и молодежной политики ХМАО-Югры</a:t>
            </a:r>
          </a:p>
          <a:p>
            <a:pPr algn="ctr"/>
            <a:r>
              <a:rPr lang="ru-RU" sz="2400" dirty="0" smtClean="0"/>
              <a:t>Бюджетное учреждение профессионального образования ХМАО-Югры «Междуреченский агропромышленный колледж» </a:t>
            </a:r>
          </a:p>
          <a:p>
            <a:pPr algn="ctr"/>
            <a:r>
              <a:rPr lang="ru-RU" sz="2400" dirty="0" smtClean="0"/>
              <a:t>(БУ «Междуреченский агропромышленный колледж»)</a:t>
            </a:r>
            <a:endParaRPr lang="ru-RU" sz="2400" dirty="0"/>
          </a:p>
        </p:txBody>
      </p:sp>
    </p:spTree>
    <p:extLst>
      <p:ext uri="{BB962C8B-B14F-4D97-AF65-F5344CB8AC3E}">
        <p14:creationId xmlns:p14="http://schemas.microsoft.com/office/powerpoint/2010/main" val="160505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800" i="1" dirty="0"/>
              <a:t>используется в бланках писем и бланках конкретных видов документов соответствующих подразделений (органов) в соответствии с локальными нормативными актами и указывается под наименованием организации</a:t>
            </a:r>
          </a:p>
        </p:txBody>
      </p:sp>
      <p:sp>
        <p:nvSpPr>
          <p:cNvPr id="5" name="Заголовок 4"/>
          <p:cNvSpPr>
            <a:spLocks noGrp="1"/>
          </p:cNvSpPr>
          <p:nvPr>
            <p:ph type="title"/>
          </p:nvPr>
        </p:nvSpPr>
        <p:spPr>
          <a:xfrm>
            <a:off x="437323" y="286603"/>
            <a:ext cx="11251094" cy="1450757"/>
          </a:xfrm>
        </p:spPr>
        <p:txBody>
          <a:bodyPr>
            <a:normAutofit fontScale="90000"/>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05 – НАИМЕНОВАНИЕ СТРУКТУРНОГО ПОДРАЗДЕЛЕНИЯ</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735496" y="4114800"/>
            <a:ext cx="10952921" cy="1938992"/>
          </a:xfrm>
          <a:prstGeom prst="rect">
            <a:avLst/>
          </a:prstGeom>
          <a:noFill/>
          <a:ln w="38100">
            <a:solidFill>
              <a:srgbClr val="FF0000"/>
            </a:solidFill>
            <a:prstDash val="lgDash"/>
          </a:ln>
        </p:spPr>
        <p:txBody>
          <a:bodyPr wrap="square" rtlCol="0">
            <a:spAutoFit/>
          </a:bodyPr>
          <a:lstStyle/>
          <a:p>
            <a:pPr algn="ctr"/>
            <a:r>
              <a:rPr lang="ru-RU" sz="2400" dirty="0" smtClean="0"/>
              <a:t>Департамент образования и молодежной политики ХМАО-Югры</a:t>
            </a:r>
          </a:p>
          <a:p>
            <a:pPr algn="ctr"/>
            <a:r>
              <a:rPr lang="ru-RU" sz="2400" dirty="0" smtClean="0"/>
              <a:t>Бюджетное учреждение профессионального образования ХМАО-Югры «Междуреченский агропромышленный колледж» </a:t>
            </a:r>
          </a:p>
          <a:p>
            <a:pPr algn="ctr"/>
            <a:r>
              <a:rPr lang="ru-RU" sz="2400" dirty="0" smtClean="0"/>
              <a:t>(БУ «Междуреченский агропромышленный колледж»)</a:t>
            </a:r>
          </a:p>
          <a:p>
            <a:pPr algn="ctr"/>
            <a:r>
              <a:rPr lang="ru-RU" sz="2400" dirty="0" smtClean="0"/>
              <a:t>Отдел производства и маркетинга</a:t>
            </a:r>
            <a:endParaRPr lang="ru-RU" sz="2400" dirty="0"/>
          </a:p>
        </p:txBody>
      </p:sp>
    </p:spTree>
    <p:extLst>
      <p:ext uri="{BB962C8B-B14F-4D97-AF65-F5344CB8AC3E}">
        <p14:creationId xmlns:p14="http://schemas.microsoft.com/office/powerpoint/2010/main" val="192747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800" i="1" dirty="0"/>
              <a:t>используется в бланках писем и бланках конкретных видов документов соответствующих подразделений (органов) в соответствии с локальными нормативными актами и указывается под наименованием организации</a:t>
            </a:r>
          </a:p>
        </p:txBody>
      </p:sp>
      <p:sp>
        <p:nvSpPr>
          <p:cNvPr id="5" name="Заголовок 4"/>
          <p:cNvSpPr>
            <a:spLocks noGrp="1"/>
          </p:cNvSpPr>
          <p:nvPr>
            <p:ph type="title"/>
          </p:nvPr>
        </p:nvSpPr>
        <p:spPr>
          <a:xfrm>
            <a:off x="437323" y="286603"/>
            <a:ext cx="11251094" cy="1450757"/>
          </a:xfrm>
        </p:spPr>
        <p:txBody>
          <a:bodyPr>
            <a:normAutofit fontScale="90000"/>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06 – НАИМЕНОВАНИЕ СТРУКТУРНОГО ПОДРАЗДЕЛЕНИЯ</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735496" y="4114800"/>
            <a:ext cx="10952921" cy="1938992"/>
          </a:xfrm>
          <a:prstGeom prst="rect">
            <a:avLst/>
          </a:prstGeom>
          <a:noFill/>
          <a:ln w="38100">
            <a:solidFill>
              <a:srgbClr val="FF0000"/>
            </a:solidFill>
            <a:prstDash val="lgDash"/>
          </a:ln>
        </p:spPr>
        <p:txBody>
          <a:bodyPr wrap="square" rtlCol="0">
            <a:spAutoFit/>
          </a:bodyPr>
          <a:lstStyle/>
          <a:p>
            <a:pPr algn="ctr"/>
            <a:r>
              <a:rPr lang="ru-RU" sz="2400" dirty="0" smtClean="0"/>
              <a:t>Департамент образования и молодежной политики ХМАО-Югры</a:t>
            </a:r>
          </a:p>
          <a:p>
            <a:pPr algn="ctr"/>
            <a:r>
              <a:rPr lang="ru-RU" sz="2400" dirty="0" smtClean="0"/>
              <a:t>Бюджетное учреждение профессионального образования ХМАО-Югры «Междуреченский агропромышленный колледж» </a:t>
            </a:r>
          </a:p>
          <a:p>
            <a:pPr algn="ctr"/>
            <a:r>
              <a:rPr lang="ru-RU" sz="2400" dirty="0" smtClean="0"/>
              <a:t>(БУ «Междуреченский агропромышленный колледж»)</a:t>
            </a:r>
          </a:p>
          <a:p>
            <a:pPr algn="ctr"/>
            <a:r>
              <a:rPr lang="ru-RU" sz="2400" dirty="0" smtClean="0"/>
              <a:t>Отдел производства и маркетинга</a:t>
            </a:r>
            <a:endParaRPr lang="ru-RU" sz="2400" dirty="0"/>
          </a:p>
        </p:txBody>
      </p:sp>
    </p:spTree>
    <p:extLst>
      <p:ext uri="{BB962C8B-B14F-4D97-AF65-F5344CB8AC3E}">
        <p14:creationId xmlns:p14="http://schemas.microsoft.com/office/powerpoint/2010/main" val="2128733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400" i="1" dirty="0"/>
              <a:t>документа используется в бланках должностных лиц и располагается под наименованием организации или наименованием территории (края, области, автономной области и др.), если документ издает руководитель органа власти субъекта Российской Федерации, муниципального образования. </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07 – НАИМЕНОВАНИЕ ДОЛЖНОСТИ ЛИЦА</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735496" y="4611756"/>
            <a:ext cx="10952921" cy="1384995"/>
          </a:xfrm>
          <a:prstGeom prst="rect">
            <a:avLst/>
          </a:prstGeom>
          <a:noFill/>
          <a:ln w="38100">
            <a:solidFill>
              <a:srgbClr val="FF0000"/>
            </a:solidFill>
            <a:prstDash val="lgDash"/>
          </a:ln>
        </p:spPr>
        <p:txBody>
          <a:bodyPr wrap="square" rtlCol="0">
            <a:spAutoFit/>
          </a:bodyPr>
          <a:lstStyle/>
          <a:p>
            <a:pPr algn="ctr"/>
            <a:r>
              <a:rPr lang="ru-RU" sz="2800" dirty="0" smtClean="0"/>
              <a:t>Ханты-Мансийский автономный округ – Югра</a:t>
            </a:r>
          </a:p>
          <a:p>
            <a:pPr algn="ctr"/>
            <a:endParaRPr lang="ru-RU" sz="2800" dirty="0"/>
          </a:p>
          <a:p>
            <a:pPr algn="ctr"/>
            <a:r>
              <a:rPr lang="ru-RU" sz="2800" dirty="0" smtClean="0"/>
              <a:t>ГУБЕРНАТОР</a:t>
            </a:r>
          </a:p>
        </p:txBody>
      </p:sp>
    </p:spTree>
    <p:extLst>
      <p:ext uri="{BB962C8B-B14F-4D97-AF65-F5344CB8AC3E}">
        <p14:creationId xmlns:p14="http://schemas.microsoft.com/office/powerpoint/2010/main" val="3153778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i="1" dirty="0"/>
              <a:t>указываются в бланках писем и включают: почтовый адрес организации (дополнительно может указываться адрес места нахождения юридического лица, если он не совпадает с почтовым адресом); номер телефона, факса, адрес электронной почты, сетевой </a:t>
            </a:r>
            <a:r>
              <a:rPr lang="ru-RU" i="1" dirty="0" smtClean="0"/>
              <a:t>адрес;</a:t>
            </a:r>
          </a:p>
          <a:p>
            <a:pPr algn="ctr">
              <a:lnSpc>
                <a:spcPct val="120000"/>
              </a:lnSpc>
            </a:pPr>
            <a:r>
              <a:rPr lang="ru-RU" i="1" dirty="0"/>
              <a:t>код организации по Общероссийскому классификатору предприятий и организаций (ОКПО), основной государственный регистрационный номер организации (ОГРН) и идентификационный номер налогоплательщика/код причины постановки на налоговый учет (ИНН/КПП).</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08 – СПРАВОЧНЫЕ ДАННЫЕ ОБ ОРГАНИЗАЦИИ</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735496" y="4611756"/>
            <a:ext cx="10952921" cy="1815882"/>
          </a:xfrm>
          <a:prstGeom prst="rect">
            <a:avLst/>
          </a:prstGeom>
          <a:noFill/>
          <a:ln w="38100">
            <a:solidFill>
              <a:srgbClr val="FF0000"/>
            </a:solidFill>
            <a:prstDash val="lgDash"/>
          </a:ln>
        </p:spPr>
        <p:txBody>
          <a:bodyPr wrap="square" rtlCol="0">
            <a:spAutoFit/>
          </a:bodyPr>
          <a:lstStyle/>
          <a:p>
            <a:r>
              <a:rPr lang="ru-RU" sz="2800" dirty="0" smtClean="0"/>
              <a:t>628200, РФ, ХМАО-Югры, </a:t>
            </a:r>
            <a:r>
              <a:rPr lang="ru-RU" sz="2800" dirty="0" err="1" smtClean="0"/>
              <a:t>Кондинский</a:t>
            </a:r>
            <a:r>
              <a:rPr lang="ru-RU" sz="2800" dirty="0" smtClean="0"/>
              <a:t> район, </a:t>
            </a:r>
          </a:p>
          <a:p>
            <a:r>
              <a:rPr lang="ru-RU" sz="2800" dirty="0" err="1" smtClean="0"/>
              <a:t>пгт</a:t>
            </a:r>
            <a:r>
              <a:rPr lang="ru-RU" sz="2800" dirty="0" smtClean="0"/>
              <a:t>. Междуреченский, </a:t>
            </a:r>
            <a:r>
              <a:rPr lang="ru-RU" sz="2800" dirty="0" err="1" smtClean="0"/>
              <a:t>ул.Центральная</a:t>
            </a:r>
            <a:r>
              <a:rPr lang="ru-RU" sz="2800" dirty="0" smtClean="0"/>
              <a:t>, 54</a:t>
            </a:r>
          </a:p>
          <a:p>
            <a:r>
              <a:rPr lang="ru-RU" sz="2800" dirty="0" smtClean="0"/>
              <a:t>тел/факс + 7(34677)32343, </a:t>
            </a:r>
            <a:r>
              <a:rPr lang="en-US" sz="2800" dirty="0" smtClean="0"/>
              <a:t>e-mail: </a:t>
            </a:r>
            <a:r>
              <a:rPr lang="en-US" sz="2800" dirty="0" smtClean="0">
                <a:hlinkClick r:id="rId2"/>
              </a:rPr>
              <a:t>mpu@list.ru</a:t>
            </a:r>
            <a:endParaRPr lang="en-US" sz="2800" dirty="0" smtClean="0"/>
          </a:p>
          <a:p>
            <a:r>
              <a:rPr lang="ru-RU" sz="2800" dirty="0" smtClean="0"/>
              <a:t>……..</a:t>
            </a:r>
          </a:p>
        </p:txBody>
      </p:sp>
    </p:spTree>
    <p:extLst>
      <p:ext uri="{BB962C8B-B14F-4D97-AF65-F5344CB8AC3E}">
        <p14:creationId xmlns:p14="http://schemas.microsoft.com/office/powerpoint/2010/main" val="94939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4822110"/>
          </a:xfrm>
        </p:spPr>
        <p:txBody>
          <a:bodyPr>
            <a:normAutofit/>
          </a:bodyPr>
          <a:lstStyle/>
          <a:p>
            <a:pPr algn="ctr"/>
            <a:r>
              <a:rPr lang="ru-RU" sz="4400" b="1" dirty="0">
                <a:solidFill>
                  <a:srgbClr val="FF0000"/>
                </a:solidFill>
              </a:rPr>
              <a:t>ГОСТ Р 7.0.97-2016. </a:t>
            </a:r>
            <a:r>
              <a:rPr lang="ru-RU" sz="4400" dirty="0"/>
              <a:t>Национальный стандарт Российской Федерации.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a:t>
            </a: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961706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800" i="1" dirty="0"/>
              <a:t>указывается на всех документах, за исключением деловых (служебных) писем, располагается под реквизитами автора документа (наименованием организации, наименованием структурного подразделения, наименованием должности)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09 – НАИМЕНОВАНИЕ ВИДА ДОКУМЕНТА</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586409" y="4114800"/>
            <a:ext cx="10952921" cy="1754326"/>
          </a:xfrm>
          <a:prstGeom prst="rect">
            <a:avLst/>
          </a:prstGeom>
          <a:noFill/>
          <a:ln w="38100">
            <a:solidFill>
              <a:srgbClr val="FF0000"/>
            </a:solidFill>
            <a:prstDash val="lgDash"/>
          </a:ln>
        </p:spPr>
        <p:txBody>
          <a:bodyPr wrap="square" rtlCol="0">
            <a:spAutoFit/>
          </a:bodyPr>
          <a:lstStyle/>
          <a:p>
            <a:pPr algn="ctr"/>
            <a:r>
              <a:rPr lang="ru-RU" dirty="0" smtClean="0"/>
              <a:t>        </a:t>
            </a:r>
            <a:r>
              <a:rPr lang="ru-RU" dirty="0"/>
              <a:t>Федеральное бюджетное учреждение</a:t>
            </a:r>
          </a:p>
          <a:p>
            <a:pPr algn="ctr"/>
            <a:r>
              <a:rPr lang="ru-RU" dirty="0"/>
              <a:t>             "Всероссийский научно-исследовательский институт</a:t>
            </a:r>
          </a:p>
          <a:p>
            <a:pPr algn="ctr"/>
            <a:r>
              <a:rPr lang="ru-RU" dirty="0"/>
              <a:t>             </a:t>
            </a:r>
            <a:r>
              <a:rPr lang="ru-RU" dirty="0" smtClean="0"/>
              <a:t> </a:t>
            </a:r>
            <a:r>
              <a:rPr lang="ru-RU" dirty="0"/>
              <a:t>документоведения и архивного дела"</a:t>
            </a:r>
          </a:p>
          <a:p>
            <a:pPr algn="ctr"/>
            <a:r>
              <a:rPr lang="ru-RU" dirty="0" smtClean="0"/>
              <a:t>(</a:t>
            </a:r>
            <a:r>
              <a:rPr lang="ru-RU" dirty="0"/>
              <a:t>ВНИИДАД)</a:t>
            </a:r>
          </a:p>
          <a:p>
            <a:pPr algn="ctr"/>
            <a:endParaRPr lang="ru-RU" dirty="0" smtClean="0"/>
          </a:p>
          <a:p>
            <a:pPr algn="ctr"/>
            <a:r>
              <a:rPr lang="ru-RU" dirty="0" smtClean="0"/>
              <a:t>ПРИКАЗ</a:t>
            </a:r>
            <a:endParaRPr lang="ru-RU" dirty="0"/>
          </a:p>
        </p:txBody>
      </p:sp>
    </p:spTree>
    <p:extLst>
      <p:ext uri="{BB962C8B-B14F-4D97-AF65-F5344CB8AC3E}">
        <p14:creationId xmlns:p14="http://schemas.microsoft.com/office/powerpoint/2010/main" val="253529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i="1" dirty="0"/>
              <a:t>соответствует дате подписания (утверждения) документа или дате события, зафиксированного в документе. Документы, изданные двумя или более организациями, должны иметь одну (единую) дату.</a:t>
            </a:r>
          </a:p>
          <a:p>
            <a:pPr algn="ctr">
              <a:lnSpc>
                <a:spcPct val="120000"/>
              </a:lnSpc>
            </a:pPr>
            <a:r>
              <a:rPr lang="ru-RU" i="1" dirty="0"/>
              <a:t>Дата документа записывается в последовательности: день месяца, месяц, год одним из двух способов</a:t>
            </a:r>
            <a:r>
              <a:rPr lang="ru-RU" i="1" dirty="0" smtClean="0"/>
              <a:t>: арабскими </a:t>
            </a:r>
            <a:r>
              <a:rPr lang="ru-RU" i="1" dirty="0"/>
              <a:t>цифрами, разделенными </a:t>
            </a:r>
            <a:r>
              <a:rPr lang="ru-RU" i="1" dirty="0" smtClean="0"/>
              <a:t>точкой  или словесно-цифровым способом.</a:t>
            </a:r>
            <a:endParaRPr lang="ru-RU" i="1" dirty="0"/>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10 – ДАТА ДОКУМЕНТА</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806688" y="4333460"/>
            <a:ext cx="4740965" cy="1384995"/>
          </a:xfrm>
          <a:prstGeom prst="rect">
            <a:avLst/>
          </a:prstGeom>
          <a:noFill/>
          <a:ln w="38100">
            <a:solidFill>
              <a:srgbClr val="FF0000"/>
            </a:solidFill>
            <a:prstDash val="lgDash"/>
          </a:ln>
        </p:spPr>
        <p:txBody>
          <a:bodyPr wrap="square" rtlCol="0">
            <a:spAutoFit/>
          </a:bodyPr>
          <a:lstStyle/>
          <a:p>
            <a:pPr algn="ctr"/>
            <a:r>
              <a:rPr lang="ru-RU" sz="2800" i="1" dirty="0" smtClean="0"/>
              <a:t>05.06.2016</a:t>
            </a:r>
          </a:p>
          <a:p>
            <a:pPr algn="ctr"/>
            <a:endParaRPr lang="ru-RU" sz="2800" i="1" dirty="0"/>
          </a:p>
          <a:p>
            <a:pPr algn="ctr"/>
            <a:r>
              <a:rPr lang="ru-RU" sz="2800" i="1" dirty="0"/>
              <a:t>5 июня 2016 г</a:t>
            </a:r>
            <a:r>
              <a:rPr lang="ru-RU" sz="2800" i="1" dirty="0" smtClean="0"/>
              <a:t>.</a:t>
            </a:r>
            <a:endParaRPr lang="ru-RU" sz="2800" dirty="0"/>
          </a:p>
        </p:txBody>
      </p:sp>
    </p:spTree>
    <p:extLst>
      <p:ext uri="{BB962C8B-B14F-4D97-AF65-F5344CB8AC3E}">
        <p14:creationId xmlns:p14="http://schemas.microsoft.com/office/powerpoint/2010/main" val="156165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2400" i="1" dirty="0"/>
              <a:t>цифровой или буквенно-цифровой идентификатор документа, состоящий из порядкового номера документа, который, по усмотрению организации, может дополняться цифровыми или буквенными кодами (индексами) в соответствии с используемыми классификаторами </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11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b="1" dirty="0" smtClean="0">
                <a:solidFill>
                  <a:schemeClr val="accent1">
                    <a:lumMod val="50000"/>
                  </a:schemeClr>
                </a:solidFill>
                <a:latin typeface="Arial Black" panose="020B0A04020102020204" pitchFamily="34" charset="0"/>
                <a:cs typeface="Aharoni" panose="02010803020104030203" pitchFamily="2" charset="-79"/>
              </a:rPr>
              <a:t>РЕГИСТРАЦИОННЫЙ НОМЕР ДОКУМЕНТА </a:t>
            </a:r>
            <a:endParaRPr lang="ru-RU"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806688" y="4333460"/>
            <a:ext cx="4740965" cy="1384995"/>
          </a:xfrm>
          <a:prstGeom prst="rect">
            <a:avLst/>
          </a:prstGeom>
          <a:noFill/>
          <a:ln w="38100">
            <a:solidFill>
              <a:srgbClr val="FF0000"/>
            </a:solidFill>
            <a:prstDash val="lgDash"/>
          </a:ln>
        </p:spPr>
        <p:txBody>
          <a:bodyPr wrap="square" rtlCol="0">
            <a:spAutoFit/>
          </a:bodyPr>
          <a:lstStyle/>
          <a:p>
            <a:pPr algn="ctr"/>
            <a:r>
              <a:rPr lang="ru-RU" sz="2800" i="1" dirty="0" smtClean="0"/>
              <a:t>Исх. 035</a:t>
            </a:r>
          </a:p>
          <a:p>
            <a:pPr algn="ctr"/>
            <a:endParaRPr lang="ru-RU" sz="2800" i="1" dirty="0" smtClean="0"/>
          </a:p>
          <a:p>
            <a:pPr algn="ctr"/>
            <a:r>
              <a:rPr lang="ru-RU" sz="2800" i="1" dirty="0" smtClean="0"/>
              <a:t>02/514-2017</a:t>
            </a:r>
            <a:endParaRPr lang="ru-RU" sz="2800" dirty="0"/>
          </a:p>
        </p:txBody>
      </p:sp>
    </p:spTree>
    <p:extLst>
      <p:ext uri="{BB962C8B-B14F-4D97-AF65-F5344CB8AC3E}">
        <p14:creationId xmlns:p14="http://schemas.microsoft.com/office/powerpoint/2010/main" val="1091392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3200" i="1" dirty="0"/>
              <a:t>включает регистрационный номер и дату входящего инициативного документа, на который дается ответ</a:t>
            </a:r>
          </a:p>
        </p:txBody>
      </p:sp>
      <p:sp>
        <p:nvSpPr>
          <p:cNvPr id="5" name="Заголовок 4"/>
          <p:cNvSpPr>
            <a:spLocks noGrp="1"/>
          </p:cNvSpPr>
          <p:nvPr>
            <p:ph type="title"/>
          </p:nvPr>
        </p:nvSpPr>
        <p:spPr>
          <a:xfrm>
            <a:off x="437323" y="286603"/>
            <a:ext cx="11251094" cy="1450757"/>
          </a:xfrm>
        </p:spPr>
        <p:txBody>
          <a:bodyPr>
            <a:normAutofit fontScale="90000"/>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12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ССЫЛКА НА РЕГИСТРАЦИОННЫЙ НОМЕР И ДАТУ ПОСТУПИВШЕГО ДОКУМЕНТА </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806688" y="4333460"/>
            <a:ext cx="6410738" cy="1384995"/>
          </a:xfrm>
          <a:prstGeom prst="rect">
            <a:avLst/>
          </a:prstGeom>
          <a:noFill/>
          <a:ln w="38100">
            <a:solidFill>
              <a:srgbClr val="FF0000"/>
            </a:solidFill>
            <a:prstDash val="lgDash"/>
          </a:ln>
        </p:spPr>
        <p:txBody>
          <a:bodyPr wrap="square" rtlCol="0">
            <a:spAutoFit/>
          </a:bodyPr>
          <a:lstStyle/>
          <a:p>
            <a:pPr algn="ctr"/>
            <a:r>
              <a:rPr lang="ru-RU" sz="2800" i="1" dirty="0" smtClean="0"/>
              <a:t>На Исх. 035 от 03.06.2015 </a:t>
            </a:r>
          </a:p>
          <a:p>
            <a:pPr algn="ctr"/>
            <a:endParaRPr lang="ru-RU" sz="2800" i="1" dirty="0" smtClean="0"/>
          </a:p>
          <a:p>
            <a:pPr algn="ctr"/>
            <a:r>
              <a:rPr lang="ru-RU" sz="2800" i="1" dirty="0" smtClean="0"/>
              <a:t>На 02/514-2017 от 05 июня 2017 года</a:t>
            </a:r>
            <a:endParaRPr lang="ru-RU" sz="2800" dirty="0"/>
          </a:p>
        </p:txBody>
      </p:sp>
    </p:spTree>
    <p:extLst>
      <p:ext uri="{BB962C8B-B14F-4D97-AF65-F5344CB8AC3E}">
        <p14:creationId xmlns:p14="http://schemas.microsoft.com/office/powerpoint/2010/main" val="311966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4278" y="1737360"/>
            <a:ext cx="10221402" cy="2377440"/>
          </a:xfrm>
        </p:spPr>
        <p:txBody>
          <a:bodyPr>
            <a:noAutofit/>
          </a:bodyPr>
          <a:lstStyle/>
          <a:p>
            <a:pPr algn="ctr">
              <a:lnSpc>
                <a:spcPct val="120000"/>
              </a:lnSpc>
            </a:pPr>
            <a:r>
              <a:rPr lang="ru-RU" sz="1800" i="1" dirty="0"/>
              <a:t>указывается во всех документах, кроме деловых (служебных) писем, а также докладных, служебных записок и других внутренних информационно-справочных документов.</a:t>
            </a:r>
          </a:p>
          <a:p>
            <a:pPr algn="ctr">
              <a:lnSpc>
                <a:spcPct val="120000"/>
              </a:lnSpc>
            </a:pPr>
            <a:r>
              <a:rPr lang="ru-RU" sz="1800" i="1" dirty="0"/>
              <a:t>Место составления (издания) документа не указывается в том случае, если в наименовании организации присутствует указание на место ее нахождения. Место составления (издания) документа указывается в соответствии с принятым административно-территориальным делением</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13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МЕСТО СОСТАВЛЕНИЯ (ИЗДАНИЯ) ДОКУМЕНТА </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806688" y="4333460"/>
            <a:ext cx="6410738" cy="1384995"/>
          </a:xfrm>
          <a:prstGeom prst="rect">
            <a:avLst/>
          </a:prstGeom>
          <a:noFill/>
          <a:ln w="38100">
            <a:solidFill>
              <a:srgbClr val="FF0000"/>
            </a:solidFill>
            <a:prstDash val="lgDash"/>
          </a:ln>
        </p:spPr>
        <p:txBody>
          <a:bodyPr wrap="square" rtlCol="0">
            <a:spAutoFit/>
          </a:bodyPr>
          <a:lstStyle/>
          <a:p>
            <a:pPr algn="ctr"/>
            <a:r>
              <a:rPr lang="ru-RU" sz="2800" i="1" dirty="0" smtClean="0"/>
              <a:t>г. Москва</a:t>
            </a:r>
          </a:p>
          <a:p>
            <a:pPr algn="ctr"/>
            <a:endParaRPr lang="ru-RU" sz="2800" i="1" dirty="0" smtClean="0"/>
          </a:p>
          <a:p>
            <a:pPr algn="ctr"/>
            <a:r>
              <a:rPr lang="ru-RU" sz="2800" i="1" dirty="0" err="1" smtClean="0"/>
              <a:t>сп</a:t>
            </a:r>
            <a:r>
              <a:rPr lang="ru-RU" sz="2800" i="1" dirty="0" smtClean="0"/>
              <a:t>. </a:t>
            </a:r>
            <a:r>
              <a:rPr lang="ru-RU" sz="2800" i="1" dirty="0" err="1" smtClean="0"/>
              <a:t>Леуши</a:t>
            </a:r>
            <a:endParaRPr lang="ru-RU" sz="2800" dirty="0"/>
          </a:p>
        </p:txBody>
      </p:sp>
    </p:spTree>
    <p:extLst>
      <p:ext uri="{BB962C8B-B14F-4D97-AF65-F5344CB8AC3E}">
        <p14:creationId xmlns:p14="http://schemas.microsoft.com/office/powerpoint/2010/main" val="1381535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2377440"/>
          </a:xfrm>
        </p:spPr>
        <p:txBody>
          <a:bodyPr>
            <a:noAutofit/>
          </a:bodyPr>
          <a:lstStyle/>
          <a:p>
            <a:pPr algn="ctr">
              <a:lnSpc>
                <a:spcPct val="120000"/>
              </a:lnSpc>
            </a:pPr>
            <a:r>
              <a:rPr lang="ru-RU" sz="1800" i="1" dirty="0"/>
              <a:t>проставляется в правом верхнем углу первого листа документа (проекта документа, сопроводительного письма к документу) на границе верхнего поля при наличии в документе информации, доступ к которой ограничен в соответствии с законодательством Российской </a:t>
            </a:r>
            <a:r>
              <a:rPr lang="ru-RU" sz="1800" i="1" dirty="0" smtClean="0"/>
              <a:t>Федерации.</a:t>
            </a:r>
          </a:p>
          <a:p>
            <a:pPr algn="ctr">
              <a:lnSpc>
                <a:spcPct val="120000"/>
              </a:lnSpc>
            </a:pPr>
            <a:r>
              <a:rPr lang="ru-RU" sz="1800" i="1" dirty="0"/>
              <a:t>В состав грифа ограничения доступа к документу входит ограничительная надпись ("Для служебного пользования", "Конфиденциально", "Коммерческая тайна" или др.), которая может дополняться номером экземпляра документа и другими сведениями в соответствии с законодательством Российской Федерации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14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ГРИФ ОГРАНИЧЕНИЯ ДОСТУПА К ДОКУМЕНТУ </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3011557" y="4399222"/>
            <a:ext cx="6410738" cy="954107"/>
          </a:xfrm>
          <a:prstGeom prst="rect">
            <a:avLst/>
          </a:prstGeom>
          <a:noFill/>
          <a:ln w="38100">
            <a:solidFill>
              <a:srgbClr val="FF0000"/>
            </a:solidFill>
            <a:prstDash val="lgDash"/>
          </a:ln>
        </p:spPr>
        <p:txBody>
          <a:bodyPr wrap="square" rtlCol="0">
            <a:spAutoFit/>
          </a:bodyPr>
          <a:lstStyle/>
          <a:p>
            <a:r>
              <a:rPr lang="ru-RU" sz="2800" i="1" dirty="0"/>
              <a:t>Пример - Коммерческая </a:t>
            </a:r>
            <a:r>
              <a:rPr lang="ru-RU" sz="2800" i="1" dirty="0" smtClean="0"/>
              <a:t>тайна</a:t>
            </a:r>
          </a:p>
          <a:p>
            <a:r>
              <a:rPr lang="ru-RU" sz="2800" i="1" dirty="0" smtClean="0"/>
              <a:t>		Экз</a:t>
            </a:r>
            <a:r>
              <a:rPr lang="ru-RU" sz="2800" i="1" dirty="0"/>
              <a:t>. N 2</a:t>
            </a:r>
          </a:p>
        </p:txBody>
      </p:sp>
    </p:spTree>
    <p:extLst>
      <p:ext uri="{BB962C8B-B14F-4D97-AF65-F5344CB8AC3E}">
        <p14:creationId xmlns:p14="http://schemas.microsoft.com/office/powerpoint/2010/main" val="307878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400" i="1" dirty="0"/>
              <a:t>проставляется в верхней правой части документа (на бланке с угловым расположением реквизитов) или справа под реквизитами бланка (при продольном расположении реквизитов бланка). Строки реквизита "адресат" выравниваются по левому краю или </a:t>
            </a:r>
            <a:r>
              <a:rPr lang="ru-RU" sz="2400" i="1" dirty="0" err="1"/>
              <a:t>центруются</a:t>
            </a:r>
            <a:r>
              <a:rPr lang="ru-RU" sz="2400" i="1" dirty="0"/>
              <a:t> относительно самой длинной строки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15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АДРЕСАТ</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437323" y="3922144"/>
            <a:ext cx="5297556" cy="1815882"/>
          </a:xfrm>
          <a:prstGeom prst="rect">
            <a:avLst/>
          </a:prstGeom>
          <a:noFill/>
          <a:ln w="38100">
            <a:solidFill>
              <a:srgbClr val="FF0000"/>
            </a:solidFill>
            <a:prstDash val="lgDash"/>
          </a:ln>
        </p:spPr>
        <p:txBody>
          <a:bodyPr wrap="square" rtlCol="0">
            <a:spAutoFit/>
          </a:bodyPr>
          <a:lstStyle/>
          <a:p>
            <a:r>
              <a:rPr lang="ru-RU" sz="2800" i="1" dirty="0"/>
              <a:t>Пример </a:t>
            </a:r>
            <a:r>
              <a:rPr lang="ru-RU" sz="2800" i="1" dirty="0" smtClean="0"/>
              <a:t>–</a:t>
            </a:r>
          </a:p>
          <a:p>
            <a:r>
              <a:rPr lang="ru-RU" sz="2800" i="1" dirty="0" smtClean="0"/>
              <a:t> </a:t>
            </a:r>
            <a:r>
              <a:rPr lang="ru-RU" sz="2800" i="1" dirty="0"/>
              <a:t>Руководителю Федерального</a:t>
            </a:r>
          </a:p>
          <a:p>
            <a:r>
              <a:rPr lang="ru-RU" sz="2800" i="1" dirty="0"/>
              <a:t>       </a:t>
            </a:r>
            <a:r>
              <a:rPr lang="ru-RU" sz="2800" i="1" dirty="0" smtClean="0"/>
              <a:t>   архивного </a:t>
            </a:r>
            <a:r>
              <a:rPr lang="ru-RU" sz="2800" i="1" dirty="0"/>
              <a:t>агентства</a:t>
            </a:r>
          </a:p>
          <a:p>
            <a:r>
              <a:rPr lang="ru-RU" sz="2800" i="1" dirty="0"/>
              <a:t>       </a:t>
            </a:r>
            <a:r>
              <a:rPr lang="ru-RU" sz="2800" i="1" dirty="0" smtClean="0"/>
              <a:t>           </a:t>
            </a:r>
            <a:r>
              <a:rPr lang="ru-RU" sz="2800" i="1" dirty="0"/>
              <a:t>Фамилия И.О.</a:t>
            </a:r>
          </a:p>
        </p:txBody>
      </p:sp>
      <p:sp>
        <p:nvSpPr>
          <p:cNvPr id="6" name="TextBox 5"/>
          <p:cNvSpPr txBox="1"/>
          <p:nvPr/>
        </p:nvSpPr>
        <p:spPr>
          <a:xfrm>
            <a:off x="6062870" y="3922145"/>
            <a:ext cx="5387008" cy="1846659"/>
          </a:xfrm>
          <a:prstGeom prst="rect">
            <a:avLst/>
          </a:prstGeom>
          <a:noFill/>
          <a:ln w="38100">
            <a:solidFill>
              <a:srgbClr val="FF0000"/>
            </a:solidFill>
            <a:prstDash val="lgDash"/>
          </a:ln>
        </p:spPr>
        <p:txBody>
          <a:bodyPr wrap="square" rtlCol="0">
            <a:spAutoFit/>
          </a:bodyPr>
          <a:lstStyle/>
          <a:p>
            <a:r>
              <a:rPr lang="ru-RU" sz="1600" i="1" dirty="0"/>
              <a:t>Пример </a:t>
            </a:r>
            <a:r>
              <a:rPr lang="ru-RU" sz="1600" i="1" dirty="0" smtClean="0"/>
              <a:t>–</a:t>
            </a:r>
          </a:p>
          <a:p>
            <a:r>
              <a:rPr lang="ru-RU" sz="1600" i="1" dirty="0"/>
              <a:t> Федеральное архивное</a:t>
            </a:r>
          </a:p>
          <a:p>
            <a:r>
              <a:rPr lang="ru-RU" sz="1600" i="1" dirty="0"/>
              <a:t>  </a:t>
            </a:r>
            <a:r>
              <a:rPr lang="ru-RU" sz="1600" i="1" dirty="0" smtClean="0"/>
              <a:t>агентство</a:t>
            </a:r>
            <a:endParaRPr lang="ru-RU" sz="1600" i="1" dirty="0"/>
          </a:p>
          <a:p>
            <a:endParaRPr lang="ru-RU" sz="1600" i="1" dirty="0"/>
          </a:p>
          <a:p>
            <a:r>
              <a:rPr lang="ru-RU" sz="1600" i="1" dirty="0"/>
              <a:t>  </a:t>
            </a:r>
            <a:r>
              <a:rPr lang="ru-RU" sz="1600" i="1" dirty="0" smtClean="0"/>
              <a:t>Отдел </a:t>
            </a:r>
            <a:r>
              <a:rPr lang="ru-RU" sz="1600" i="1" dirty="0"/>
              <a:t>государственной</a:t>
            </a:r>
          </a:p>
          <a:p>
            <a:r>
              <a:rPr lang="ru-RU" sz="1600" i="1" dirty="0"/>
              <a:t>  </a:t>
            </a:r>
            <a:r>
              <a:rPr lang="ru-RU" sz="1600" i="1" dirty="0" smtClean="0"/>
              <a:t>службы</a:t>
            </a:r>
            <a:r>
              <a:rPr lang="ru-RU" sz="1600" i="1" dirty="0"/>
              <a:t>, кадров и наград</a:t>
            </a:r>
          </a:p>
          <a:p>
            <a:r>
              <a:rPr lang="ru-RU" sz="1600" i="1" dirty="0" smtClean="0"/>
              <a:t>.</a:t>
            </a:r>
            <a:endParaRPr lang="ru-RU" sz="1600" i="1" dirty="0"/>
          </a:p>
        </p:txBody>
      </p:sp>
    </p:spTree>
    <p:extLst>
      <p:ext uri="{BB962C8B-B14F-4D97-AF65-F5344CB8AC3E}">
        <p14:creationId xmlns:p14="http://schemas.microsoft.com/office/powerpoint/2010/main" val="1689752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1800" i="1" dirty="0"/>
              <a:t>проставляется на документе в случае его утверждения должностным лицом, распорядительным документом (постановлением, решением, приказом, распоряжением) или решением коллегиального органа.</a:t>
            </a:r>
          </a:p>
          <a:p>
            <a:pPr algn="ctr">
              <a:lnSpc>
                <a:spcPct val="120000"/>
              </a:lnSpc>
            </a:pPr>
            <a:r>
              <a:rPr lang="ru-RU" sz="1800" i="1" dirty="0"/>
              <a:t>Гриф утверждения размещается в правом верхнем углу первого листа документа. Строки реквизита выравниваются по левому краю или </a:t>
            </a:r>
            <a:r>
              <a:rPr lang="ru-RU" sz="1800" i="1" dirty="0" err="1"/>
              <a:t>центруются</a:t>
            </a:r>
            <a:r>
              <a:rPr lang="ru-RU" sz="1800" i="1" dirty="0"/>
              <a:t> относительно самой длинной строки.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16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ГРИФ УТВЕРЖДЕНИЯ</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437323" y="3922144"/>
            <a:ext cx="5297556" cy="2246769"/>
          </a:xfrm>
          <a:prstGeom prst="rect">
            <a:avLst/>
          </a:prstGeom>
          <a:noFill/>
          <a:ln w="38100">
            <a:solidFill>
              <a:srgbClr val="FF0000"/>
            </a:solidFill>
            <a:prstDash val="lgDash"/>
          </a:ln>
        </p:spPr>
        <p:txBody>
          <a:bodyPr wrap="square" rtlCol="0">
            <a:spAutoFit/>
          </a:bodyPr>
          <a:lstStyle/>
          <a:p>
            <a:pPr algn="ctr"/>
            <a:r>
              <a:rPr lang="ru-RU" sz="2800" i="1" dirty="0" smtClean="0"/>
              <a:t>УТВЕРЖДАЮ</a:t>
            </a:r>
            <a:endParaRPr lang="ru-RU" sz="2800" i="1" dirty="0"/>
          </a:p>
          <a:p>
            <a:pPr algn="ctr"/>
            <a:r>
              <a:rPr lang="ru-RU" sz="2800" i="1" dirty="0"/>
              <a:t>    Руководитель Федерального</a:t>
            </a:r>
          </a:p>
          <a:p>
            <a:pPr algn="ctr"/>
            <a:r>
              <a:rPr lang="ru-RU" sz="2800" i="1" dirty="0"/>
              <a:t>       архивного агентства</a:t>
            </a:r>
          </a:p>
          <a:p>
            <a:pPr algn="ctr"/>
            <a:r>
              <a:rPr lang="ru-RU" sz="2800" i="1" dirty="0"/>
              <a:t>      Подпись И.О. Фамилия</a:t>
            </a:r>
          </a:p>
          <a:p>
            <a:pPr algn="ctr"/>
            <a:r>
              <a:rPr lang="ru-RU" sz="2800" i="1" dirty="0"/>
              <a:t>      Дата</a:t>
            </a:r>
          </a:p>
        </p:txBody>
      </p:sp>
      <p:sp>
        <p:nvSpPr>
          <p:cNvPr id="6" name="TextBox 5"/>
          <p:cNvSpPr txBox="1"/>
          <p:nvPr/>
        </p:nvSpPr>
        <p:spPr>
          <a:xfrm>
            <a:off x="6062870" y="3922145"/>
            <a:ext cx="5387008" cy="2246769"/>
          </a:xfrm>
          <a:prstGeom prst="rect">
            <a:avLst/>
          </a:prstGeom>
          <a:noFill/>
          <a:ln w="38100">
            <a:solidFill>
              <a:srgbClr val="FF0000"/>
            </a:solidFill>
            <a:prstDash val="lgDash"/>
          </a:ln>
        </p:spPr>
        <p:txBody>
          <a:bodyPr wrap="square" rtlCol="0">
            <a:spAutoFit/>
          </a:bodyPr>
          <a:lstStyle/>
          <a:p>
            <a:r>
              <a:rPr lang="ru-RU" sz="1600" i="1" dirty="0"/>
              <a:t> </a:t>
            </a:r>
            <a:r>
              <a:rPr lang="ru-RU" sz="2800" i="1" dirty="0"/>
              <a:t>УТВЕРЖДЕНО</a:t>
            </a:r>
          </a:p>
          <a:p>
            <a:r>
              <a:rPr lang="ru-RU" sz="2800" i="1" dirty="0"/>
              <a:t> </a:t>
            </a:r>
            <a:r>
              <a:rPr lang="ru-RU" sz="2800" i="1" dirty="0" smtClean="0"/>
              <a:t>Советом </a:t>
            </a:r>
            <a:r>
              <a:rPr lang="ru-RU" sz="2800" i="1" dirty="0"/>
              <a:t>директоров </a:t>
            </a:r>
            <a:endParaRPr lang="ru-RU" sz="2800" i="1" dirty="0" smtClean="0"/>
          </a:p>
          <a:p>
            <a:r>
              <a:rPr lang="ru-RU" sz="2800" i="1" dirty="0" smtClean="0"/>
              <a:t>АО </a:t>
            </a:r>
            <a:r>
              <a:rPr lang="ru-RU" sz="2800" i="1" dirty="0"/>
              <a:t>"Профиль"</a:t>
            </a:r>
          </a:p>
          <a:p>
            <a:r>
              <a:rPr lang="ru-RU" sz="2800" i="1" dirty="0"/>
              <a:t> </a:t>
            </a:r>
            <a:r>
              <a:rPr lang="ru-RU" sz="2800" i="1" dirty="0" smtClean="0"/>
              <a:t>(протокол </a:t>
            </a:r>
            <a:r>
              <a:rPr lang="ru-RU" sz="2800" i="1" dirty="0"/>
              <a:t>от 12.12.2015 N 12</a:t>
            </a:r>
            <a:r>
              <a:rPr lang="ru-RU" sz="2800" i="1" dirty="0" smtClean="0"/>
              <a:t>)</a:t>
            </a:r>
          </a:p>
          <a:p>
            <a:endParaRPr lang="ru-RU" sz="2800" i="1" dirty="0"/>
          </a:p>
        </p:txBody>
      </p:sp>
    </p:spTree>
    <p:extLst>
      <p:ext uri="{BB962C8B-B14F-4D97-AF65-F5344CB8AC3E}">
        <p14:creationId xmlns:p14="http://schemas.microsoft.com/office/powerpoint/2010/main" val="179101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1600" i="1" dirty="0"/>
              <a:t>формулируется с предлогом "О" ("Об") и отвечает на вопрос "о чем</a:t>
            </a:r>
            <a:r>
              <a:rPr lang="ru-RU" sz="1600" i="1" dirty="0" smtClean="0"/>
              <a:t>?"); Заголовок </a:t>
            </a:r>
            <a:r>
              <a:rPr lang="ru-RU" sz="1600" i="1" dirty="0"/>
              <a:t>к тексту оформляется под реквизитами бланка слева, от границы левого поля. В указах, постановлениях, решениях, приказах, издаваемых органами власти, заголовок к тексту может оформляться над текстом посередине рабочего поля документа и центрируется относительно самой длинной строки.</a:t>
            </a:r>
          </a:p>
          <a:p>
            <a:pPr algn="ctr">
              <a:lnSpc>
                <a:spcPct val="120000"/>
              </a:lnSpc>
            </a:pPr>
            <a:r>
              <a:rPr lang="ru-RU" sz="1600" i="1" dirty="0"/>
              <a:t>Заголовок к тексту может не составляться, если текст документа не превышает 4 - 5 строк.</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17 </a:t>
            </a:r>
            <a:r>
              <a:rPr lang="ru-RU" b="1" dirty="0">
                <a:solidFill>
                  <a:schemeClr val="accent1">
                    <a:lumMod val="50000"/>
                  </a:schemeClr>
                </a:solidFill>
                <a:latin typeface="Arial Black" panose="020B0A04020102020204" pitchFamily="34" charset="0"/>
                <a:cs typeface="Aharoni" panose="02010803020104030203" pitchFamily="2" charset="-79"/>
              </a:rPr>
              <a:t>– </a:t>
            </a:r>
            <a:r>
              <a:rPr lang="ru-RU" sz="4400" b="1" dirty="0" smtClean="0">
                <a:solidFill>
                  <a:schemeClr val="accent1">
                    <a:lumMod val="50000"/>
                  </a:schemeClr>
                </a:solidFill>
                <a:latin typeface="Arial Black" panose="020B0A04020102020204" pitchFamily="34" charset="0"/>
                <a:cs typeface="Aharoni" panose="02010803020104030203" pitchFamily="2" charset="-79"/>
              </a:rPr>
              <a:t>ЗАГОЛОВОК К ТЕКСТУ</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4" name="TextBox 3"/>
          <p:cNvSpPr txBox="1"/>
          <p:nvPr/>
        </p:nvSpPr>
        <p:spPr>
          <a:xfrm>
            <a:off x="437322" y="3922144"/>
            <a:ext cx="9621077" cy="954107"/>
          </a:xfrm>
          <a:prstGeom prst="rect">
            <a:avLst/>
          </a:prstGeom>
          <a:noFill/>
          <a:ln w="38100">
            <a:solidFill>
              <a:srgbClr val="FF0000"/>
            </a:solidFill>
            <a:prstDash val="lgDash"/>
          </a:ln>
        </p:spPr>
        <p:txBody>
          <a:bodyPr wrap="square" rtlCol="0">
            <a:spAutoFit/>
          </a:bodyPr>
          <a:lstStyle/>
          <a:p>
            <a:r>
              <a:rPr lang="ru-RU" sz="2800" i="1" dirty="0" smtClean="0"/>
              <a:t>О создании аттестационной комиссии</a:t>
            </a:r>
          </a:p>
          <a:p>
            <a:endParaRPr lang="ru-RU" sz="2800" i="1" dirty="0"/>
          </a:p>
        </p:txBody>
      </p:sp>
      <p:sp>
        <p:nvSpPr>
          <p:cNvPr id="6" name="TextBox 5"/>
          <p:cNvSpPr txBox="1"/>
          <p:nvPr/>
        </p:nvSpPr>
        <p:spPr>
          <a:xfrm>
            <a:off x="437322" y="5088479"/>
            <a:ext cx="9621077" cy="954107"/>
          </a:xfrm>
          <a:prstGeom prst="rect">
            <a:avLst/>
          </a:prstGeom>
          <a:noFill/>
          <a:ln w="38100">
            <a:solidFill>
              <a:srgbClr val="FF0000"/>
            </a:solidFill>
            <a:prstDash val="lgDash"/>
          </a:ln>
        </p:spPr>
        <p:txBody>
          <a:bodyPr wrap="square" rtlCol="0">
            <a:spAutoFit/>
          </a:bodyPr>
          <a:lstStyle/>
          <a:p>
            <a:r>
              <a:rPr lang="ru-RU" sz="1600" i="1" dirty="0"/>
              <a:t> </a:t>
            </a:r>
            <a:r>
              <a:rPr lang="ru-RU" sz="2800" i="1" dirty="0" smtClean="0"/>
              <a:t>Об утверждении штатного расписания</a:t>
            </a:r>
          </a:p>
          <a:p>
            <a:endParaRPr lang="ru-RU" sz="2800" i="1" dirty="0"/>
          </a:p>
        </p:txBody>
      </p:sp>
    </p:spTree>
    <p:extLst>
      <p:ext uri="{BB962C8B-B14F-4D97-AF65-F5344CB8AC3E}">
        <p14:creationId xmlns:p14="http://schemas.microsoft.com/office/powerpoint/2010/main" val="4056124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400" i="1" dirty="0"/>
              <a:t>документа составляется на русском языке как государственном языке Российской Федерации; Текст документа может содержать разделы, подразделы, пункты, подпункты, нумеруемые арабскими цифрами. Уровней рубрикации текста не должно быть более четырех.</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18 –</a:t>
            </a:r>
            <a:r>
              <a:rPr lang="ru-RU" sz="4400" b="1" dirty="0" smtClean="0">
                <a:solidFill>
                  <a:schemeClr val="accent1">
                    <a:lumMod val="50000"/>
                  </a:schemeClr>
                </a:solidFill>
                <a:latin typeface="Arial Black" panose="020B0A04020102020204" pitchFamily="34" charset="0"/>
                <a:cs typeface="Aharoni" panose="02010803020104030203" pitchFamily="2" charset="-79"/>
              </a:rPr>
              <a:t>ТЕКСТ</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1530627" y="4581321"/>
            <a:ext cx="9621077" cy="1569660"/>
          </a:xfrm>
          <a:prstGeom prst="rect">
            <a:avLst/>
          </a:prstGeom>
          <a:noFill/>
          <a:ln w="38100">
            <a:solidFill>
              <a:srgbClr val="FF0000"/>
            </a:solidFill>
            <a:prstDash val="lgDash"/>
          </a:ln>
        </p:spPr>
        <p:txBody>
          <a:bodyPr wrap="square" rtlCol="0">
            <a:spAutoFit/>
          </a:bodyPr>
          <a:lstStyle/>
          <a:p>
            <a:r>
              <a:rPr lang="ru-RU" sz="2400" i="1" dirty="0" smtClean="0"/>
              <a:t>п. </a:t>
            </a:r>
            <a:r>
              <a:rPr lang="ru-RU" sz="2400" i="1" dirty="0"/>
              <a:t>5.18  ГОСТ Р 7.0.97-2016. Национальный стандарт Российской Федерации.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a:t>
            </a:r>
          </a:p>
        </p:txBody>
      </p:sp>
    </p:spTree>
    <p:extLst>
      <p:ext uri="{BB962C8B-B14F-4D97-AF65-F5344CB8AC3E}">
        <p14:creationId xmlns:p14="http://schemas.microsoft.com/office/powerpoint/2010/main" val="198341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pPr algn="ctr"/>
            <a:r>
              <a:rPr lang="ru-RU" sz="4400" u="sng" dirty="0" smtClean="0"/>
              <a:t>Распространяется </a:t>
            </a:r>
            <a:r>
              <a:rPr lang="ru-RU" sz="4400" u="sng" dirty="0"/>
              <a:t>на организационно-распорядительные документы</a:t>
            </a:r>
            <a:r>
              <a:rPr lang="ru-RU" sz="4400" dirty="0"/>
              <a:t>: уставы, положения, правила, инструкции, регламенты, постановления, распоряжения, приказы, решения, протоколы, договоры, акты, письма, справки и др.</a:t>
            </a:r>
          </a:p>
        </p:txBody>
      </p:sp>
    </p:spTree>
    <p:extLst>
      <p:ext uri="{BB962C8B-B14F-4D97-AF65-F5344CB8AC3E}">
        <p14:creationId xmlns:p14="http://schemas.microsoft.com/office/powerpoint/2010/main" val="1941485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400" i="1" dirty="0"/>
              <a:t>содержит сведения о документе (документах), прилагаемом к основному документу (в сопроводительных письмах, претензиях, актах, справках и других информационно-справочных документах) или о том, что документ является приложением к основному документу (в документах - приложениях к распорядительным документам, положениям, правилам, инструкциям, договорам, планам, отчетам и др. документам)</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19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 ПРИЛОЖЕНИИ</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1530627" y="4581321"/>
            <a:ext cx="9621077" cy="1569660"/>
          </a:xfrm>
          <a:prstGeom prst="rect">
            <a:avLst/>
          </a:prstGeom>
          <a:noFill/>
          <a:ln w="38100">
            <a:solidFill>
              <a:srgbClr val="FF0000"/>
            </a:solidFill>
            <a:prstDash val="lgDash"/>
          </a:ln>
        </p:spPr>
        <p:txBody>
          <a:bodyPr wrap="square" rtlCol="0">
            <a:spAutoFit/>
          </a:bodyPr>
          <a:lstStyle/>
          <a:p>
            <a:r>
              <a:rPr lang="ru-RU" sz="2400" i="1" dirty="0" smtClean="0"/>
              <a:t>п. 5.19 ГОСТ </a:t>
            </a:r>
            <a:r>
              <a:rPr lang="ru-RU" sz="2400" i="1" dirty="0"/>
              <a:t>Р 7.0.97-2016. Национальный стандарт Российской Федерации.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a:t>
            </a:r>
          </a:p>
        </p:txBody>
      </p:sp>
    </p:spTree>
    <p:extLst>
      <p:ext uri="{BB962C8B-B14F-4D97-AF65-F5344CB8AC3E}">
        <p14:creationId xmlns:p14="http://schemas.microsoft.com/office/powerpoint/2010/main" val="740718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проставляется на документах, согласованных органами власти, организациями, должностными лицами. Гриф согласования в зависимости от вида документа и особенностей его оформления может проставляться</a:t>
            </a:r>
            <a:r>
              <a:rPr lang="ru-RU" i="1" dirty="0" smtClean="0"/>
              <a:t>: на </a:t>
            </a:r>
            <a:r>
              <a:rPr lang="ru-RU" i="1" dirty="0"/>
              <a:t>первом листе документа (если документ имеет титульный </a:t>
            </a:r>
            <a:r>
              <a:rPr lang="ru-RU" i="1" dirty="0" smtClean="0"/>
              <a:t>лист; на </a:t>
            </a:r>
            <a:r>
              <a:rPr lang="ru-RU" i="1" dirty="0"/>
              <a:t>титульном листе) в левом верхнем углу на уровне грифа утверждения или под наименованием документа ближе к нижнему полю</a:t>
            </a:r>
            <a:r>
              <a:rPr lang="ru-RU" i="1" dirty="0" smtClean="0"/>
              <a:t>); на </a:t>
            </a:r>
            <a:r>
              <a:rPr lang="ru-RU" i="1" dirty="0"/>
              <a:t>последнем листе документа под текстом</a:t>
            </a:r>
            <a:r>
              <a:rPr lang="ru-RU" i="1" dirty="0" smtClean="0"/>
              <a:t>; на </a:t>
            </a:r>
            <a:r>
              <a:rPr lang="ru-RU" i="1" dirty="0"/>
              <a:t>листе согласования, являющемся неотъемлемой частью документа</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20 – </a:t>
            </a:r>
            <a:r>
              <a:rPr lang="ru-RU" sz="4400" b="1" dirty="0" smtClean="0">
                <a:solidFill>
                  <a:schemeClr val="accent1">
                    <a:lumMod val="50000"/>
                  </a:schemeClr>
                </a:solidFill>
                <a:latin typeface="Arial Black" panose="020B0A04020102020204" pitchFamily="34" charset="0"/>
                <a:cs typeface="Aharoni" panose="02010803020104030203" pitchFamily="2" charset="-79"/>
              </a:rPr>
              <a:t>ГРИФ СОГЛАСОВАНИЯ</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298175" y="4303649"/>
            <a:ext cx="3657599" cy="1569660"/>
          </a:xfrm>
          <a:prstGeom prst="rect">
            <a:avLst/>
          </a:prstGeom>
          <a:noFill/>
          <a:ln w="38100">
            <a:solidFill>
              <a:srgbClr val="FF0000"/>
            </a:solidFill>
            <a:prstDash val="lgDash"/>
          </a:ln>
        </p:spPr>
        <p:txBody>
          <a:bodyPr wrap="square" rtlCol="0">
            <a:spAutoFit/>
          </a:bodyPr>
          <a:lstStyle/>
          <a:p>
            <a:r>
              <a:rPr lang="ru-RU" sz="2400" i="1" dirty="0"/>
              <a:t>СОГЛАСОВАНО</a:t>
            </a:r>
          </a:p>
          <a:p>
            <a:r>
              <a:rPr lang="ru-RU" sz="2400" i="1" dirty="0"/>
              <a:t>Директор ВНИИДАД</a:t>
            </a:r>
          </a:p>
          <a:p>
            <a:r>
              <a:rPr lang="ru-RU" sz="2400" i="1" dirty="0"/>
              <a:t>(подпись) И.О. Фамилия</a:t>
            </a:r>
          </a:p>
          <a:p>
            <a:r>
              <a:rPr lang="ru-RU" sz="2400" i="1" dirty="0"/>
              <a:t>Дата</a:t>
            </a:r>
          </a:p>
        </p:txBody>
      </p:sp>
      <p:sp>
        <p:nvSpPr>
          <p:cNvPr id="7" name="TextBox 6"/>
          <p:cNvSpPr txBox="1"/>
          <p:nvPr/>
        </p:nvSpPr>
        <p:spPr>
          <a:xfrm>
            <a:off x="4164496" y="4303649"/>
            <a:ext cx="3657599" cy="1569660"/>
          </a:xfrm>
          <a:prstGeom prst="rect">
            <a:avLst/>
          </a:prstGeom>
          <a:noFill/>
          <a:ln w="38100">
            <a:solidFill>
              <a:srgbClr val="FF0000"/>
            </a:solidFill>
            <a:prstDash val="lgDash"/>
          </a:ln>
        </p:spPr>
        <p:txBody>
          <a:bodyPr wrap="square" rtlCol="0">
            <a:spAutoFit/>
          </a:bodyPr>
          <a:lstStyle/>
          <a:p>
            <a:r>
              <a:rPr lang="ru-RU" sz="2400" i="1" dirty="0"/>
              <a:t>СОГЛАСОВАНО</a:t>
            </a:r>
          </a:p>
          <a:p>
            <a:r>
              <a:rPr lang="ru-RU" sz="2400" i="1" dirty="0"/>
              <a:t>письмом </a:t>
            </a:r>
            <a:r>
              <a:rPr lang="ru-RU" sz="2400" i="1" dirty="0" err="1"/>
              <a:t>Росархива</a:t>
            </a:r>
            <a:endParaRPr lang="ru-RU" sz="2400" i="1" dirty="0"/>
          </a:p>
          <a:p>
            <a:r>
              <a:rPr lang="ru-RU" sz="2400" i="1" dirty="0"/>
              <a:t>от _________ N </a:t>
            </a:r>
            <a:r>
              <a:rPr lang="ru-RU" sz="2400" i="1" dirty="0" smtClean="0"/>
              <a:t>__</a:t>
            </a:r>
          </a:p>
          <a:p>
            <a:endParaRPr lang="ru-RU" sz="2400" i="1" dirty="0"/>
          </a:p>
        </p:txBody>
      </p:sp>
      <p:sp>
        <p:nvSpPr>
          <p:cNvPr id="8" name="TextBox 7"/>
          <p:cNvSpPr txBox="1"/>
          <p:nvPr/>
        </p:nvSpPr>
        <p:spPr>
          <a:xfrm>
            <a:off x="8030818" y="4303649"/>
            <a:ext cx="3498573" cy="1569660"/>
          </a:xfrm>
          <a:prstGeom prst="rect">
            <a:avLst/>
          </a:prstGeom>
          <a:noFill/>
          <a:ln w="38100">
            <a:solidFill>
              <a:srgbClr val="FF0000"/>
            </a:solidFill>
            <a:prstDash val="lgDash"/>
          </a:ln>
        </p:spPr>
        <p:txBody>
          <a:bodyPr wrap="square" rtlCol="0">
            <a:spAutoFit/>
          </a:bodyPr>
          <a:lstStyle/>
          <a:p>
            <a:r>
              <a:rPr lang="ru-RU" sz="2400" i="1" dirty="0"/>
              <a:t>СОГЛАСОВАНО</a:t>
            </a:r>
          </a:p>
          <a:p>
            <a:r>
              <a:rPr lang="ru-RU" sz="2400" i="1" dirty="0"/>
              <a:t>Советом директоров</a:t>
            </a:r>
          </a:p>
          <a:p>
            <a:r>
              <a:rPr lang="ru-RU" sz="2400" i="1" dirty="0"/>
              <a:t>АО "Профиль"</a:t>
            </a:r>
          </a:p>
          <a:p>
            <a:r>
              <a:rPr lang="ru-RU" sz="2400" i="1" dirty="0"/>
              <a:t>(протокол от </a:t>
            </a:r>
            <a:r>
              <a:rPr lang="ru-RU" sz="2400" i="1" dirty="0" smtClean="0"/>
              <a:t>___ </a:t>
            </a:r>
            <a:r>
              <a:rPr lang="ru-RU" sz="2400" i="1" dirty="0"/>
              <a:t>N __)</a:t>
            </a:r>
          </a:p>
        </p:txBody>
      </p:sp>
    </p:spTree>
    <p:extLst>
      <p:ext uri="{BB962C8B-B14F-4D97-AF65-F5344CB8AC3E}">
        <p14:creationId xmlns:p14="http://schemas.microsoft.com/office/powerpoint/2010/main" val="1173500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400" i="1" dirty="0"/>
              <a:t>свидетельствует о согласии или несогласии должностного лица (работника) с содержанием проекта документа. Визой оформляется внутреннее согласование документа. Виза включает должность лица, визирующего документ, подпись, расшифровку подписи (инициалы, фамилию) и дату визирования</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21 – </a:t>
            </a:r>
            <a:r>
              <a:rPr lang="ru-RU" sz="4400" b="1" dirty="0" smtClean="0">
                <a:solidFill>
                  <a:schemeClr val="accent1">
                    <a:lumMod val="50000"/>
                  </a:schemeClr>
                </a:solidFill>
                <a:latin typeface="Arial Black" panose="020B0A04020102020204" pitchFamily="34" charset="0"/>
                <a:cs typeface="Aharoni" panose="02010803020104030203" pitchFamily="2" charset="-79"/>
              </a:rPr>
              <a:t>ВИЗА</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298174" y="3954203"/>
            <a:ext cx="5367129" cy="1938992"/>
          </a:xfrm>
          <a:prstGeom prst="rect">
            <a:avLst/>
          </a:prstGeom>
          <a:noFill/>
          <a:ln w="38100">
            <a:solidFill>
              <a:srgbClr val="FF0000"/>
            </a:solidFill>
            <a:prstDash val="lgDash"/>
          </a:ln>
        </p:spPr>
        <p:txBody>
          <a:bodyPr wrap="square" rtlCol="0">
            <a:spAutoFit/>
          </a:bodyPr>
          <a:lstStyle/>
          <a:p>
            <a:endParaRPr lang="ru-RU" sz="2400" i="1" dirty="0" smtClean="0"/>
          </a:p>
          <a:p>
            <a:r>
              <a:rPr lang="ru-RU" sz="2400" i="1" dirty="0" smtClean="0"/>
              <a:t>Руководитель </a:t>
            </a:r>
            <a:r>
              <a:rPr lang="ru-RU" sz="2400" i="1" dirty="0"/>
              <a:t>юридического отдела</a:t>
            </a:r>
          </a:p>
          <a:p>
            <a:r>
              <a:rPr lang="ru-RU" sz="2400" i="1" dirty="0"/>
              <a:t>Подпись И.О. Фамилия</a:t>
            </a:r>
          </a:p>
          <a:p>
            <a:r>
              <a:rPr lang="ru-RU" sz="2400" i="1" dirty="0" smtClean="0"/>
              <a:t>Дата</a:t>
            </a:r>
            <a:endParaRPr lang="ru-RU" sz="2400" i="1" dirty="0"/>
          </a:p>
          <a:p>
            <a:endParaRPr lang="ru-RU" sz="2400" i="1" dirty="0"/>
          </a:p>
        </p:txBody>
      </p:sp>
      <p:sp>
        <p:nvSpPr>
          <p:cNvPr id="7" name="TextBox 6"/>
          <p:cNvSpPr txBox="1"/>
          <p:nvPr/>
        </p:nvSpPr>
        <p:spPr>
          <a:xfrm>
            <a:off x="5824330" y="3924381"/>
            <a:ext cx="5864087" cy="2308324"/>
          </a:xfrm>
          <a:prstGeom prst="rect">
            <a:avLst/>
          </a:prstGeom>
          <a:noFill/>
          <a:ln w="38100">
            <a:solidFill>
              <a:srgbClr val="FF0000"/>
            </a:solidFill>
            <a:prstDash val="lgDash"/>
          </a:ln>
        </p:spPr>
        <p:txBody>
          <a:bodyPr wrap="square" rtlCol="0">
            <a:spAutoFit/>
          </a:bodyPr>
          <a:lstStyle/>
          <a:p>
            <a:r>
              <a:rPr lang="ru-RU" sz="2400" i="1" dirty="0"/>
              <a:t>Замечания прилагаются.</a:t>
            </a:r>
          </a:p>
          <a:p>
            <a:endParaRPr lang="ru-RU" sz="2400" i="1" dirty="0" smtClean="0"/>
          </a:p>
          <a:p>
            <a:r>
              <a:rPr lang="ru-RU" sz="2400" i="1" dirty="0" smtClean="0"/>
              <a:t>Руководитель </a:t>
            </a:r>
            <a:r>
              <a:rPr lang="ru-RU" sz="2400" i="1" dirty="0"/>
              <a:t>юридического отдела</a:t>
            </a:r>
          </a:p>
          <a:p>
            <a:r>
              <a:rPr lang="ru-RU" sz="2400" i="1" dirty="0"/>
              <a:t>Подпись И.О. Фамилия</a:t>
            </a:r>
          </a:p>
          <a:p>
            <a:r>
              <a:rPr lang="ru-RU" sz="2400" i="1" dirty="0"/>
              <a:t>Дата</a:t>
            </a:r>
          </a:p>
          <a:p>
            <a:endParaRPr lang="ru-RU" sz="2400" i="1" dirty="0"/>
          </a:p>
        </p:txBody>
      </p:sp>
    </p:spTree>
    <p:extLst>
      <p:ext uri="{BB962C8B-B14F-4D97-AF65-F5344CB8AC3E}">
        <p14:creationId xmlns:p14="http://schemas.microsoft.com/office/powerpoint/2010/main" val="1124212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800" i="1" dirty="0"/>
              <a:t>включает: наименование должности лица, подписывающего документ, его собственноручную подпись, расшифровку подписи (инициалы, фамилия).</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22 – </a:t>
            </a:r>
            <a:r>
              <a:rPr lang="ru-RU" sz="4400" b="1" dirty="0" smtClean="0">
                <a:solidFill>
                  <a:schemeClr val="accent1">
                    <a:lumMod val="50000"/>
                  </a:schemeClr>
                </a:solidFill>
                <a:latin typeface="Arial Black" panose="020B0A04020102020204" pitchFamily="34" charset="0"/>
                <a:cs typeface="Aharoni" panose="02010803020104030203" pitchFamily="2" charset="-79"/>
              </a:rPr>
              <a:t>ПОДПИСЬ</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824949" y="3632033"/>
            <a:ext cx="10475842" cy="461665"/>
          </a:xfrm>
          <a:prstGeom prst="rect">
            <a:avLst/>
          </a:prstGeom>
          <a:noFill/>
          <a:ln w="38100">
            <a:solidFill>
              <a:srgbClr val="FF0000"/>
            </a:solidFill>
            <a:prstDash val="lgDash"/>
          </a:ln>
        </p:spPr>
        <p:txBody>
          <a:bodyPr wrap="square" rtlCol="0">
            <a:spAutoFit/>
          </a:bodyPr>
          <a:lstStyle/>
          <a:p>
            <a:pPr algn="ctr"/>
            <a:r>
              <a:rPr lang="ru-RU" sz="2400" i="1" dirty="0" smtClean="0"/>
              <a:t>Генеральный </a:t>
            </a:r>
            <a:r>
              <a:rPr lang="ru-RU" sz="2400" i="1" dirty="0"/>
              <a:t>директор         Подпись           И.О. Фамилия</a:t>
            </a:r>
          </a:p>
        </p:txBody>
      </p:sp>
      <p:sp>
        <p:nvSpPr>
          <p:cNvPr id="7" name="TextBox 6"/>
          <p:cNvSpPr txBox="1"/>
          <p:nvPr/>
        </p:nvSpPr>
        <p:spPr>
          <a:xfrm>
            <a:off x="824949" y="4527352"/>
            <a:ext cx="10475842" cy="830997"/>
          </a:xfrm>
          <a:prstGeom prst="rect">
            <a:avLst/>
          </a:prstGeom>
          <a:noFill/>
          <a:ln w="38100">
            <a:solidFill>
              <a:srgbClr val="FF0000"/>
            </a:solidFill>
            <a:prstDash val="lgDash"/>
          </a:ln>
        </p:spPr>
        <p:txBody>
          <a:bodyPr wrap="square" rtlCol="0">
            <a:spAutoFit/>
          </a:bodyPr>
          <a:lstStyle/>
          <a:p>
            <a:pPr algn="ctr"/>
            <a:r>
              <a:rPr lang="ru-RU" sz="2400" i="1" dirty="0" smtClean="0"/>
              <a:t>    Генеральный директор  						</a:t>
            </a:r>
            <a:endParaRPr lang="ru-RU" sz="2400" i="1" dirty="0"/>
          </a:p>
          <a:p>
            <a:pPr algn="ctr"/>
            <a:r>
              <a:rPr lang="ru-RU" sz="2400" i="1" dirty="0"/>
              <a:t> </a:t>
            </a:r>
            <a:r>
              <a:rPr lang="ru-RU" sz="2400" i="1" dirty="0" smtClean="0"/>
              <a:t>АО </a:t>
            </a:r>
            <a:r>
              <a:rPr lang="ru-RU" sz="2400" i="1" dirty="0"/>
              <a:t>"Профиль"                 </a:t>
            </a:r>
            <a:r>
              <a:rPr lang="ru-RU" sz="2400" i="1" dirty="0" smtClean="0"/>
              <a:t>                Подпись           </a:t>
            </a:r>
            <a:r>
              <a:rPr lang="ru-RU" sz="2400" i="1" dirty="0"/>
              <a:t>И.О. </a:t>
            </a:r>
            <a:r>
              <a:rPr lang="ru-RU" sz="2400" i="1" dirty="0" smtClean="0"/>
              <a:t>Фамилия</a:t>
            </a:r>
            <a:endParaRPr lang="ru-RU" sz="2400" i="1" dirty="0"/>
          </a:p>
        </p:txBody>
      </p:sp>
      <p:sp>
        <p:nvSpPr>
          <p:cNvPr id="8" name="TextBox 7"/>
          <p:cNvSpPr txBox="1"/>
          <p:nvPr/>
        </p:nvSpPr>
        <p:spPr>
          <a:xfrm>
            <a:off x="824949" y="5757538"/>
            <a:ext cx="10475842" cy="461665"/>
          </a:xfrm>
          <a:prstGeom prst="rect">
            <a:avLst/>
          </a:prstGeom>
          <a:noFill/>
          <a:ln w="38100">
            <a:solidFill>
              <a:srgbClr val="FF0000"/>
            </a:solidFill>
            <a:prstDash val="lgDash"/>
          </a:ln>
        </p:spPr>
        <p:txBody>
          <a:bodyPr wrap="square" rtlCol="0">
            <a:spAutoFit/>
          </a:bodyPr>
          <a:lstStyle/>
          <a:p>
            <a:pPr algn="ctr"/>
            <a:r>
              <a:rPr lang="ru-RU" sz="2400" i="1" dirty="0" smtClean="0"/>
              <a:t>                                                        Подпись           </a:t>
            </a:r>
            <a:r>
              <a:rPr lang="ru-RU" sz="2400" i="1" dirty="0"/>
              <a:t>И.О. Фамилия</a:t>
            </a:r>
          </a:p>
        </p:txBody>
      </p:sp>
    </p:spTree>
    <p:extLst>
      <p:ext uri="{BB962C8B-B14F-4D97-AF65-F5344CB8AC3E}">
        <p14:creationId xmlns:p14="http://schemas.microsoft.com/office/powerpoint/2010/main" val="2552611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включает фразу "Документ подписан электронной подписью", номер сертификата ключа электронной подписи, фамилию, имя, отчество владельца сертификата, срок действия сертификата ключа электронной подписи. Отметка об электронной подписи может включать изображение герба, эмблемы органа власти (организации), товарного знака (знака обслуживания) организации в соответствии с действующим законодательством.</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23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ОБ ЭЛЕКТРОННОЙ ПОДПИСИ</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755375" y="3830816"/>
            <a:ext cx="10475842" cy="2308324"/>
          </a:xfrm>
          <a:prstGeom prst="rect">
            <a:avLst/>
          </a:prstGeom>
          <a:noFill/>
          <a:ln w="38100">
            <a:solidFill>
              <a:srgbClr val="FF0000"/>
            </a:solidFill>
            <a:prstDash val="lgDash"/>
          </a:ln>
        </p:spPr>
        <p:txBody>
          <a:bodyPr wrap="square" rtlCol="0">
            <a:spAutoFit/>
          </a:bodyPr>
          <a:lstStyle/>
          <a:p>
            <a:endParaRPr lang="ru-RU" sz="2400" dirty="0" smtClean="0"/>
          </a:p>
          <a:p>
            <a:endParaRPr lang="ru-RU" sz="2400" dirty="0"/>
          </a:p>
          <a:p>
            <a:endParaRPr lang="ru-RU" sz="2400" dirty="0" smtClean="0"/>
          </a:p>
          <a:p>
            <a:endParaRPr lang="ru-RU" sz="2400" dirty="0"/>
          </a:p>
          <a:p>
            <a:endParaRPr lang="ru-RU" sz="2400" dirty="0" smtClean="0"/>
          </a:p>
          <a:p>
            <a:endParaRPr lang="ru-RU" sz="2400" dirty="0"/>
          </a:p>
        </p:txBody>
      </p:sp>
      <p:pic>
        <p:nvPicPr>
          <p:cNvPr id="2" name="Рисунок 1"/>
          <p:cNvPicPr>
            <a:picLocks noChangeAspect="1"/>
          </p:cNvPicPr>
          <p:nvPr/>
        </p:nvPicPr>
        <p:blipFill rotWithShape="1">
          <a:blip r:embed="rId2"/>
          <a:srcRect l="4566" t="55365" r="60054" b="28685"/>
          <a:stretch/>
        </p:blipFill>
        <p:spPr>
          <a:xfrm>
            <a:off x="2365512" y="3869349"/>
            <a:ext cx="7255566" cy="1838968"/>
          </a:xfrm>
          <a:prstGeom prst="rect">
            <a:avLst/>
          </a:prstGeom>
        </p:spPr>
      </p:pic>
    </p:spTree>
    <p:extLst>
      <p:ext uri="{BB962C8B-B14F-4D97-AF65-F5344CB8AC3E}">
        <p14:creationId xmlns:p14="http://schemas.microsoft.com/office/powerpoint/2010/main" val="3482705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800" i="1" dirty="0"/>
              <a:t>Печать проставляется, не захватывая собственноручной подписи лица, подписавшего документ, или в месте, обозначенном "МП" ("Место печати").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24 – </a:t>
            </a:r>
            <a:r>
              <a:rPr lang="ru-RU" sz="4400" b="1" dirty="0" smtClean="0">
                <a:solidFill>
                  <a:schemeClr val="accent1">
                    <a:lumMod val="50000"/>
                  </a:schemeClr>
                </a:solidFill>
                <a:latin typeface="Arial Black" panose="020B0A04020102020204" pitchFamily="34" charset="0"/>
                <a:cs typeface="Aharoni" panose="02010803020104030203" pitchFamily="2" charset="-79"/>
              </a:rPr>
              <a:t>ПЕЧАТЬ</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755375" y="3830816"/>
            <a:ext cx="10475842" cy="2308324"/>
          </a:xfrm>
          <a:prstGeom prst="rect">
            <a:avLst/>
          </a:prstGeom>
          <a:noFill/>
          <a:ln w="38100">
            <a:solidFill>
              <a:srgbClr val="FF0000"/>
            </a:solidFill>
            <a:prstDash val="lgDash"/>
          </a:ln>
        </p:spPr>
        <p:txBody>
          <a:bodyPr wrap="square" rtlCol="0">
            <a:spAutoFit/>
          </a:bodyPr>
          <a:lstStyle/>
          <a:p>
            <a:endParaRPr lang="ru-RU" sz="2400" dirty="0" smtClean="0"/>
          </a:p>
          <a:p>
            <a:endParaRPr lang="ru-RU" sz="2400" dirty="0"/>
          </a:p>
          <a:p>
            <a:endParaRPr lang="ru-RU" sz="2400" dirty="0" smtClean="0"/>
          </a:p>
          <a:p>
            <a:endParaRPr lang="ru-RU" sz="2400" dirty="0"/>
          </a:p>
          <a:p>
            <a:endParaRPr lang="ru-RU" sz="2400" dirty="0" smtClean="0"/>
          </a:p>
          <a:p>
            <a:endParaRPr lang="ru-RU" sz="2400" dirty="0"/>
          </a:p>
        </p:txBody>
      </p:sp>
      <p:pic>
        <p:nvPicPr>
          <p:cNvPr id="4098" name="Picture 2" descr="ÐÐ°ÑÑÐ¸Ð½ÐºÐ¸ Ð¿Ð¾ Ð·Ð°Ð¿ÑÐ¾ÑÑ Ð¿Ð¾ÑÑÐ°Ð½Ð¾Ð²Ð»ÐµÐ½Ð¸Ðµ Ð³ÑÐ±ÐµÑÐ½Ð°ÑÐ¾ÑÐ°"/>
          <p:cNvPicPr>
            <a:picLocks noChangeAspect="1" noChangeArrowheads="1"/>
          </p:cNvPicPr>
          <p:nvPr/>
        </p:nvPicPr>
        <p:blipFill rotWithShape="1">
          <a:blip r:embed="rId2">
            <a:extLst>
              <a:ext uri="{28A0092B-C50C-407E-A947-70E740481C1C}">
                <a14:useLocalDpi xmlns:a14="http://schemas.microsoft.com/office/drawing/2010/main" val="0"/>
              </a:ext>
            </a:extLst>
          </a:blip>
          <a:srcRect l="-1" t="65749" r="1793" b="12113"/>
          <a:stretch/>
        </p:blipFill>
        <p:spPr bwMode="auto">
          <a:xfrm>
            <a:off x="2580723" y="3830816"/>
            <a:ext cx="5986808" cy="19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26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исполнителе включает фамилию, имя и отчество исполнителя, номер его телефона. Отметка об исполнителе может дополняться наименованием должности, структурного подразделения и электронным адресом исполнителя.</a:t>
            </a:r>
          </a:p>
          <a:p>
            <a:pPr algn="ctr">
              <a:lnSpc>
                <a:spcPct val="120000"/>
              </a:lnSpc>
            </a:pPr>
            <a:r>
              <a:rPr lang="ru-RU" i="1" dirty="0"/>
              <a:t>Отметка об исполнителе оформляется на лицевой стороне последнего листа документа от границы левого поля или, при отсутствии места, - на оборотной стороне внизу слева</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25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ОБ ИСПОЛНИТЕЛЕ</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3886202" y="3965094"/>
            <a:ext cx="4403034" cy="1938992"/>
          </a:xfrm>
          <a:prstGeom prst="rect">
            <a:avLst/>
          </a:prstGeom>
          <a:noFill/>
          <a:ln w="38100">
            <a:solidFill>
              <a:srgbClr val="FF0000"/>
            </a:solidFill>
            <a:prstDash val="lgDash"/>
          </a:ln>
        </p:spPr>
        <p:txBody>
          <a:bodyPr wrap="square" rtlCol="0">
            <a:spAutoFit/>
          </a:bodyPr>
          <a:lstStyle/>
          <a:p>
            <a:r>
              <a:rPr lang="ru-RU" sz="2400" i="1" dirty="0">
                <a:solidFill>
                  <a:schemeClr val="tx1">
                    <a:lumMod val="75000"/>
                    <a:lumOff val="25000"/>
                  </a:schemeClr>
                </a:solidFill>
              </a:rPr>
              <a:t>Забелин Иван Андреевич, </a:t>
            </a:r>
          </a:p>
          <a:p>
            <a:r>
              <a:rPr lang="ru-RU" sz="2400" i="1" dirty="0">
                <a:solidFill>
                  <a:schemeClr val="tx1">
                    <a:lumMod val="75000"/>
                    <a:lumOff val="25000"/>
                  </a:schemeClr>
                </a:solidFill>
              </a:rPr>
              <a:t>Контрольное управление, </a:t>
            </a:r>
          </a:p>
          <a:p>
            <a:r>
              <a:rPr lang="ru-RU" sz="2400" i="1" dirty="0">
                <a:solidFill>
                  <a:schemeClr val="tx1">
                    <a:lumMod val="75000"/>
                    <a:lumOff val="25000"/>
                  </a:schemeClr>
                </a:solidFill>
              </a:rPr>
              <a:t>ведущий специалист, </a:t>
            </a:r>
          </a:p>
          <a:p>
            <a:r>
              <a:rPr lang="ru-RU" sz="2400" i="1" dirty="0">
                <a:solidFill>
                  <a:schemeClr val="tx1">
                    <a:lumMod val="75000"/>
                    <a:lumOff val="25000"/>
                  </a:schemeClr>
                </a:solidFill>
              </a:rPr>
              <a:t>+7(495) 924-45-67, </a:t>
            </a:r>
          </a:p>
          <a:p>
            <a:r>
              <a:rPr lang="ru-RU" sz="2400" i="1" dirty="0" smtClean="0">
                <a:solidFill>
                  <a:schemeClr val="tx1">
                    <a:lumMod val="75000"/>
                    <a:lumOff val="25000"/>
                  </a:schemeClr>
                </a:solidFill>
              </a:rPr>
              <a:t>Zabelin@gov.ru</a:t>
            </a:r>
            <a:endParaRPr lang="ru-RU" sz="2000" dirty="0"/>
          </a:p>
        </p:txBody>
      </p:sp>
    </p:spTree>
    <p:extLst>
      <p:ext uri="{BB962C8B-B14F-4D97-AF65-F5344CB8AC3E}">
        <p14:creationId xmlns:p14="http://schemas.microsoft.com/office/powerpoint/2010/main" val="1701629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оформляется для подтверждения соответствия копии документа (выписки из документа) подлиннику документа. Отметка о заверении копии проставляется под реквизитом "подпись" и включает: слово "Верно"; наименование должности лица, заверившего копию; его собственноручную подпись; расшифровку подписи (инициалы, фамилию); дату заверения копии (выписки из документа)</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26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 ЗАВЕРЕНИИ КОПИИ </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834887" y="3965094"/>
            <a:ext cx="10614991" cy="1200329"/>
          </a:xfrm>
          <a:prstGeom prst="rect">
            <a:avLst/>
          </a:prstGeom>
          <a:noFill/>
          <a:ln w="38100">
            <a:solidFill>
              <a:srgbClr val="FF0000"/>
            </a:solidFill>
            <a:prstDash val="lgDash"/>
          </a:ln>
        </p:spPr>
        <p:txBody>
          <a:bodyPr wrap="square" rtlCol="0">
            <a:spAutoFit/>
          </a:bodyPr>
          <a:lstStyle/>
          <a:p>
            <a:r>
              <a:rPr lang="ru-RU" sz="2400" i="1" dirty="0">
                <a:solidFill>
                  <a:schemeClr val="tx1">
                    <a:lumMod val="75000"/>
                    <a:lumOff val="25000"/>
                  </a:schemeClr>
                </a:solidFill>
              </a:rPr>
              <a:t>Верно</a:t>
            </a:r>
          </a:p>
          <a:p>
            <a:r>
              <a:rPr lang="ru-RU" sz="2400" i="1" dirty="0" smtClean="0">
                <a:solidFill>
                  <a:schemeClr val="tx1">
                    <a:lumMod val="75000"/>
                    <a:lumOff val="25000"/>
                  </a:schemeClr>
                </a:solidFill>
              </a:rPr>
              <a:t>Инспектор </a:t>
            </a:r>
            <a:r>
              <a:rPr lang="ru-RU" sz="2400" i="1" dirty="0">
                <a:solidFill>
                  <a:schemeClr val="tx1">
                    <a:lumMod val="75000"/>
                    <a:lumOff val="25000"/>
                  </a:schemeClr>
                </a:solidFill>
              </a:rPr>
              <a:t>службы кадров    </a:t>
            </a:r>
            <a:r>
              <a:rPr lang="ru-RU" sz="2400" i="1" dirty="0" smtClean="0">
                <a:solidFill>
                  <a:schemeClr val="tx1">
                    <a:lumMod val="75000"/>
                    <a:lumOff val="25000"/>
                  </a:schemeClr>
                </a:solidFill>
              </a:rPr>
              <a:t>        </a:t>
            </a:r>
            <a:r>
              <a:rPr lang="ru-RU" sz="2400" i="1" dirty="0">
                <a:solidFill>
                  <a:schemeClr val="tx1">
                    <a:lumMod val="75000"/>
                    <a:lumOff val="25000"/>
                  </a:schemeClr>
                </a:solidFill>
              </a:rPr>
              <a:t>Подпись           И.О. Фамилия</a:t>
            </a:r>
          </a:p>
          <a:p>
            <a:r>
              <a:rPr lang="ru-RU" sz="2400" i="1" dirty="0" smtClean="0">
                <a:solidFill>
                  <a:schemeClr val="tx1">
                    <a:lumMod val="75000"/>
                    <a:lumOff val="25000"/>
                  </a:schemeClr>
                </a:solidFill>
              </a:rPr>
              <a:t>Дата</a:t>
            </a:r>
            <a:endParaRPr lang="ru-RU" sz="2400" i="1" dirty="0">
              <a:solidFill>
                <a:schemeClr val="tx1">
                  <a:lumMod val="75000"/>
                  <a:lumOff val="25000"/>
                </a:schemeClr>
              </a:solidFill>
            </a:endParaRPr>
          </a:p>
        </p:txBody>
      </p:sp>
    </p:spTree>
    <p:extLst>
      <p:ext uri="{BB962C8B-B14F-4D97-AF65-F5344CB8AC3E}">
        <p14:creationId xmlns:p14="http://schemas.microsoft.com/office/powerpoint/2010/main" val="3450997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включает дату поступления и входящий регистрационный номер документа. При необходимости отметка о поступлении может дополняться указанием времени поступления в часах и минутах и способа доставки документа.</a:t>
            </a:r>
          </a:p>
          <a:p>
            <a:pPr algn="ctr">
              <a:lnSpc>
                <a:spcPct val="120000"/>
              </a:lnSpc>
            </a:pPr>
            <a:r>
              <a:rPr lang="ru-RU" i="1" dirty="0"/>
              <a:t>Отметка о поступлении документа может проставляться с помощью штампа</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27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 ПОСТУПЛЕНИИ ДОКУМЕНТА </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1282146" y="3666836"/>
            <a:ext cx="8594140" cy="1938992"/>
          </a:xfrm>
          <a:prstGeom prst="rect">
            <a:avLst/>
          </a:prstGeom>
          <a:noFill/>
          <a:ln w="38100">
            <a:solidFill>
              <a:srgbClr val="FF0000"/>
            </a:solidFill>
            <a:prstDash val="lgDash"/>
          </a:ln>
        </p:spPr>
        <p:txBody>
          <a:bodyPr wrap="square" rtlCol="0">
            <a:spAutoFit/>
          </a:bodyPr>
          <a:lstStyle/>
          <a:p>
            <a:endParaRPr lang="ru-RU" sz="2400" i="1" dirty="0" smtClean="0">
              <a:solidFill>
                <a:schemeClr val="tx1">
                  <a:lumMod val="75000"/>
                  <a:lumOff val="25000"/>
                </a:schemeClr>
              </a:solidFill>
            </a:endParaRPr>
          </a:p>
          <a:p>
            <a:endParaRPr lang="ru-RU" sz="2400" i="1" dirty="0">
              <a:solidFill>
                <a:schemeClr val="tx1">
                  <a:lumMod val="75000"/>
                  <a:lumOff val="25000"/>
                </a:schemeClr>
              </a:solidFill>
            </a:endParaRPr>
          </a:p>
          <a:p>
            <a:endParaRPr lang="ru-RU" sz="2400" i="1" dirty="0" smtClean="0">
              <a:solidFill>
                <a:schemeClr val="tx1">
                  <a:lumMod val="75000"/>
                  <a:lumOff val="25000"/>
                </a:schemeClr>
              </a:solidFill>
            </a:endParaRPr>
          </a:p>
          <a:p>
            <a:endParaRPr lang="ru-RU" sz="2400" i="1" dirty="0">
              <a:solidFill>
                <a:schemeClr val="tx1">
                  <a:lumMod val="75000"/>
                  <a:lumOff val="25000"/>
                </a:schemeClr>
              </a:solidFill>
            </a:endParaRPr>
          </a:p>
          <a:p>
            <a:endParaRPr lang="ru-RU" sz="2400" i="1" dirty="0">
              <a:solidFill>
                <a:schemeClr val="tx1">
                  <a:lumMod val="75000"/>
                  <a:lumOff val="25000"/>
                </a:schemeClr>
              </a:solidFill>
            </a:endParaRPr>
          </a:p>
        </p:txBody>
      </p:sp>
      <p:pic>
        <p:nvPicPr>
          <p:cNvPr id="5122" name="Picture 2" descr="ÐÐ°ÑÑÐ¸Ð½ÐºÐ¸ Ð¿Ð¾ Ð·Ð°Ð¿ÑÐ¾ÑÑ Ð¾ÑÐ¼ÐµÑÐºÐ° Ð¾ Ð¿Ð¾ÑÑÑÐ¿Ð»ÐµÐ½Ð¸Ð¸ Ð´Ð¾ÐºÑÐ¼Ðµ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63347" t="72278" r="5179"/>
          <a:stretch/>
        </p:blipFill>
        <p:spPr bwMode="auto">
          <a:xfrm>
            <a:off x="1728475" y="3900836"/>
            <a:ext cx="3012490" cy="147099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3"/>
          <a:srcRect l="63333" t="67536" r="4711" b="15362"/>
          <a:stretch/>
        </p:blipFill>
        <p:spPr>
          <a:xfrm>
            <a:off x="6380922" y="4199009"/>
            <a:ext cx="2922104" cy="1172818"/>
          </a:xfrm>
          <a:prstGeom prst="rect">
            <a:avLst/>
          </a:prstGeom>
        </p:spPr>
      </p:pic>
    </p:spTree>
    <p:extLst>
      <p:ext uri="{BB962C8B-B14F-4D97-AF65-F5344CB8AC3E}">
        <p14:creationId xmlns:p14="http://schemas.microsoft.com/office/powerpoint/2010/main" val="1676161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i="1" dirty="0"/>
              <a:t>оформляется на свободном месте рабочего поля документа, на бланке резолюции или вносится непосредственно в систему электронного документооборота.</a:t>
            </a:r>
          </a:p>
          <a:p>
            <a:pPr algn="ctr">
              <a:lnSpc>
                <a:spcPct val="120000"/>
              </a:lnSpc>
            </a:pPr>
            <a:r>
              <a:rPr lang="ru-RU" i="1" dirty="0"/>
              <a:t>Резолюция включает: фамилию, инициалы исполнителя (исполнителей), поручение по документу, при необходимости - срок исполнения, подпись лица, вынесшего резолюцию, дату резолюции.</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28 – </a:t>
            </a:r>
            <a:r>
              <a:rPr lang="ru-RU" sz="4400" b="1" dirty="0" smtClean="0">
                <a:solidFill>
                  <a:schemeClr val="accent1">
                    <a:lumMod val="50000"/>
                  </a:schemeClr>
                </a:solidFill>
                <a:latin typeface="Arial Black" panose="020B0A04020102020204" pitchFamily="34" charset="0"/>
                <a:cs typeface="Aharoni" panose="02010803020104030203" pitchFamily="2" charset="-79"/>
              </a:rPr>
              <a:t>РЕЗОЛЮЦИЯ</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2330727" y="3965094"/>
            <a:ext cx="7464285" cy="1569660"/>
          </a:xfrm>
          <a:prstGeom prst="rect">
            <a:avLst/>
          </a:prstGeom>
          <a:noFill/>
          <a:ln w="38100">
            <a:solidFill>
              <a:srgbClr val="FF0000"/>
            </a:solidFill>
            <a:prstDash val="lgDash"/>
          </a:ln>
        </p:spPr>
        <p:txBody>
          <a:bodyPr wrap="square" rtlCol="0">
            <a:spAutoFit/>
          </a:bodyPr>
          <a:lstStyle/>
          <a:p>
            <a:r>
              <a:rPr lang="ru-RU" sz="2400" i="1" dirty="0">
                <a:solidFill>
                  <a:schemeClr val="tx1">
                    <a:lumMod val="75000"/>
                    <a:lumOff val="25000"/>
                  </a:schemeClr>
                </a:solidFill>
              </a:rPr>
              <a:t>Фамилия И.О.</a:t>
            </a:r>
          </a:p>
          <a:p>
            <a:r>
              <a:rPr lang="ru-RU" sz="2400" i="1" dirty="0">
                <a:solidFill>
                  <a:schemeClr val="tx1">
                    <a:lumMod val="75000"/>
                    <a:lumOff val="25000"/>
                  </a:schemeClr>
                </a:solidFill>
              </a:rPr>
              <a:t>Прошу подготовить предложения к 10.11.2016.</a:t>
            </a:r>
          </a:p>
          <a:p>
            <a:r>
              <a:rPr lang="ru-RU" sz="2400" i="1" dirty="0">
                <a:solidFill>
                  <a:schemeClr val="tx1">
                    <a:lumMod val="75000"/>
                    <a:lumOff val="25000"/>
                  </a:schemeClr>
                </a:solidFill>
              </a:rPr>
              <a:t>Подпись</a:t>
            </a:r>
          </a:p>
          <a:p>
            <a:r>
              <a:rPr lang="ru-RU" sz="2400" i="1" dirty="0">
                <a:solidFill>
                  <a:schemeClr val="tx1">
                    <a:lumMod val="75000"/>
                    <a:lumOff val="25000"/>
                  </a:schemeClr>
                </a:solidFill>
              </a:rPr>
              <a:t>Дата</a:t>
            </a:r>
          </a:p>
        </p:txBody>
      </p:sp>
    </p:spTree>
    <p:extLst>
      <p:ext uri="{BB962C8B-B14F-4D97-AF65-F5344CB8AC3E}">
        <p14:creationId xmlns:p14="http://schemas.microsoft.com/office/powerpoint/2010/main" val="418702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77078"/>
            <a:ext cx="10058400" cy="1260282"/>
          </a:xfrm>
        </p:spPr>
        <p:txBody>
          <a:bodyPr>
            <a:noAutofit/>
          </a:bodyPr>
          <a:lstStyle/>
          <a:p>
            <a:pPr algn="ctr"/>
            <a:r>
              <a:rPr lang="ru-RU" sz="3600" b="1" dirty="0" smtClean="0"/>
              <a:t>Документ</a:t>
            </a:r>
            <a:r>
              <a:rPr lang="ru-RU" sz="3600" dirty="0"/>
              <a:t> </a:t>
            </a:r>
            <a:r>
              <a:rPr lang="ru-RU" sz="3600" dirty="0" smtClean="0"/>
              <a:t>- зафиксированная </a:t>
            </a:r>
            <a:r>
              <a:rPr lang="ru-RU" sz="3600" dirty="0"/>
              <a:t>на носителе информация с реквизитами, позволяющими ее </a:t>
            </a:r>
            <a:r>
              <a:rPr lang="ru-RU" sz="3600" dirty="0" smtClean="0"/>
              <a:t>идентифицировать</a:t>
            </a:r>
            <a:endParaRPr lang="ru-RU" sz="3600" dirty="0"/>
          </a:p>
        </p:txBody>
      </p:sp>
      <p:sp>
        <p:nvSpPr>
          <p:cNvPr id="3" name="Объект 2"/>
          <p:cNvSpPr>
            <a:spLocks noGrp="1"/>
          </p:cNvSpPr>
          <p:nvPr>
            <p:ph idx="1"/>
          </p:nvPr>
        </p:nvSpPr>
        <p:spPr/>
        <p:txBody>
          <a:bodyPr>
            <a:normAutofit/>
          </a:bodyPr>
          <a:lstStyle/>
          <a:p>
            <a:endParaRPr lang="ru-RU" sz="3200" b="1" dirty="0" smtClean="0"/>
          </a:p>
          <a:p>
            <a:pPr algn="ctr"/>
            <a:r>
              <a:rPr lang="ru-RU" sz="3200" b="1" dirty="0" smtClean="0"/>
              <a:t>Реквизит документа - э</a:t>
            </a:r>
            <a:r>
              <a:rPr lang="ru-RU" sz="3200" dirty="0" smtClean="0"/>
              <a:t>лемент </a:t>
            </a:r>
            <a:r>
              <a:rPr lang="ru-RU" sz="3200" dirty="0"/>
              <a:t>оформления </a:t>
            </a:r>
            <a:r>
              <a:rPr lang="ru-RU" sz="3200" dirty="0" smtClean="0"/>
              <a:t>документа</a:t>
            </a:r>
          </a:p>
          <a:p>
            <a:pPr algn="ctr"/>
            <a:endParaRPr lang="ru-RU" sz="3200" dirty="0"/>
          </a:p>
          <a:p>
            <a:pPr algn="ctr"/>
            <a:r>
              <a:rPr lang="ru-RU" sz="3200" b="1" dirty="0"/>
              <a:t>Оформление </a:t>
            </a:r>
            <a:r>
              <a:rPr lang="ru-RU" sz="3200" b="1" dirty="0" smtClean="0"/>
              <a:t>документа</a:t>
            </a:r>
            <a:r>
              <a:rPr lang="ru-RU" sz="3200" dirty="0"/>
              <a:t> </a:t>
            </a:r>
            <a:r>
              <a:rPr lang="ru-RU" sz="3200" dirty="0" smtClean="0"/>
              <a:t>- проставление </a:t>
            </a:r>
            <a:r>
              <a:rPr lang="ru-RU" sz="3200" dirty="0"/>
              <a:t>на документе необходимых реквизитов</a:t>
            </a:r>
          </a:p>
        </p:txBody>
      </p:sp>
    </p:spTree>
    <p:extLst>
      <p:ext uri="{BB962C8B-B14F-4D97-AF65-F5344CB8AC3E}">
        <p14:creationId xmlns:p14="http://schemas.microsoft.com/office/powerpoint/2010/main" val="3827257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8591" y="4313583"/>
            <a:ext cx="1888435" cy="5367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3200" i="1" dirty="0"/>
              <a:t>свидетельствует о постановке документа на контроль, проставляется штампом "Контроль" на верхнем поле документа.</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29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 КОНТРОЛЕ</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2330727" y="3965094"/>
            <a:ext cx="7464285" cy="1200329"/>
          </a:xfrm>
          <a:prstGeom prst="rect">
            <a:avLst/>
          </a:prstGeom>
          <a:noFill/>
          <a:ln w="38100">
            <a:solidFill>
              <a:srgbClr val="FF0000"/>
            </a:solidFill>
            <a:prstDash val="lgDash"/>
          </a:ln>
        </p:spPr>
        <p:txBody>
          <a:bodyPr wrap="square" rtlCol="0">
            <a:spAutoFit/>
          </a:bodyPr>
          <a:lstStyle/>
          <a:p>
            <a:endParaRPr lang="ru-RU" sz="2400" i="1" dirty="0" smtClean="0">
              <a:solidFill>
                <a:schemeClr val="tx1">
                  <a:lumMod val="75000"/>
                  <a:lumOff val="25000"/>
                </a:schemeClr>
              </a:solidFill>
            </a:endParaRPr>
          </a:p>
          <a:p>
            <a:pPr algn="ctr"/>
            <a:r>
              <a:rPr lang="ru-RU" sz="2400" i="1" dirty="0" smtClean="0">
                <a:solidFill>
                  <a:schemeClr val="tx1">
                    <a:lumMod val="75000"/>
                    <a:lumOff val="25000"/>
                  </a:schemeClr>
                </a:solidFill>
              </a:rPr>
              <a:t>КОНТРОЛЬ</a:t>
            </a:r>
          </a:p>
          <a:p>
            <a:endParaRPr lang="ru-RU" sz="2400" i="1" dirty="0">
              <a:solidFill>
                <a:schemeClr val="tx1">
                  <a:lumMod val="75000"/>
                  <a:lumOff val="25000"/>
                </a:schemeClr>
              </a:solidFill>
            </a:endParaRPr>
          </a:p>
        </p:txBody>
      </p:sp>
    </p:spTree>
    <p:extLst>
      <p:ext uri="{BB962C8B-B14F-4D97-AF65-F5344CB8AC3E}">
        <p14:creationId xmlns:p14="http://schemas.microsoft.com/office/powerpoint/2010/main" val="399818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5" y="1737360"/>
            <a:ext cx="11390242" cy="1900362"/>
          </a:xfrm>
        </p:spPr>
        <p:txBody>
          <a:bodyPr>
            <a:noAutofit/>
          </a:bodyPr>
          <a:lstStyle/>
          <a:p>
            <a:pPr algn="ctr">
              <a:lnSpc>
                <a:spcPct val="120000"/>
              </a:lnSpc>
            </a:pPr>
            <a:r>
              <a:rPr lang="ru-RU" sz="2400" i="1" dirty="0"/>
              <a:t>определяет место хранения документа после завершения работы с ним и включает: слова "В дело", индекс дела по номенклатуре дел, в которое помещается документ на хранение, с указанием года, должности лица, оформившего отметку, подписи, даты.</a:t>
            </a:r>
          </a:p>
        </p:txBody>
      </p:sp>
      <p:sp>
        <p:nvSpPr>
          <p:cNvPr id="5" name="Заголовок 4"/>
          <p:cNvSpPr>
            <a:spLocks noGrp="1"/>
          </p:cNvSpPr>
          <p:nvPr>
            <p:ph type="title"/>
          </p:nvPr>
        </p:nvSpPr>
        <p:spPr>
          <a:xfrm>
            <a:off x="437323" y="286603"/>
            <a:ext cx="11251094" cy="1450757"/>
          </a:xfrm>
        </p:spPr>
        <p:txBody>
          <a:bodyPr>
            <a:normAutofit/>
          </a:bodyPr>
          <a:lstStyle/>
          <a:p>
            <a:r>
              <a:rPr lang="ru-RU" b="1" dirty="0" smtClean="0">
                <a:solidFill>
                  <a:schemeClr val="accent1">
                    <a:lumMod val="50000"/>
                  </a:schemeClr>
                </a:solidFill>
                <a:latin typeface="Arial Black" panose="020B0A04020102020204" pitchFamily="34" charset="0"/>
                <a:cs typeface="Aharoni" panose="02010803020104030203" pitchFamily="2" charset="-79"/>
              </a:rPr>
              <a:t>30 – </a:t>
            </a:r>
            <a:r>
              <a:rPr lang="ru-RU" sz="4400" b="1" dirty="0" smtClean="0">
                <a:solidFill>
                  <a:schemeClr val="accent1">
                    <a:lumMod val="50000"/>
                  </a:schemeClr>
                </a:solidFill>
                <a:latin typeface="Arial Black" panose="020B0A04020102020204" pitchFamily="34" charset="0"/>
                <a:cs typeface="Aharoni" panose="02010803020104030203" pitchFamily="2" charset="-79"/>
              </a:rPr>
              <a:t>ОТМЕТКА О НАПРАВЛЕНИИ ДОКУМЕНТА В ДЕЛО</a:t>
            </a:r>
            <a:endParaRPr lang="ru-RU" sz="4400" b="1" dirty="0">
              <a:solidFill>
                <a:schemeClr val="accent1">
                  <a:lumMod val="50000"/>
                </a:schemeClr>
              </a:solidFill>
              <a:latin typeface="Arial Black" panose="020B0A04020102020204" pitchFamily="34" charset="0"/>
              <a:cs typeface="Aharoni" panose="02010803020104030203" pitchFamily="2" charset="-79"/>
            </a:endParaRPr>
          </a:p>
        </p:txBody>
      </p:sp>
      <p:sp>
        <p:nvSpPr>
          <p:cNvPr id="6" name="TextBox 5"/>
          <p:cNvSpPr txBox="1"/>
          <p:nvPr/>
        </p:nvSpPr>
        <p:spPr>
          <a:xfrm>
            <a:off x="2330727" y="3965094"/>
            <a:ext cx="7464285" cy="1200329"/>
          </a:xfrm>
          <a:prstGeom prst="rect">
            <a:avLst/>
          </a:prstGeom>
          <a:noFill/>
          <a:ln w="38100">
            <a:solidFill>
              <a:srgbClr val="FF0000"/>
            </a:solidFill>
            <a:prstDash val="lgDash"/>
          </a:ln>
        </p:spPr>
        <p:txBody>
          <a:bodyPr wrap="square" rtlCol="0">
            <a:spAutoFit/>
          </a:bodyPr>
          <a:lstStyle/>
          <a:p>
            <a:r>
              <a:rPr lang="ru-RU" sz="2400" i="1" dirty="0">
                <a:solidFill>
                  <a:schemeClr val="tx1">
                    <a:lumMod val="75000"/>
                    <a:lumOff val="25000"/>
                  </a:schemeClr>
                </a:solidFill>
              </a:rPr>
              <a:t> В дело N 01-18 за 2016 г.</a:t>
            </a:r>
          </a:p>
          <a:p>
            <a:r>
              <a:rPr lang="ru-RU" sz="2400" i="1" dirty="0">
                <a:solidFill>
                  <a:schemeClr val="tx1">
                    <a:lumMod val="75000"/>
                    <a:lumOff val="25000"/>
                  </a:schemeClr>
                </a:solidFill>
              </a:rPr>
              <a:t> </a:t>
            </a:r>
            <a:r>
              <a:rPr lang="ru-RU" sz="2400" i="1" dirty="0" smtClean="0">
                <a:solidFill>
                  <a:schemeClr val="tx1">
                    <a:lumMod val="75000"/>
                    <a:lumOff val="25000"/>
                  </a:schemeClr>
                </a:solidFill>
              </a:rPr>
              <a:t>Зав</a:t>
            </a:r>
            <a:r>
              <a:rPr lang="ru-RU" sz="2400" i="1" dirty="0">
                <a:solidFill>
                  <a:schemeClr val="tx1">
                    <a:lumMod val="75000"/>
                    <a:lumOff val="25000"/>
                  </a:schemeClr>
                </a:solidFill>
              </a:rPr>
              <a:t>. отделом корпоративных проектов</a:t>
            </a:r>
          </a:p>
          <a:p>
            <a:r>
              <a:rPr lang="ru-RU" sz="2400" i="1" dirty="0">
                <a:solidFill>
                  <a:schemeClr val="tx1">
                    <a:lumMod val="75000"/>
                    <a:lumOff val="25000"/>
                  </a:schemeClr>
                </a:solidFill>
              </a:rPr>
              <a:t> </a:t>
            </a:r>
            <a:r>
              <a:rPr lang="ru-RU" sz="2400" i="1" dirty="0" smtClean="0">
                <a:solidFill>
                  <a:schemeClr val="tx1">
                    <a:lumMod val="75000"/>
                    <a:lumOff val="25000"/>
                  </a:schemeClr>
                </a:solidFill>
              </a:rPr>
              <a:t>Подпись          </a:t>
            </a:r>
            <a:r>
              <a:rPr lang="ru-RU" sz="2400" i="1" dirty="0">
                <a:solidFill>
                  <a:schemeClr val="tx1">
                    <a:lumMod val="75000"/>
                    <a:lumOff val="25000"/>
                  </a:schemeClr>
                </a:solidFill>
              </a:rPr>
              <a:t>Дата</a:t>
            </a:r>
          </a:p>
        </p:txBody>
      </p:sp>
    </p:spTree>
    <p:extLst>
      <p:ext uri="{BB962C8B-B14F-4D97-AF65-F5344CB8AC3E}">
        <p14:creationId xmlns:p14="http://schemas.microsoft.com/office/powerpoint/2010/main" val="541546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271" y="228806"/>
            <a:ext cx="11789442" cy="1320800"/>
          </a:xfrm>
        </p:spPr>
        <p:txBody>
          <a:bodyPr>
            <a:noAutofit/>
          </a:bodyPr>
          <a:lstStyle/>
          <a:p>
            <a:pPr algn="ctr"/>
            <a:r>
              <a:rPr lang="ru-RU" sz="3600" b="1" dirty="0">
                <a:solidFill>
                  <a:schemeClr val="accent1">
                    <a:lumMod val="50000"/>
                  </a:schemeClr>
                </a:solidFill>
              </a:rPr>
              <a:t>Бланк </a:t>
            </a:r>
            <a:r>
              <a:rPr lang="ru-RU" sz="3600" b="1" dirty="0" smtClean="0">
                <a:solidFill>
                  <a:schemeClr val="accent1">
                    <a:lumMod val="50000"/>
                  </a:schemeClr>
                </a:solidFill>
              </a:rPr>
              <a:t>документа - </a:t>
            </a:r>
            <a:r>
              <a:rPr lang="ru-RU" sz="3600" dirty="0" smtClean="0">
                <a:solidFill>
                  <a:schemeClr val="accent1">
                    <a:lumMod val="50000"/>
                  </a:schemeClr>
                </a:solidFill>
              </a:rPr>
              <a:t>лист </a:t>
            </a:r>
            <a:r>
              <a:rPr lang="ru-RU" sz="3600" dirty="0">
                <a:solidFill>
                  <a:schemeClr val="accent1">
                    <a:lumMod val="50000"/>
                  </a:schemeClr>
                </a:solidFill>
              </a:rPr>
              <a:t>бумаги или электронный шаблон с реквизитами, идентифицирующими автора официального </a:t>
            </a:r>
            <a:r>
              <a:rPr lang="ru-RU" sz="3600" dirty="0" smtClean="0">
                <a:solidFill>
                  <a:schemeClr val="accent1">
                    <a:lumMod val="50000"/>
                  </a:schemeClr>
                </a:solidFill>
              </a:rPr>
              <a:t>документа</a:t>
            </a:r>
            <a:endParaRPr lang="ru-RU" sz="3600" dirty="0">
              <a:solidFill>
                <a:schemeClr val="accent1">
                  <a:lumMod val="50000"/>
                </a:schemeClr>
              </a:solidFill>
            </a:endParaRPr>
          </a:p>
        </p:txBody>
      </p:sp>
      <p:sp>
        <p:nvSpPr>
          <p:cNvPr id="3" name="Объект 2"/>
          <p:cNvSpPr>
            <a:spLocks noGrp="1"/>
          </p:cNvSpPr>
          <p:nvPr>
            <p:ph idx="1"/>
          </p:nvPr>
        </p:nvSpPr>
        <p:spPr>
          <a:xfrm>
            <a:off x="177271" y="1827629"/>
            <a:ext cx="11789442" cy="4754561"/>
          </a:xfrm>
        </p:spPr>
        <p:txBody>
          <a:bodyPr>
            <a:normAutofit/>
          </a:bodyPr>
          <a:lstStyle/>
          <a:p>
            <a:r>
              <a:rPr lang="ru-RU" sz="3000" dirty="0"/>
              <a:t>Для изготовления бланков документов, согласно ГОСТ Р 7.0.8, используется бумага форматов A4 (210 x 297 мм), A5 (148 x 210 мм); для изготовления бланков резолюций используется бумага форматов A5 (148 x 210 мм), A6 (105 x 148).</a:t>
            </a:r>
          </a:p>
          <a:p>
            <a:r>
              <a:rPr lang="ru-RU" sz="3000" dirty="0"/>
              <a:t>Каждый лист документа, оформленный на бланке или без него, должен иметь поля не менее:</a:t>
            </a:r>
          </a:p>
          <a:p>
            <a:pPr lvl="1"/>
            <a:r>
              <a:rPr lang="ru-RU" sz="2800" dirty="0"/>
              <a:t>20 мм - левое</a:t>
            </a:r>
            <a:r>
              <a:rPr lang="ru-RU" sz="2800" dirty="0" smtClean="0"/>
              <a:t>; 	</a:t>
            </a:r>
            <a:r>
              <a:rPr lang="ru-RU" sz="3000" dirty="0" smtClean="0"/>
              <a:t>10 </a:t>
            </a:r>
            <a:r>
              <a:rPr lang="ru-RU" sz="3000" dirty="0"/>
              <a:t>мм - правое</a:t>
            </a:r>
            <a:r>
              <a:rPr lang="ru-RU" sz="3000" dirty="0" smtClean="0"/>
              <a:t>; 20 </a:t>
            </a:r>
            <a:r>
              <a:rPr lang="ru-RU" sz="3000" dirty="0"/>
              <a:t>мм - верхнее</a:t>
            </a:r>
            <a:r>
              <a:rPr lang="ru-RU" sz="3000" dirty="0" smtClean="0"/>
              <a:t>; 20 </a:t>
            </a:r>
            <a:r>
              <a:rPr lang="ru-RU" sz="3000" dirty="0"/>
              <a:t>мм - нижнее.</a:t>
            </a:r>
          </a:p>
          <a:p>
            <a:r>
              <a:rPr lang="ru-RU" sz="3000" dirty="0"/>
              <a:t>Документы длительных (свыше 10 лет) сроков хранения должны иметь левое поле не менее 30 мм.</a:t>
            </a:r>
          </a:p>
          <a:p>
            <a:endParaRPr lang="ru-RU" sz="2800" dirty="0" smtClean="0"/>
          </a:p>
          <a:p>
            <a:endParaRPr lang="ru-RU" sz="2800" dirty="0"/>
          </a:p>
        </p:txBody>
      </p:sp>
    </p:spTree>
    <p:extLst>
      <p:ext uri="{BB962C8B-B14F-4D97-AF65-F5344CB8AC3E}">
        <p14:creationId xmlns:p14="http://schemas.microsoft.com/office/powerpoint/2010/main" val="237669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097280" y="526006"/>
            <a:ext cx="4607781" cy="5616376"/>
          </a:xfrm>
          <a:prstGeom prst="rect">
            <a:avLst/>
          </a:prstGeom>
        </p:spPr>
      </p:pic>
      <p:pic>
        <p:nvPicPr>
          <p:cNvPr id="1026" name="Picture 2" descr="ÐÐ°ÑÑÐ¸Ð½ÐºÐ¸ Ð¿Ð¾ Ð·Ð°Ð¿ÑÐ¾ÑÑ Ð¾Ð±ÑÐ°Ð·ÐµÑ Ð¿ÑÐ¸ÐºÐ°Ð·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3754" y="526006"/>
            <a:ext cx="4338649" cy="53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ÐÐ°ÑÑÐ¸Ð½ÐºÐ¸ Ð¿Ð¾ Ð·Ð°Ð¿ÑÐ¾ÑÑ Ð¾Ð±ÑÐ°Ð·ÐµÑ Ð¿Ð¸ÑÑÐ¼Ð°"/>
          <p:cNvPicPr>
            <a:picLocks noChangeAspect="1" noChangeArrowheads="1"/>
          </p:cNvPicPr>
          <p:nvPr/>
        </p:nvPicPr>
        <p:blipFill rotWithShape="1">
          <a:blip r:embed="rId2">
            <a:extLst>
              <a:ext uri="{28A0092B-C50C-407E-A947-70E740481C1C}">
                <a14:useLocalDpi xmlns:a14="http://schemas.microsoft.com/office/drawing/2010/main" val="0"/>
              </a:ext>
            </a:extLst>
          </a:blip>
          <a:srcRect l="6427" t="2744" r="1689" b="1640"/>
          <a:stretch/>
        </p:blipFill>
        <p:spPr bwMode="auto">
          <a:xfrm>
            <a:off x="616227" y="286603"/>
            <a:ext cx="5724939" cy="60319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Ð¾Ð±ÑÐ°Ð·ÐµÑ Ð¿Ð¸ÑÑÐ¼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918" y="152224"/>
            <a:ext cx="4479815" cy="616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7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ÐÐ°ÑÑÐ¸Ð½ÐºÐ¸ Ð¿Ð¾ Ð·Ð°Ð¿ÑÐ¾ÑÑ Ð¾Ð±ÑÐ°Ð·ÐµÑ ÑÐ¿ÑÐ°Ð²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231" y="2589143"/>
            <a:ext cx="7019925"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descr="ÐÐ°ÑÑÐ¸Ð½ÐºÐ¸ Ð¿Ð¾ Ð·Ð°Ð¿ÑÐ¾ÑÑ Ð¾Ð±ÑÐ°Ð·ÐµÑ ÑÐ¿ÑÐ°Ð²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32" y="286603"/>
            <a:ext cx="56673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83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Общие требования к созданию документов</a:t>
            </a:r>
            <a:endParaRPr lang="ru-RU" dirty="0"/>
          </a:p>
        </p:txBody>
      </p:sp>
      <p:sp>
        <p:nvSpPr>
          <p:cNvPr id="3" name="Объект 2"/>
          <p:cNvSpPr>
            <a:spLocks noGrp="1"/>
          </p:cNvSpPr>
          <p:nvPr>
            <p:ph idx="1"/>
          </p:nvPr>
        </p:nvSpPr>
        <p:spPr>
          <a:xfrm>
            <a:off x="377687" y="1845734"/>
            <a:ext cx="11628783" cy="4023360"/>
          </a:xfrm>
        </p:spPr>
        <p:txBody>
          <a:bodyPr>
            <a:noAutofit/>
          </a:bodyPr>
          <a:lstStyle/>
          <a:p>
            <a:pPr>
              <a:buFont typeface="Wingdings" panose="05000000000000000000" pitchFamily="2" charset="2"/>
              <a:buChar char="v"/>
            </a:pPr>
            <a:r>
              <a:rPr lang="ru-RU" sz="2800" dirty="0" smtClean="0"/>
              <a:t> Документы </a:t>
            </a:r>
            <a:r>
              <a:rPr lang="ru-RU" sz="2800" dirty="0"/>
              <a:t>могут создаваться на бумажном носителе и в электронной форме с соблюдением установленных правил оформления документов.</a:t>
            </a:r>
          </a:p>
          <a:p>
            <a:pPr>
              <a:buFont typeface="Wingdings" panose="05000000000000000000" pitchFamily="2" charset="2"/>
              <a:buChar char="v"/>
            </a:pPr>
            <a:r>
              <a:rPr lang="ru-RU" sz="2800" dirty="0"/>
              <a:t> </a:t>
            </a:r>
            <a:r>
              <a:rPr lang="ru-RU" sz="2800" dirty="0" smtClean="0"/>
              <a:t>При </a:t>
            </a:r>
            <a:r>
              <a:rPr lang="ru-RU" sz="2800" dirty="0"/>
              <a:t>создании документа на двух и более страницах вторую и последующие страницы нумеруют</a:t>
            </a:r>
            <a:r>
              <a:rPr lang="ru-RU" sz="2800" dirty="0" smtClean="0"/>
              <a:t>.</a:t>
            </a:r>
          </a:p>
          <a:p>
            <a:pPr>
              <a:buFont typeface="Wingdings" panose="05000000000000000000" pitchFamily="2" charset="2"/>
              <a:buChar char="v"/>
            </a:pPr>
            <a:r>
              <a:rPr lang="ru-RU" sz="2800" dirty="0"/>
              <a:t>Для создания документов необходимо использовать свободно распространяемые бесплатные </a:t>
            </a:r>
            <a:r>
              <a:rPr lang="ru-RU" sz="2800" dirty="0" smtClean="0"/>
              <a:t>шрифты (размер № 12, 14)</a:t>
            </a:r>
          </a:p>
          <a:p>
            <a:pPr>
              <a:buFont typeface="Wingdings" panose="05000000000000000000" pitchFamily="2" charset="2"/>
              <a:buChar char="v"/>
            </a:pPr>
            <a:r>
              <a:rPr lang="ru-RU" sz="2800" dirty="0"/>
              <a:t> Абзацный отступ текста документа - 1,25 см.</a:t>
            </a:r>
          </a:p>
          <a:p>
            <a:pPr>
              <a:buFont typeface="Wingdings" panose="05000000000000000000" pitchFamily="2" charset="2"/>
              <a:buChar char="v"/>
            </a:pPr>
            <a:r>
              <a:rPr lang="ru-RU" sz="2800" dirty="0"/>
              <a:t>Текст документа печатается через 1 - 1,5 межстрочных интервала</a:t>
            </a:r>
            <a:r>
              <a:rPr lang="ru-RU" sz="2800" dirty="0" smtClean="0"/>
              <a:t>.</a:t>
            </a:r>
          </a:p>
          <a:p>
            <a:pPr>
              <a:buFont typeface="Wingdings" panose="05000000000000000000" pitchFamily="2" charset="2"/>
              <a:buChar char="v"/>
            </a:pPr>
            <a:r>
              <a:rPr lang="ru-RU" sz="2800" dirty="0"/>
              <a:t>Текст документа выравнивается по ширине листа </a:t>
            </a:r>
          </a:p>
        </p:txBody>
      </p:sp>
    </p:spTree>
    <p:extLst>
      <p:ext uri="{BB962C8B-B14F-4D97-AF65-F5344CB8AC3E}">
        <p14:creationId xmlns:p14="http://schemas.microsoft.com/office/powerpoint/2010/main" val="325865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28626"/>
            <a:ext cx="4309005" cy="6140448"/>
          </a:xfrm>
        </p:spPr>
        <p:txBody>
          <a:bodyPr>
            <a:normAutofit lnSpcReduction="10000"/>
          </a:bodyPr>
          <a:lstStyle/>
          <a:p>
            <a:r>
              <a:rPr lang="ru-RU" sz="2800" dirty="0" smtClean="0"/>
              <a:t>Реквизит – это обязательный элемент оформления официального документа</a:t>
            </a:r>
          </a:p>
          <a:p>
            <a:r>
              <a:rPr lang="ru-RU" sz="2800" dirty="0" smtClean="0"/>
              <a:t>Формуляр – образец – основа для построения любого вида организационно-распорядительного документа </a:t>
            </a:r>
          </a:p>
          <a:p>
            <a:r>
              <a:rPr lang="ru-RU" sz="2800" dirty="0" smtClean="0"/>
              <a:t>Конструкционная сетка – это сетка, состоящая из горизонтальных и вертикальных линий, нанесенных на лист бумаги стандартного формата</a:t>
            </a:r>
            <a:endParaRPr lang="ru-RU" sz="2800" dirty="0"/>
          </a:p>
        </p:txBody>
      </p:sp>
      <p:pic>
        <p:nvPicPr>
          <p:cNvPr id="4" name="Рисунок 3"/>
          <p:cNvPicPr>
            <a:picLocks noChangeAspect="1"/>
          </p:cNvPicPr>
          <p:nvPr/>
        </p:nvPicPr>
        <p:blipFill>
          <a:blip r:embed="rId2"/>
          <a:stretch>
            <a:fillRect/>
          </a:stretch>
        </p:blipFill>
        <p:spPr>
          <a:xfrm>
            <a:off x="4107545" y="0"/>
            <a:ext cx="3947648" cy="4786312"/>
          </a:xfrm>
          <a:prstGeom prst="rect">
            <a:avLst/>
          </a:prstGeom>
        </p:spPr>
      </p:pic>
      <p:pic>
        <p:nvPicPr>
          <p:cNvPr id="5" name="Рисунок 4"/>
          <p:cNvPicPr>
            <a:picLocks noChangeAspect="1"/>
          </p:cNvPicPr>
          <p:nvPr/>
        </p:nvPicPr>
        <p:blipFill>
          <a:blip r:embed="rId3"/>
          <a:stretch>
            <a:fillRect/>
          </a:stretch>
        </p:blipFill>
        <p:spPr>
          <a:xfrm>
            <a:off x="7853733" y="1604963"/>
            <a:ext cx="4123954" cy="5253037"/>
          </a:xfrm>
          <a:prstGeom prst="rect">
            <a:avLst/>
          </a:prstGeom>
        </p:spPr>
      </p:pic>
    </p:spTree>
    <p:extLst>
      <p:ext uri="{BB962C8B-B14F-4D97-AF65-F5344CB8AC3E}">
        <p14:creationId xmlns:p14="http://schemas.microsoft.com/office/powerpoint/2010/main" val="409354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346</TotalTime>
  <Words>2342</Words>
  <Application>Microsoft Office PowerPoint</Application>
  <PresentationFormat>Широкоэкранный</PresentationFormat>
  <Paragraphs>271</Paragraphs>
  <Slides>42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Aharoni</vt:lpstr>
      <vt:lpstr>Arial Black</vt:lpstr>
      <vt:lpstr>Calibri</vt:lpstr>
      <vt:lpstr>Calibri Light</vt:lpstr>
      <vt:lpstr>Wingdings</vt:lpstr>
      <vt:lpstr>Ретро</vt:lpstr>
      <vt:lpstr>Оформление реквизитов документа</vt:lpstr>
      <vt:lpstr>ГОСТ Р 7.0.97-2016. Национальный стандарт Российской Федерации.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vt:lpstr>
      <vt:lpstr>Презентация PowerPoint</vt:lpstr>
      <vt:lpstr>Документ - зафиксированная на носителе информация с реквизитами, позволяющими ее идентифицировать</vt:lpstr>
      <vt:lpstr>Презентация PowerPoint</vt:lpstr>
      <vt:lpstr>Презентация PowerPoint</vt:lpstr>
      <vt:lpstr>Презентация PowerPoint</vt:lpstr>
      <vt:lpstr>Общие требования к созданию документов</vt:lpstr>
      <vt:lpstr>Презентация PowerPoint</vt:lpstr>
      <vt:lpstr>Реквизиты документов</vt:lpstr>
      <vt:lpstr>01 - ГЕРБ</vt:lpstr>
      <vt:lpstr>02 – ЭМБЛЕМА ОРГАНИЗАЦИИ</vt:lpstr>
      <vt:lpstr>03 – ТОВАРНЫЙ ЗНАК (ЗНАК ОБСЛУЖИВАНИЯ</vt:lpstr>
      <vt:lpstr>04 – КОД ФОРМЫ ДОКУМЕНТА</vt:lpstr>
      <vt:lpstr>05 – НАИМЕНОВАНИЕ ОРГАНИЗАЦИИ</vt:lpstr>
      <vt:lpstr>05 – НАИМЕНОВАНИЕ СТРУКТУРНОГО ПОДРАЗДЕЛЕНИЯ</vt:lpstr>
      <vt:lpstr>06 – НАИМЕНОВАНИЕ СТРУКТУРНОГО ПОДРАЗДЕЛЕНИЯ</vt:lpstr>
      <vt:lpstr>07 – НАИМЕНОВАНИЕ ДОЛЖНОСТИ ЛИЦА</vt:lpstr>
      <vt:lpstr>08 – СПРАВОЧНЫЕ ДАННЫЕ ОБ ОРГАНИЗАЦИИ</vt:lpstr>
      <vt:lpstr>09 – НАИМЕНОВАНИЕ ВИДА ДОКУМЕНТА</vt:lpstr>
      <vt:lpstr>10 – ДАТА ДОКУМЕНТА</vt:lpstr>
      <vt:lpstr>11 – РЕГИСТРАЦИОННЫЙ НОМЕР ДОКУМЕНТА </vt:lpstr>
      <vt:lpstr>12 – ССЫЛКА НА РЕГИСТРАЦИОННЫЙ НОМЕР И ДАТУ ПОСТУПИВШЕГО ДОКУМЕНТА </vt:lpstr>
      <vt:lpstr>13 – МЕСТО СОСТАВЛЕНИЯ (ИЗДАНИЯ) ДОКУМЕНТА </vt:lpstr>
      <vt:lpstr>14 – ГРИФ ОГРАНИЧЕНИЯ ДОСТУПА К ДОКУМЕНТУ </vt:lpstr>
      <vt:lpstr>15 – АДРЕСАТ</vt:lpstr>
      <vt:lpstr>16 – ГРИФ УТВЕРЖДЕНИЯ</vt:lpstr>
      <vt:lpstr>17 – ЗАГОЛОВОК К ТЕКСТУ</vt:lpstr>
      <vt:lpstr>18 –ТЕКСТ</vt:lpstr>
      <vt:lpstr>19 – ОТМЕТКА О ПРИЛОЖЕНИИ</vt:lpstr>
      <vt:lpstr>20 – ГРИФ СОГЛАСОВАНИЯ</vt:lpstr>
      <vt:lpstr>21 – ВИЗА</vt:lpstr>
      <vt:lpstr>22 – ПОДПИСЬ</vt:lpstr>
      <vt:lpstr>23 – ОТМЕТКА ОБ ЭЛЕКТРОННОЙ ПОДПИСИ</vt:lpstr>
      <vt:lpstr>24 – ПЕЧАТЬ</vt:lpstr>
      <vt:lpstr>25 – ОТМЕТКА ОБ ИСПОЛНИТЕЛЕ</vt:lpstr>
      <vt:lpstr>26 – ОТМЕТКА О ЗАВЕРЕНИИ КОПИИ </vt:lpstr>
      <vt:lpstr>27 – ОТМЕТКА О ПОСТУПЛЕНИИ ДОКУМЕНТА </vt:lpstr>
      <vt:lpstr>28 – РЕЗОЛЮЦИЯ</vt:lpstr>
      <vt:lpstr>29 – ОТМЕТКА О КОНТРОЛЕ</vt:lpstr>
      <vt:lpstr>30 – ОТМЕТКА О НАПРАВЛЕНИИ ДОКУМЕНТА В ДЕЛО</vt:lpstr>
      <vt:lpstr>Бланк документа - лист бумаги или электронный шаблон с реквизитами, идентифицирующими автора официального документа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Оформление реквизитов документа</dc:title>
  <dc:creator>АЛЛА</dc:creator>
  <cp:lastModifiedBy>АЛЛА</cp:lastModifiedBy>
  <cp:revision>81</cp:revision>
  <dcterms:created xsi:type="dcterms:W3CDTF">2016-12-14T16:59:23Z</dcterms:created>
  <dcterms:modified xsi:type="dcterms:W3CDTF">2018-09-11T04:25:15Z</dcterms:modified>
</cp:coreProperties>
</file>