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4" r:id="rId4"/>
    <p:sldId id="258" r:id="rId5"/>
    <p:sldId id="259" r:id="rId6"/>
    <p:sldId id="290" r:id="rId7"/>
    <p:sldId id="291" r:id="rId8"/>
    <p:sldId id="289" r:id="rId9"/>
    <p:sldId id="260" r:id="rId10"/>
    <p:sldId id="293" r:id="rId11"/>
    <p:sldId id="297" r:id="rId12"/>
    <p:sldId id="261" r:id="rId13"/>
    <p:sldId id="294" r:id="rId14"/>
    <p:sldId id="298" r:id="rId15"/>
    <p:sldId id="262" r:id="rId16"/>
    <p:sldId id="263" r:id="rId17"/>
    <p:sldId id="305" r:id="rId18"/>
    <p:sldId id="304" r:id="rId19"/>
    <p:sldId id="306" r:id="rId20"/>
    <p:sldId id="292" r:id="rId21"/>
    <p:sldId id="265" r:id="rId22"/>
    <p:sldId id="266" r:id="rId23"/>
    <p:sldId id="272" r:id="rId24"/>
    <p:sldId id="273" r:id="rId25"/>
    <p:sldId id="307" r:id="rId26"/>
    <p:sldId id="284" r:id="rId27"/>
    <p:sldId id="285" r:id="rId28"/>
    <p:sldId id="286" r:id="rId29"/>
    <p:sldId id="267" r:id="rId30"/>
    <p:sldId id="303" r:id="rId31"/>
    <p:sldId id="275" r:id="rId32"/>
    <p:sldId id="302" r:id="rId33"/>
    <p:sldId id="299" r:id="rId34"/>
    <p:sldId id="300" r:id="rId35"/>
    <p:sldId id="308" r:id="rId36"/>
    <p:sldId id="309" r:id="rId37"/>
    <p:sldId id="301" r:id="rId38"/>
    <p:sldId id="268" r:id="rId39"/>
    <p:sldId id="274" r:id="rId40"/>
    <p:sldId id="278" r:id="rId41"/>
    <p:sldId id="277" r:id="rId42"/>
    <p:sldId id="276" r:id="rId43"/>
    <p:sldId id="310" r:id="rId44"/>
    <p:sldId id="311" r:id="rId45"/>
    <p:sldId id="312" r:id="rId46"/>
    <p:sldId id="269" r:id="rId47"/>
    <p:sldId id="279" r:id="rId48"/>
    <p:sldId id="296" r:id="rId49"/>
    <p:sldId id="270" r:id="rId50"/>
    <p:sldId id="271" r:id="rId51"/>
    <p:sldId id="295" r:id="rId52"/>
    <p:sldId id="280" r:id="rId53"/>
    <p:sldId id="281" r:id="rId54"/>
    <p:sldId id="282" r:id="rId55"/>
    <p:sldId id="288" r:id="rId56"/>
    <p:sldId id="287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2C6F-0D65-448A-A5D3-BF078E5B90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E82D-3F84-439C-863F-83D7BFC6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E%D0%B7%D1%80%D0%BE%D0%B6%D0%B4%D0%B5%D0%BD%D0%B8%D0%B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7%D0%BE%D0%BC%D0%B5%D1%82%D1%80%D0%B8%D1%87%D0%B5%D1%81%D0%BA%D0%B0%D1%8F_%D0%BF%D1%80%D0%BE%D0%B5%D0%BA%D1%86%D0%B8%D1%8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861048"/>
            <a:ext cx="5796136" cy="1470025"/>
          </a:xfrm>
        </p:spPr>
        <p:txBody>
          <a:bodyPr/>
          <a:lstStyle/>
          <a:p>
            <a:r>
              <a:rPr lang="ru-RU" b="1" dirty="0" smtClean="0"/>
              <a:t>Основы  перспективы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229200"/>
            <a:ext cx="5184576" cy="93610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Выполнила: Татаринова А. М.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68994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6768588_dom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54726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Перспектива как иллюзия восприятия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Привычная современным людям прямая линейная перспектива — плод длительного развития человеческого разума. Некоторые исследователи </a:t>
            </a:r>
            <a:r>
              <a:rPr lang="ru-RU" dirty="0" smtClean="0"/>
              <a:t>отмечают, </a:t>
            </a:r>
            <a:r>
              <a:rPr lang="ru-RU" dirty="0"/>
              <a:t>что первоначально человеку понятнее обратная перспектива (например, детям, или представителям племён, оторванных от современной цивилизации).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49-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urcu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08512" cy="6300721"/>
          </a:xfrm>
        </p:spPr>
      </p:pic>
      <p:pic>
        <p:nvPicPr>
          <p:cNvPr id="5" name="Рисунок 4" descr="post-13689-1164127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428396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Виды </a:t>
            </a:r>
            <a:r>
              <a:rPr lang="ru-RU" b="1" dirty="0" smtClean="0"/>
              <a:t>перспективы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Прямая линейная перспектива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txBody>
          <a:bodyPr>
            <a:noAutofit/>
          </a:bodyPr>
          <a:lstStyle/>
          <a:p>
            <a:r>
              <a:rPr lang="ru-RU" sz="2400" dirty="0"/>
              <a:t>Вид перспективы, рассчитанный на неподвижную точку зрения и предполагающий единую точку схода на линии горизонта (предметы уменьшаются пропорционально по мере удаления их от переднего плана). Теория линейной перспективы впервые появилась у </a:t>
            </a:r>
            <a:r>
              <a:rPr lang="ru-RU" sz="2400" dirty="0" err="1"/>
              <a:t>Амброджо</a:t>
            </a:r>
            <a:r>
              <a:rPr lang="ru-RU" sz="2400" dirty="0"/>
              <a:t> </a:t>
            </a:r>
            <a:r>
              <a:rPr lang="ru-RU" sz="2400" dirty="0" err="1" smtClean="0"/>
              <a:t>Лоренцетти</a:t>
            </a:r>
            <a:r>
              <a:rPr lang="ru-RU" sz="2400" dirty="0"/>
              <a:t> в XIV веке, а вновь она была разработана в эпоху</a:t>
            </a:r>
            <a:r>
              <a:rPr lang="ru-RU" sz="2400" dirty="0">
                <a:hlinkClick r:id="rId2" tooltip="Возрождение"/>
              </a:rPr>
              <a:t> </a:t>
            </a:r>
            <a:r>
              <a:rPr lang="ru-RU" sz="2400" dirty="0"/>
              <a:t>Возрождения (Брунеллески, Альберти), основывалась на простых законах оптики и превосходно подтверждалась практикой. Отображение пространства на плоскость сначала простой камерой обскура с простым отверстием (стенопом), а затем и с линзой полностью подчинено законам линейной перспективы. Прямая перспектива долго признавалась как единственное верное отражение мира в картинной </a:t>
            </a:r>
            <a:r>
              <a:rPr lang="ru-RU" sz="2400" dirty="0" smtClean="0"/>
              <a:t>плоскости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Прямая линейная перспектива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Линейная перспектива на горизонтальной и наклонной плоскостях имеет некоторые особенности, в отличие от изображений на вертикальной картине.</a:t>
            </a:r>
          </a:p>
          <a:p>
            <a:r>
              <a:rPr lang="ru-RU" sz="3100" dirty="0" smtClean="0"/>
              <a:t>В наше время доминирует использование </a:t>
            </a:r>
            <a:r>
              <a:rPr lang="ru-RU" sz="3100" i="1" dirty="0" smtClean="0"/>
              <a:t>прямой линейной перспективы</a:t>
            </a:r>
            <a:r>
              <a:rPr lang="ru-RU" sz="3100" dirty="0" smtClean="0"/>
              <a:t>, в большей степени из-за большей «реалистичности» такого изображения и в частности из-за использования данного вида проекции в 3D-играх.</a:t>
            </a:r>
          </a:p>
          <a:p>
            <a:r>
              <a:rPr lang="ru-RU" sz="3100" dirty="0" smtClean="0"/>
              <a:t>В фотографии для получения линейной перспективы на снимке близкой к реальной используют объективы с фокусным расстоянием приблизительно равным диагонали кадра. Для усиления эффекта линейной перспективы используют широкоугольные объективы, которые делают передний план более выпуклым, а для смягчения —длиннофокусные, которые уравнивают разницу размеров дальних и близких предметов.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012"/>
            <a:ext cx="8496944" cy="63123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55154"/>
            <a:ext cx="4850084" cy="6365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4778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такое  «перспектива»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Перспекти́ва</a:t>
            </a:r>
            <a:r>
              <a:rPr lang="ru-RU" dirty="0" smtClean="0"/>
              <a:t> (фр. </a:t>
            </a:r>
            <a:r>
              <a:rPr lang="fr-FR" i="1" dirty="0" smtClean="0"/>
              <a:t>perspective</a:t>
            </a:r>
            <a:r>
              <a:rPr lang="ru-RU" dirty="0" smtClean="0"/>
              <a:t> от лат.  </a:t>
            </a:r>
            <a:r>
              <a:rPr lang="la-Latn" i="1" dirty="0" smtClean="0"/>
              <a:t>perspicere</a:t>
            </a:r>
            <a:r>
              <a:rPr lang="ru-RU" dirty="0" smtClean="0"/>
              <a:t> — </a:t>
            </a:r>
            <a:r>
              <a:rPr lang="ru-RU" i="1" dirty="0" smtClean="0"/>
              <a:t>смотреть сквозь</a:t>
            </a:r>
            <a:r>
              <a:rPr lang="ru-RU" dirty="0" smtClean="0"/>
              <a:t>) — техника изображения пространственных объектов на какой-либо поверхности в соответствии с теми кажущимися сокращениями их размеров, изменениями очертаний формы и светотеневых отношений, которые наблюдаются в натуре.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Обратная линейная перспектива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r>
              <a:rPr lang="ru-RU" sz="2800" dirty="0"/>
              <a:t>Вид перспективы, применяемый в византийской и древнерусской живописи, при которой изображенные предметы представляются увеличивающимися по мере удаления от зрителя, картина имеет несколько горизонтов и точек зрения, и другие особенности. При изображении в обратной перспективе предметы расширяются при их удалении от зрителя, словно центр схода линий находится не на горизонте, а внутри самого </a:t>
            </a:r>
            <a:r>
              <a:rPr lang="ru-RU" sz="2800" dirty="0" smtClean="0"/>
              <a:t>зрителя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Обратная линейная перспектива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/>
              <a:t>Обратная перспектива образует целостное символическое пространство, ориентированное на зрителя и предполагающее его духовную связь с миром символических образов. </a:t>
            </a:r>
            <a:endParaRPr lang="en-US" sz="3100" dirty="0" smtClean="0"/>
          </a:p>
          <a:p>
            <a:r>
              <a:rPr lang="ru-RU" sz="3100" dirty="0" smtClean="0"/>
              <a:t>Интерес к обратной перспективе в теории (П. А. Флоренский,  Б. В. </a:t>
            </a:r>
            <a:r>
              <a:rPr lang="ru-RU" sz="3100" dirty="0" err="1" smtClean="0"/>
              <a:t>Раушенбах</a:t>
            </a:r>
            <a:r>
              <a:rPr lang="ru-RU" sz="3100" baseline="30000" dirty="0" smtClean="0"/>
              <a:t> </a:t>
            </a:r>
            <a:r>
              <a:rPr lang="ru-RU" sz="3100" dirty="0" smtClean="0"/>
              <a:t>) и художественной практике возрос в XX веке в связи с возрождением интереса к символизму и к средневековому художественному наследию. Обратная перспектива обобщается в проблемах восприятия за рамками изобразительного искусства</a:t>
            </a:r>
            <a:r>
              <a:rPr lang="en-US" sz="3100" dirty="0" smtClean="0"/>
              <a:t>.</a:t>
            </a:r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-CMYK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99516" cy="59766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9781741_9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4104456" cy="5293504"/>
          </a:xfrm>
        </p:spPr>
      </p:pic>
      <p:pic>
        <p:nvPicPr>
          <p:cNvPr id="5" name="Рисунок 4" descr="49374_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6738"/>
            <a:ext cx="4536504" cy="56485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тная-перспект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7900" y="96254"/>
            <a:ext cx="5516738" cy="650109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Перцептивная</a:t>
            </a:r>
            <a:r>
              <a:rPr lang="ru-RU" b="1" dirty="0" smtClean="0"/>
              <a:t> перспектива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Академик Б. В. </a:t>
            </a:r>
            <a:r>
              <a:rPr lang="ru-RU" dirty="0" err="1" smtClean="0"/>
              <a:t>Раушенбах</a:t>
            </a:r>
            <a:r>
              <a:rPr lang="ru-RU" dirty="0" smtClean="0"/>
              <a:t> изучал, как человек воспринимает глубину в связи с </a:t>
            </a:r>
            <a:r>
              <a:rPr lang="ru-RU" dirty="0" err="1" smtClean="0"/>
              <a:t>бинокулярностью</a:t>
            </a:r>
            <a:r>
              <a:rPr lang="ru-RU" dirty="0" smtClean="0"/>
              <a:t> зрения, подвижностью точки зрения и постоянством формы предмета в подсознании и пришёл к выводу, что ближний план воспринимается в обратной перспективе, неглубокий дальний — в аксонометрической перспективе, дальний план — в прямой линейной перспективе. Эта общая перспектива, соединившая обратную, аксонометрическую и прямую линейную перспективы, называется </a:t>
            </a:r>
            <a:r>
              <a:rPr lang="ru-RU" dirty="0" err="1" smtClean="0"/>
              <a:t>перцептивной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_2_hiroshi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54203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2984_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6669360"/>
          </a:xfrm>
        </p:spPr>
      </p:pic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rmAutofit/>
          </a:bodyPr>
          <a:lstStyle/>
          <a:p>
            <a:r>
              <a:rPr lang="ru-RU" dirty="0"/>
              <a:t>Панорамная перспектива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/>
              <a:t>Изображение, строящееся на внутренней цилиндрической (иногда шаровой) поверхности. Слово «панорама» означает «всё вижу», в буквальном переводе это перспективное изображение на картине всего того, что зритель видит вокруг себя. При рисовании точку зрения располагают на оси цилиндра (или в центре шара), а линию горизонта — на окружности, находящейся на высоте глаз зрителя. Поэтому при рассматривании панорам зритель должен находиться в центре круглого помещения, где, как правило, располагают смотровую площадку. Перспективные изображения на панораме объединяют с передним предметным планом, то есть с находящимися перед ней реальными предметами. Общеизвестными в России являются панорамы «Оборона Севастополя» (1902—1904 гг.) и «Бородинская битва» (1911 гг.) в Москве (автор — Ф. А. </a:t>
            </a:r>
            <a:r>
              <a:rPr lang="ru-RU" sz="3500" dirty="0" err="1"/>
              <a:t>Рубо</a:t>
            </a:r>
            <a:r>
              <a:rPr lang="ru-RU" sz="3500" dirty="0"/>
              <a:t>) и «Сталинградская битва» (1983 г.) в г. Волгограде.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-332-2632-1-C1281498_m_6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lindr_pan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408480" cy="577861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6f2cf_c5e8556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34563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344596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Плафонная перспектива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Плафонная перспектива</a:t>
            </a:r>
            <a:r>
              <a:rPr lang="ru-RU" dirty="0" smtClean="0"/>
              <a:t> - особый вид перспективы которую исполь­зуют художники, украшая по­толки. Они учитывают то, что люди смотрят на них снизу вверх. С помощью линейной перспективы художники создают глубину пространства.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1506"/>
            <a:ext cx="8640960" cy="630383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thumb_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2068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00103039369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88640"/>
            <a:ext cx="9144001" cy="648072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-CMY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260649"/>
            <a:ext cx="4392487" cy="640557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Сферическая перспектива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Сферические искажения можно наблюдать на сферических зеркальных поверхностях. При этом глаза зрителя всегда находятся в центре отражения на шаре. Это позиция главной точки, которая реально не привязана ни к уровню горизонта, ни к главной вертикали. При изображении предметов в сферической перспективе все линии глубины будут иметь точку схода в главной точке и будут оставаться строго прямыми. Также строго прямыми будут главная вертикаль и линия горизонта. Все остальные линии будут по мере удаления от главной точки все более и более изгибаться, трансформируясь в окружность. Каждая линия, не проходящая через центр, будучи продлённой, является </a:t>
            </a:r>
            <a:r>
              <a:rPr lang="ru-RU" dirty="0" err="1"/>
              <a:t>полуэллипсом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etrov_Vodkin_petrov_vodk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400600" cy="64087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такое  «перспектива»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Изобразительное искажение пропорций и формы реальных тел при их визуальном восприятии. Например, два параллельных рельса кажутся сходящимися в точку на горизонте.</a:t>
            </a:r>
          </a:p>
          <a:p>
            <a:pPr lvl="0"/>
            <a:r>
              <a:rPr lang="ru-RU" dirty="0"/>
              <a:t>Способ изображения объемных тел, передающий их собственную пространственную структуру и расположение в пространстве. В изобразительном </a:t>
            </a:r>
            <a:r>
              <a:rPr lang="ru-RU" dirty="0" smtClean="0"/>
              <a:t>искусстве</a:t>
            </a:r>
            <a:r>
              <a:rPr lang="en-US" dirty="0" smtClean="0"/>
              <a:t> </a:t>
            </a:r>
            <a:r>
              <a:rPr lang="ru-RU" dirty="0" smtClean="0"/>
              <a:t>возможно </a:t>
            </a:r>
            <a:r>
              <a:rPr lang="ru-RU" dirty="0"/>
              <a:t>различное применение перспективы, которая используется как одно из художественных средств, усиливающих выразительность образов.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f1dd9e85c1dde9e8c40748d5de1a38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260647"/>
            <a:ext cx="8352929" cy="612150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fera_sfe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400" y="282351"/>
            <a:ext cx="6408959" cy="638701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021004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480720" cy="640871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Аксонометрия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Аксонометрия</a:t>
            </a:r>
            <a:r>
              <a:rPr lang="ru-RU" dirty="0" smtClean="0"/>
              <a:t> (</a:t>
            </a:r>
            <a:r>
              <a:rPr lang="ru-RU" i="1" dirty="0" smtClean="0"/>
              <a:t>от греч.</a:t>
            </a:r>
            <a:r>
              <a:rPr lang="ru-RU" i="1" u="sng" dirty="0" smtClean="0">
                <a:hlinkClick r:id="rId2" tooltip="Греческий язык"/>
              </a:rPr>
              <a:t> </a:t>
            </a:r>
            <a:r>
              <a:rPr lang="ru-RU" i="1" dirty="0" err="1" smtClean="0"/>
              <a:t>axon</a:t>
            </a:r>
            <a:r>
              <a:rPr lang="ru-RU" i="1" dirty="0" smtClean="0"/>
              <a:t> — ось и греч.</a:t>
            </a:r>
            <a:r>
              <a:rPr lang="ru-RU" i="1" u="sng" dirty="0" smtClean="0">
                <a:hlinkClick r:id="rId2" tooltip="Греческий язык"/>
              </a:rPr>
              <a:t> </a:t>
            </a:r>
            <a:r>
              <a:rPr lang="ru-RU" i="1" dirty="0" err="1" smtClean="0"/>
              <a:t>metreo</a:t>
            </a:r>
            <a:r>
              <a:rPr lang="ru-RU" i="1" dirty="0" smtClean="0"/>
              <a:t>— измеряю</a:t>
            </a:r>
            <a:r>
              <a:rPr lang="ru-RU" dirty="0" smtClean="0"/>
              <a:t>) — один из видов перспективы, основанный на методе проецирования (</a:t>
            </a:r>
            <a:r>
              <a:rPr lang="ru-RU" i="1" dirty="0" smtClean="0"/>
              <a:t>получения проекции предмета на плоскости</a:t>
            </a:r>
            <a:r>
              <a:rPr lang="ru-RU" dirty="0" smtClean="0"/>
              <a:t>), с помощью которого наглядно изображают пространственные тела на плоскости бумаги.</a:t>
            </a:r>
          </a:p>
          <a:p>
            <a:r>
              <a:rPr lang="ru-RU" b="1" dirty="0" smtClean="0"/>
              <a:t>Аксонометрию</a:t>
            </a:r>
            <a:r>
              <a:rPr lang="ru-RU" dirty="0" smtClean="0"/>
              <a:t> иначе называют </a:t>
            </a:r>
            <a:r>
              <a:rPr lang="ru-RU" b="1" i="1" dirty="0" smtClean="0"/>
              <a:t>параллельной перспективой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Аксонометрия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Аксонометрия</a:t>
            </a:r>
            <a:r>
              <a:rPr lang="ru-RU" dirty="0" smtClean="0"/>
              <a:t> делится на три вида:</a:t>
            </a:r>
          </a:p>
          <a:p>
            <a:r>
              <a:rPr lang="ru-RU" b="1" dirty="0" smtClean="0"/>
              <a:t>изометрию</a:t>
            </a:r>
            <a:r>
              <a:rPr lang="ru-RU" u="sng" dirty="0" smtClean="0">
                <a:hlinkClick r:id="rId2" tooltip="Изометрическая проекция"/>
              </a:rPr>
              <a:t> </a:t>
            </a:r>
            <a:r>
              <a:rPr lang="ru-RU" dirty="0" smtClean="0"/>
              <a:t>(</a:t>
            </a:r>
            <a:r>
              <a:rPr lang="ru-RU" i="1" dirty="0" smtClean="0"/>
              <a:t>измерение по всем трем координатным осям одинаковое</a:t>
            </a:r>
            <a:r>
              <a:rPr lang="ru-RU" dirty="0" smtClean="0"/>
              <a:t>);</a:t>
            </a:r>
          </a:p>
          <a:p>
            <a:r>
              <a:rPr lang="ru-RU" b="1" dirty="0" err="1" smtClean="0"/>
              <a:t>диметрию</a:t>
            </a:r>
            <a:r>
              <a:rPr lang="ru-RU" dirty="0" smtClean="0"/>
              <a:t> (</a:t>
            </a:r>
            <a:r>
              <a:rPr lang="ru-RU" i="1" dirty="0" smtClean="0"/>
              <a:t>измерение по двум координатным осям одинаковое, а по третьей — другое</a:t>
            </a:r>
            <a:r>
              <a:rPr lang="ru-RU" dirty="0" smtClean="0"/>
              <a:t>);</a:t>
            </a:r>
          </a:p>
          <a:p>
            <a:r>
              <a:rPr lang="ru-RU" b="1" dirty="0" err="1" smtClean="0"/>
              <a:t>триметрию</a:t>
            </a:r>
            <a:r>
              <a:rPr lang="ru-RU" dirty="0" smtClean="0"/>
              <a:t> (</a:t>
            </a:r>
            <a:r>
              <a:rPr lang="ru-RU" i="1" dirty="0" smtClean="0"/>
              <a:t>измерение по всем трем осям различное).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0px-Axonometric_projec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6008"/>
            <a:ext cx="3672409" cy="6625026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Тональная перспектива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Тональная </a:t>
            </a:r>
            <a:r>
              <a:rPr lang="ru-RU" sz="2800" dirty="0"/>
              <a:t>перспектива — понятие техники живописи. Тональная перспектива — это изменение в цвете и тоне предмета, изменение его контрастных характеристик в сторону уменьшения, приглушения при удалении вглубь пространства. Принципы тональной перспективы первым обосновал Леонардо да Винчи.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397281" cy="685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5-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753108" cy="417646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Воздушная перспектива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оздушная </a:t>
            </a:r>
            <a:r>
              <a:rPr lang="ru-RU" dirty="0"/>
              <a:t>перспектива характеризуется исчезновением четкости и ясности очертаний предметов по мере их удаления от глаз наблюдателя. При этом дальний план характеризуется уменьшением насыщенности цвета (цвет теряет свою яркость, контрасты светотени смягчаются), таким образом — глубина кажется более тёмной, чем передний план. Воздушная перспектива связана с изменением тонов, потому она может называться также и тональной перспективой</a:t>
            </a:r>
            <a:r>
              <a:rPr lang="ru-RU" dirty="0" smtClean="0"/>
              <a:t>.</a:t>
            </a:r>
            <a:r>
              <a:rPr lang="ru-RU" dirty="0"/>
              <a:t> Первые исследования закономерностей воздушной перспективы встречаются еще у Леонардо да Винчи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Великий художник отметил, что отдаление предмета от глаза наблюдателя связано с изменением цвета предмета.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3NC9pL_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64" y="0"/>
            <a:ext cx="9148364" cy="666936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amov_adam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«Вещи на расстоянии</a:t>
            </a:r>
            <a:r>
              <a:rPr lang="en-US" dirty="0" smtClean="0"/>
              <a:t>  </a:t>
            </a:r>
            <a:r>
              <a:rPr lang="ru-RU" dirty="0" smtClean="0"/>
              <a:t>кажутся тебе двусмысленными и сомнительными; делай и ты их с такой же расплывчатостью, иначе они в твоей картине покажутся на одинаковом расстоянии… не ограничивай вещи, отдаленные от глаза, ибо на расстоянии не только эти границы, но и части тел неощутимы»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zdushnaya-perspekt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344816" cy="6249574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Угловая перспектива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 видимые части изображения испытывают сокращение и видны в ракурсах, что создает динамичный, экспрессивный</a:t>
            </a:r>
            <a:r>
              <a:rPr lang="en-US" dirty="0" smtClean="0"/>
              <a:t>  </a:t>
            </a:r>
            <a:r>
              <a:rPr lang="ru-RU" dirty="0" smtClean="0"/>
              <a:t>образ, использовалась преимущественно мастерами Северного Возрождения, итальянскими художниками до середины XV в. и позднее, в эпоху Барокко.</a:t>
            </a:r>
          </a:p>
          <a:p>
            <a:r>
              <a:rPr lang="ru-RU" dirty="0" smtClean="0"/>
              <a:t> Изобретение </a:t>
            </a:r>
            <a:r>
              <a:rPr lang="ru-RU" b="1" dirty="0" smtClean="0"/>
              <a:t>угловой перспективы</a:t>
            </a:r>
            <a:r>
              <a:rPr lang="ru-RU" dirty="0" smtClean="0"/>
              <a:t> приписывал себе итальянский художник-декоратор </a:t>
            </a:r>
            <a:r>
              <a:rPr lang="ru-RU" dirty="0" err="1" smtClean="0"/>
              <a:t>Фердинандо</a:t>
            </a:r>
            <a:r>
              <a:rPr lang="ru-RU" dirty="0" smtClean="0"/>
              <a:t> </a:t>
            </a:r>
            <a:r>
              <a:rPr lang="ru-RU" dirty="0" err="1" smtClean="0"/>
              <a:t>Галли</a:t>
            </a:r>
            <a:r>
              <a:rPr lang="ru-RU" dirty="0" smtClean="0"/>
              <a:t> </a:t>
            </a:r>
            <a:r>
              <a:rPr lang="ru-RU" dirty="0" err="1" smtClean="0"/>
              <a:t>Бибиена</a:t>
            </a:r>
            <a:r>
              <a:rPr lang="ru-RU" dirty="0" smtClean="0"/>
              <a:t> (</a:t>
            </a:r>
            <a:r>
              <a:rPr lang="ru-RU" i="1" dirty="0" smtClean="0"/>
              <a:t>1657—1743</a:t>
            </a:r>
            <a:r>
              <a:rPr lang="ru-RU" dirty="0" smtClean="0"/>
              <a:t>). Театральная декорация действительно является одним из источников этого пространственного приема. Последователем Ф. Г. </a:t>
            </a:r>
            <a:r>
              <a:rPr lang="ru-RU" dirty="0" err="1" smtClean="0"/>
              <a:t>Бибиены</a:t>
            </a:r>
            <a:r>
              <a:rPr lang="ru-RU" dirty="0" smtClean="0"/>
              <a:t> был выдающийся рисовальщик и гравер Дж. Б. </a:t>
            </a:r>
            <a:r>
              <a:rPr lang="ru-RU" dirty="0" err="1" smtClean="0"/>
              <a:t>Пиранези</a:t>
            </a:r>
            <a:r>
              <a:rPr lang="ru-RU" dirty="0" smtClean="0"/>
              <a:t>, который использовал в своих композициях </a:t>
            </a:r>
            <a:r>
              <a:rPr lang="ru-RU" dirty="0" err="1" smtClean="0"/>
              <a:t>преимущественно</a:t>
            </a:r>
            <a:r>
              <a:rPr lang="ru-RU" b="1" dirty="0" err="1" smtClean="0"/>
              <a:t>угловую</a:t>
            </a:r>
            <a:r>
              <a:rPr lang="ru-RU" b="1" dirty="0" smtClean="0"/>
              <a:t> перспективу</a:t>
            </a:r>
            <a:r>
              <a:rPr lang="ru-RU" dirty="0" smtClean="0"/>
              <a:t>, так же как и Ю. </a:t>
            </a:r>
            <a:r>
              <a:rPr lang="ru-RU" dirty="0" err="1" smtClean="0"/>
              <a:t>Робер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824" y="89860"/>
            <a:ext cx="9213824" cy="621946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068893" cy="4176464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8-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81" y="908720"/>
            <a:ext cx="9085119" cy="417646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m_image17-17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628800"/>
            <a:ext cx="6588224" cy="208823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-1-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998" y="620688"/>
            <a:ext cx="8749482" cy="2592288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79928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59" y="404664"/>
            <a:ext cx="9150759" cy="52565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5"/>
            <a:ext cx="9144000" cy="60491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Перспектива, как техника изображения появилась в эпоху Ренессанса, поскольку в то время достигло расцвета реалистическое направление в изобразительном искусстве. Созданная система передачи зрительного восприятия пространственных форм и самого пространства на плоскости позволила решить проблему, стоявшую перед архитекторами и художниками. Многие из них использовали для определения перспективы стекло, на котором обводили правильное перспективное изображение требуемых </a:t>
            </a:r>
            <a:r>
              <a:rPr lang="ru-RU" dirty="0" smtClean="0"/>
              <a:t>предметов.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450</Words>
  <Application>Microsoft Office PowerPoint</Application>
  <PresentationFormat>Экран (4:3)</PresentationFormat>
  <Paragraphs>48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Основы  перспективы</vt:lpstr>
      <vt:lpstr>Что  такое  «перспектива»</vt:lpstr>
      <vt:lpstr>Слайд 3</vt:lpstr>
      <vt:lpstr>Что  такое  «перспектива»</vt:lpstr>
      <vt:lpstr>Слайд 5</vt:lpstr>
      <vt:lpstr>Слайд 6</vt:lpstr>
      <vt:lpstr>Слайд 7</vt:lpstr>
      <vt:lpstr>Слайд 8</vt:lpstr>
      <vt:lpstr>Историческая  справка</vt:lpstr>
      <vt:lpstr>Слайд 10</vt:lpstr>
      <vt:lpstr>Слайд 11</vt:lpstr>
      <vt:lpstr>Перспектива как иллюзия восприятия</vt:lpstr>
      <vt:lpstr>Слайд 13</vt:lpstr>
      <vt:lpstr>Слайд 14</vt:lpstr>
      <vt:lpstr>Виды перспективы Прямая линейная перспектива  </vt:lpstr>
      <vt:lpstr>Прямая линейная перспектива</vt:lpstr>
      <vt:lpstr>Слайд 17</vt:lpstr>
      <vt:lpstr>Слайд 18</vt:lpstr>
      <vt:lpstr>Слайд 19</vt:lpstr>
      <vt:lpstr>Слайд 20</vt:lpstr>
      <vt:lpstr>Обратная линейная перспектива</vt:lpstr>
      <vt:lpstr>Обратная линейная перспектива</vt:lpstr>
      <vt:lpstr>Слайд 23</vt:lpstr>
      <vt:lpstr>Слайд 24</vt:lpstr>
      <vt:lpstr>Слайд 25</vt:lpstr>
      <vt:lpstr>Перцептивная перспектива </vt:lpstr>
      <vt:lpstr>Слайд 27</vt:lpstr>
      <vt:lpstr>Слайд 28</vt:lpstr>
      <vt:lpstr>Панорамная перспектива</vt:lpstr>
      <vt:lpstr>Слайд 30</vt:lpstr>
      <vt:lpstr>Слайд 31</vt:lpstr>
      <vt:lpstr>Слайд 32</vt:lpstr>
      <vt:lpstr>Плафонная перспектива</vt:lpstr>
      <vt:lpstr>Слайд 34</vt:lpstr>
      <vt:lpstr>Слайд 35</vt:lpstr>
      <vt:lpstr>Слайд 36</vt:lpstr>
      <vt:lpstr>Слайд 37</vt:lpstr>
      <vt:lpstr>Сферическая перспектива</vt:lpstr>
      <vt:lpstr>Слайд 39</vt:lpstr>
      <vt:lpstr>Слайд 40</vt:lpstr>
      <vt:lpstr>Слайд 41</vt:lpstr>
      <vt:lpstr>Слайд 42</vt:lpstr>
      <vt:lpstr>Аксонометрия </vt:lpstr>
      <vt:lpstr>Аксонометрия </vt:lpstr>
      <vt:lpstr>Слайд 45</vt:lpstr>
      <vt:lpstr>Тональная перспектива</vt:lpstr>
      <vt:lpstr>Слайд 47</vt:lpstr>
      <vt:lpstr>Слайд 48</vt:lpstr>
      <vt:lpstr>Воздушная перспектива </vt:lpstr>
      <vt:lpstr>Слайд 50</vt:lpstr>
      <vt:lpstr>Слайд 51</vt:lpstr>
      <vt:lpstr>Слайд 52</vt:lpstr>
      <vt:lpstr>Угловая перспектива</vt:lpstr>
      <vt:lpstr>Слайд 54</vt:lpstr>
      <vt:lpstr>Слайд 55</vt:lpstr>
      <vt:lpstr>Слайд 56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перспективы</dc:title>
  <dc:creator>Admin</dc:creator>
  <cp:lastModifiedBy>Admin</cp:lastModifiedBy>
  <cp:revision>58</cp:revision>
  <dcterms:created xsi:type="dcterms:W3CDTF">2015-10-01T11:31:57Z</dcterms:created>
  <dcterms:modified xsi:type="dcterms:W3CDTF">2018-12-20T21:18:17Z</dcterms:modified>
</cp:coreProperties>
</file>