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58" r:id="rId6"/>
    <p:sldId id="264" r:id="rId7"/>
    <p:sldId id="265" r:id="rId8"/>
    <p:sldId id="259" r:id="rId9"/>
    <p:sldId id="273" r:id="rId10"/>
    <p:sldId id="260" r:id="rId11"/>
    <p:sldId id="272" r:id="rId12"/>
    <p:sldId id="266" r:id="rId13"/>
    <p:sldId id="261" r:id="rId14"/>
    <p:sldId id="270" r:id="rId15"/>
    <p:sldId id="283" r:id="rId16"/>
    <p:sldId id="277" r:id="rId17"/>
    <p:sldId id="275" r:id="rId18"/>
    <p:sldId id="280" r:id="rId19"/>
    <p:sldId id="268" r:id="rId20"/>
    <p:sldId id="284" r:id="rId21"/>
    <p:sldId id="282" r:id="rId22"/>
    <p:sldId id="274" r:id="rId23"/>
    <p:sldId id="276" r:id="rId24"/>
    <p:sldId id="269" r:id="rId25"/>
    <p:sldId id="267" r:id="rId26"/>
    <p:sldId id="271" r:id="rId27"/>
    <p:sldId id="281" r:id="rId28"/>
    <p:sldId id="285" r:id="rId29"/>
    <p:sldId id="286" r:id="rId30"/>
    <p:sldId id="287" r:id="rId31"/>
    <p:sldId id="288" r:id="rId32"/>
    <p:sldId id="27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0" autoAdjust="0"/>
    <p:restoredTop sz="94660"/>
  </p:normalViewPr>
  <p:slideViewPr>
    <p:cSldViewPr>
      <p:cViewPr varScale="1">
        <p:scale>
          <a:sx n="51" d="100"/>
          <a:sy n="51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D61F-8CFA-48AD-8079-8F1B820DB60E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99E0-3444-43A0-94C7-F027458A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D61F-8CFA-48AD-8079-8F1B820DB60E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99E0-3444-43A0-94C7-F027458A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D61F-8CFA-48AD-8079-8F1B820DB60E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99E0-3444-43A0-94C7-F027458A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D61F-8CFA-48AD-8079-8F1B820DB60E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99E0-3444-43A0-94C7-F027458A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D61F-8CFA-48AD-8079-8F1B820DB60E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99E0-3444-43A0-94C7-F027458A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D61F-8CFA-48AD-8079-8F1B820DB60E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99E0-3444-43A0-94C7-F027458A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D61F-8CFA-48AD-8079-8F1B820DB60E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99E0-3444-43A0-94C7-F027458A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D61F-8CFA-48AD-8079-8F1B820DB60E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99E0-3444-43A0-94C7-F027458A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D61F-8CFA-48AD-8079-8F1B820DB60E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99E0-3444-43A0-94C7-F027458A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D61F-8CFA-48AD-8079-8F1B820DB60E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99E0-3444-43A0-94C7-F027458A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D61F-8CFA-48AD-8079-8F1B820DB60E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99E0-3444-43A0-94C7-F027458A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00B050"/>
            </a:gs>
            <a:gs pos="100000">
              <a:srgbClr val="00B05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3D61F-8CFA-48AD-8079-8F1B820DB60E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999E0-3444-43A0-94C7-F027458A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02433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УВЛЕЧЕНИЕ ПЕДАГОГА, УВЛЕКЛО ВСЕХ: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ОДНОЗВУЧНО </a:t>
            </a:r>
            <a:r>
              <a:rPr lang="ru-RU" b="1" dirty="0" smtClean="0">
                <a:solidFill>
                  <a:srgbClr val="0070C0"/>
                </a:solidFill>
              </a:rPr>
              <a:t>ЗВУЧИТ КОЛОКОЛЬЧИК?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992888" cy="2808312"/>
          </a:xfrm>
        </p:spPr>
        <p:txBody>
          <a:bodyPr>
            <a:normAutofit fontScale="85000" lnSpcReduction="20000"/>
          </a:bodyPr>
          <a:lstStyle/>
          <a:p>
            <a:r>
              <a:rPr lang="ru-RU" sz="3900" b="1" i="1" dirty="0" smtClean="0">
                <a:solidFill>
                  <a:srgbClr val="7030A0"/>
                </a:solidFill>
              </a:rPr>
              <a:t>Долгосрочный, игровой, творческий, познавательно-исследовательский проект.</a:t>
            </a:r>
          </a:p>
          <a:p>
            <a:pPr algn="r"/>
            <a:endParaRPr lang="ru-RU" sz="2000" b="1" dirty="0" smtClean="0"/>
          </a:p>
          <a:p>
            <a:pPr algn="r"/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Педагог: </a:t>
            </a:r>
            <a:r>
              <a:rPr lang="ru-RU" sz="2000" b="1" dirty="0" smtClean="0">
                <a:solidFill>
                  <a:schemeClr val="tx1"/>
                </a:solidFill>
              </a:rPr>
              <a:t>Иванова Л. М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ГБДОО </a:t>
            </a:r>
            <a:r>
              <a:rPr lang="ru-RU" sz="2000" b="1" dirty="0" err="1" smtClean="0">
                <a:solidFill>
                  <a:schemeClr val="tx1"/>
                </a:solidFill>
              </a:rPr>
              <a:t>д</a:t>
            </a:r>
            <a:r>
              <a:rPr lang="ru-RU" sz="2000" b="1" dirty="0" smtClean="0">
                <a:solidFill>
                  <a:schemeClr val="tx1"/>
                </a:solidFill>
              </a:rPr>
              <a:t>/с №117</a:t>
            </a:r>
          </a:p>
          <a:p>
            <a:endParaRPr lang="ru-RU" dirty="0"/>
          </a:p>
        </p:txBody>
      </p:sp>
      <p:pic>
        <p:nvPicPr>
          <p:cNvPr id="4098" name="Picture 2" descr="C:\Users\Ирина\Desktop\41939971_Image62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1353236" cy="1790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Задачи проекта: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877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1600" b="1" dirty="0" smtClean="0"/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Формировать у детей представление о колокольчиках и том, какие они разные во всем;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Освоение карты мира, умение проложить маршруты;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Расширение кругозора воспитанников , способствовать в  добыче информации из разных источников и её использовании;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Продолжить формирование у детей представления о музее;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Закреплять знания о материалах: стекло, пластмасса, металл, глина и их свойствах на основе сравнения;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Развитие познавательных и творческих способностей;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Развивать коммуникативные навыки, самостоятельность, инициативу;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Активизация словарного запаса :колокол, колокольня, колокольный, колокольчик; звон, звонарь, звонница, звонить; набат, благовест, бубенец, ботало, ямщик, тройка, царь-колокол, Валдайский колокольчик…; 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Обогащение воспитательно-образовательного процесса новыми формами – такими, как проект;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Заинтересовать родителей темой проекта;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Обогащение предметно-развивающей среды группы;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Знакомство с исконно русской традицией - колокольным звоном и его назначением(благовест, трезвон, перебор, перезвон, набат);</a:t>
            </a:r>
          </a:p>
          <a:p>
            <a:pPr lvl="0">
              <a:buFont typeface="Wingdings" pitchFamily="2" charset="2"/>
              <a:buChar char="v"/>
            </a:pPr>
            <a:r>
              <a:rPr lang="ru-RU" sz="1700" b="1" dirty="0" smtClean="0"/>
              <a:t>Закрепить в сознании детей связь народной и композиторской музыки, колокольного звона и звуков природы…</a:t>
            </a:r>
          </a:p>
          <a:p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992888" cy="129614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Улыбнитесь и отдохните с нами. Музыкальная физкультминутка: «Колокольчики» (под звуки колокольчиков).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420888"/>
            <a:ext cx="8075240" cy="41764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Колокольчик в руке (поднимают руки вверх)</a:t>
            </a:r>
          </a:p>
          <a:p>
            <a:r>
              <a:rPr lang="ru-RU" dirty="0" smtClean="0"/>
              <a:t>Колокольчик на дуге (смыкают руки над головой) </a:t>
            </a:r>
          </a:p>
          <a:p>
            <a:r>
              <a:rPr lang="ru-RU" dirty="0" smtClean="0"/>
              <a:t>Колокольчик в море (делают руками плавательные движения) </a:t>
            </a:r>
          </a:p>
          <a:p>
            <a:r>
              <a:rPr lang="ru-RU" dirty="0" smtClean="0"/>
              <a:t>Колокольчик в школе (складывают руки полочкой) </a:t>
            </a:r>
          </a:p>
          <a:p>
            <a:r>
              <a:rPr lang="ru-RU" dirty="0" smtClean="0"/>
              <a:t>И рыбак на удочку (делают движения, будто закидывают удочку) </a:t>
            </a:r>
          </a:p>
          <a:p>
            <a:r>
              <a:rPr lang="ru-RU" dirty="0" smtClean="0"/>
              <a:t>Нацепил не дудочку (имитируют движения игры на дудочке) </a:t>
            </a:r>
          </a:p>
          <a:p>
            <a:r>
              <a:rPr lang="ru-RU" dirty="0" smtClean="0"/>
              <a:t>Колокольчик-бубенец наступил игре конец (хлопают в ладоши)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0070C0"/>
                </a:solidFill>
              </a:rPr>
              <a:t>Мероприятия: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5"/>
            <a:ext cx="6264696" cy="331236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Изначально, в средней группе, просто показать колокола и колокольчики, рассмотреть, ощупать, услышать...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Показ колокольчиков и иллюстраций.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Из чего делают колокола? </a:t>
            </a:r>
          </a:p>
          <a:p>
            <a:pPr>
              <a:buNone/>
            </a:pPr>
            <a:r>
              <a:rPr lang="ru-RU" dirty="0" smtClean="0"/>
              <a:t>Колокола отливают из колокольной меди, но бывают глиняные колокола, </a:t>
            </a:r>
          </a:p>
          <a:p>
            <a:pPr>
              <a:buNone/>
            </a:pPr>
            <a:r>
              <a:rPr lang="ru-RU" dirty="0" smtClean="0"/>
              <a:t>колокола из стекла, дерева и даже серебра. </a:t>
            </a:r>
          </a:p>
          <a:p>
            <a:endParaRPr lang="ru-RU" dirty="0"/>
          </a:p>
        </p:txBody>
      </p:sp>
      <p:pic>
        <p:nvPicPr>
          <p:cNvPr id="4" name="Рисунок 3" descr="http://www.maam.ru/upload/blogs/7ade4455e937e302f4add8288617b9dc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21089"/>
            <a:ext cx="468052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m.ru/upload/blogs/d10a3e0c0679351619c86897f131e075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950" y="1700808"/>
            <a:ext cx="2651050" cy="403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4752528" cy="61926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Показ презентации: Части колокола называются: ухо, плечи, верхний и нижний</a:t>
            </a:r>
          </a:p>
          <a:p>
            <a:pPr>
              <a:buNone/>
            </a:pPr>
            <a:r>
              <a:rPr lang="ru-RU" dirty="0" smtClean="0"/>
              <a:t>    пояс   (на поясах колокола узоры - показ) и язык.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Дидактическая игра "Составь колокол".</a:t>
            </a:r>
          </a:p>
          <a:p>
            <a:pPr>
              <a:buNone/>
            </a:pPr>
            <a:r>
              <a:rPr lang="ru-RU" dirty="0" smtClean="0"/>
              <a:t>(Цель игры: закрепить знания детей о составных частях колокола.)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Пополнение коллекции принесёнными родителями воспитанников колокольчиками.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http://www.maam.ru/upload/blogs/087b8d1cda7ef441a1c189819a866ce9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050" y="692696"/>
            <a:ext cx="37909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6000" dirty="0" smtClean="0"/>
              <a:t>Игра: «Какой колокольчик звучит? » Развивать слух. Вначале не более 5-7.</a:t>
            </a:r>
          </a:p>
          <a:p>
            <a:pPr>
              <a:buFont typeface="Wingdings" pitchFamily="2" charset="2"/>
              <a:buChar char="Ø"/>
            </a:pPr>
            <a:r>
              <a:rPr lang="ru-RU" sz="6000" dirty="0" smtClean="0"/>
              <a:t>Игра: «Угадай на ощупь и покажи». Развитие тактильных ощущений.</a:t>
            </a:r>
          </a:p>
          <a:p>
            <a:pPr>
              <a:buFont typeface="Wingdings" pitchFamily="2" charset="2"/>
              <a:buChar char="Ø"/>
            </a:pPr>
            <a:r>
              <a:rPr lang="ru-RU" sz="6000" dirty="0" smtClean="0"/>
              <a:t>Музыкально – дидактической игра «Забавный гномик».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6000" dirty="0" smtClean="0"/>
              <a:t>Немножко потанцуем под звон наших колокольчиков. </a:t>
            </a:r>
          </a:p>
          <a:p>
            <a:pPr>
              <a:buNone/>
            </a:pPr>
            <a:r>
              <a:rPr lang="ru-RU" sz="6000" dirty="0" smtClean="0"/>
              <a:t>(Движения под музыку «Мы милашки - куклы неваляшки») – танцуют  и звонят колокольчиками.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6000" dirty="0" smtClean="0"/>
              <a:t>Предложить поиграть - ОРКЕСТР. То звонят все, а то только: девочки или мальчики. Потом по стольку же раз. сколько я.</a:t>
            </a:r>
          </a:p>
          <a:p>
            <a:pPr>
              <a:buFont typeface="Wingdings" pitchFamily="2" charset="2"/>
              <a:buChar char="Ø"/>
            </a:pPr>
            <a:r>
              <a:rPr lang="ru-RU" sz="6000" dirty="0" smtClean="0"/>
              <a:t>«Все молчат, а хрустальные звенят». Закрепляем знания о материалах из которых изготовлены колокольчики коллекции.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6000" dirty="0" smtClean="0"/>
              <a:t>Игра «Колокольные звоны России» (включается аудиозапись: набат, куранты, благовест, музыкальный колокольчик, ветряные, свадебный разгон). Дети вслушиваются и определяют звоны.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000" dirty="0" smtClean="0"/>
              <a:t>Колокол в древней Руси имел большое значение. Ударом колокола отсчитывали время. По их сигналам люди знали, когда вставать, когда за работу приниматься, в какой день праздник. Со звуком колокола в России проходили многие события: народные собрания, праздники, обряды, бедствия – набат, возвращение воинов, встреча высоких гостей, они указывали путь странникам. </a:t>
            </a:r>
          </a:p>
          <a:p>
            <a:pPr>
              <a:buNone/>
            </a:pPr>
            <a:r>
              <a:rPr lang="ru-RU" sz="6000" dirty="0" smtClean="0"/>
              <a:t>Чтобы звонарям было легче запомнить, в какой колокол звонить, колоколам давали названия: </a:t>
            </a:r>
            <a:r>
              <a:rPr lang="ru-RU" sz="6000" dirty="0" err="1" smtClean="0"/>
              <a:t>Сысой</a:t>
            </a:r>
            <a:r>
              <a:rPr lang="ru-RU" sz="6000" dirty="0" smtClean="0"/>
              <a:t>, Лебедь, Ясак, </a:t>
            </a:r>
            <a:r>
              <a:rPr lang="ru-RU" sz="6000" dirty="0" err="1" smtClean="0"/>
              <a:t>Голодарь</a:t>
            </a:r>
            <a:r>
              <a:rPr lang="ru-RU" sz="6000" dirty="0" smtClean="0"/>
              <a:t>, Красный и т. д. Каждый колокол звенел своим собственным голосом. Голоса были различны по высоте и силе звучания. Колокола большие, массивные, звук имели густой и мощный, далеко разносящийся кругом. А колокола маленькие, изящные звенели нежно да звонко. 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6000" b="1" dirty="0" smtClean="0">
                <a:solidFill>
                  <a:srgbClr val="0070C0"/>
                </a:solidFill>
              </a:rPr>
              <a:t>Загадки:</a:t>
            </a:r>
          </a:p>
          <a:p>
            <a:pPr>
              <a:buNone/>
            </a:pPr>
            <a:r>
              <a:rPr lang="ru-RU" sz="6000" dirty="0" smtClean="0"/>
              <a:t>Язык есть, речей нет, вести подает. </a:t>
            </a:r>
          </a:p>
          <a:p>
            <a:pPr>
              <a:buNone/>
            </a:pPr>
            <a:r>
              <a:rPr lang="ru-RU" sz="6000" dirty="0" smtClean="0"/>
              <a:t>Какой колокольчик не звенит? (Колокольчик цветок)</a:t>
            </a:r>
          </a:p>
          <a:p>
            <a:pPr>
              <a:buNone/>
            </a:pPr>
            <a:r>
              <a:rPr lang="ru-RU" sz="6000" dirty="0" smtClean="0"/>
              <a:t>Под полом, полом едет барин с колоколом. (Сверчок)</a:t>
            </a:r>
          </a:p>
          <a:p>
            <a:pPr>
              <a:buNone/>
            </a:pPr>
            <a:r>
              <a:rPr lang="ru-RU" sz="6000" dirty="0" smtClean="0"/>
              <a:t>Лежу — все молчу, подыми — всех заговорю (дуга и колокольчик).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4464496" cy="5688632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5000" b="1" dirty="0" smtClean="0"/>
              <a:t>Разучивание пословиц, скороговорок, загадок, легенд, стихов;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Хорошо на колокольне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Позвонить в колокола,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Чтобы праздник был весёлый,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Чтоб душа запеть могла. </a:t>
            </a:r>
          </a:p>
          <a:p>
            <a:pPr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Музыка над городом плывёт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Радостно, торжественно, красиво…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Колокольный звон…. Какая сила!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Чистый звук, что за душу берёт. </a:t>
            </a:r>
          </a:p>
          <a:p>
            <a:pPr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Звон плывёт, взмывая в облака,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Он, как свет: прозрачный и хрустальный.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И парит над миром чудо, тайна,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Возродившись к жизни на века. </a:t>
            </a:r>
          </a:p>
          <a:p>
            <a:pPr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Раздается перезвон -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Колокольчиков трезвон.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Ты играй, не отставай,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Точно ритм передавай.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maam.ru/upload/blogs/c200584f28c5a06cc80806d6d5c497d1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20688"/>
            <a:ext cx="37909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4824536" cy="557748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Колокольчик оповещал своим звоном о долгожданном путнике или о заблудившейся повозке, известный вам по сказам поэт Александр Сергеевич Пушкин писал так: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Кто долго жил в глуши печальной,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Друзья, тот верно знаем сам,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Как сильно колокольчик </a:t>
            </a:r>
            <a:r>
              <a:rPr lang="ru-RU" b="1" i="1" dirty="0" err="1" smtClean="0">
                <a:solidFill>
                  <a:srgbClr val="7030A0"/>
                </a:solidFill>
              </a:rPr>
              <a:t>дальный</a:t>
            </a: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Порой волнует сердце нам.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Рассказать народную легенду, как: «везли два колокола, вылитые на одном и том же заводе. При переправе один колокол утонул, не смогли вытащить. Повесили второй колокол. Но звуки его были печальны; в них ясно можно было расслушать слова: «Брат Кондрат на дне лежит, а мне Бог не велит».</a:t>
            </a:r>
          </a:p>
          <a:p>
            <a:pPr>
              <a:buNone/>
            </a:pPr>
            <a:r>
              <a:rPr lang="ru-RU" dirty="0" smtClean="0"/>
              <a:t>И другие сказания…</a:t>
            </a:r>
          </a:p>
          <a:p>
            <a:endParaRPr lang="ru-RU" dirty="0"/>
          </a:p>
        </p:txBody>
      </p:sp>
      <p:pic>
        <p:nvPicPr>
          <p:cNvPr id="4" name="Рисунок 3" descr="http://www.maam.ru/upload/blogs/adaa08ebb6af445d505c0cd98b4b16da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6672"/>
            <a:ext cx="37909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Kcy;&amp;ocy;&amp;lcy;&amp;ocy;&amp;kcy;&amp;ocy;&amp;lcy;&amp;acy; &amp;icy; &amp;kcy;&amp;ocy;&amp;lcy;&amp;ocy;&amp;kcy;&amp;ocy;&amp;lcy;&amp;softcy;&amp;chcy;&amp;icy;&amp;kcy;&amp;icy; &amp;dcy;&amp;iecy;&amp;tcy;&amp;yacy;&amp;mcy; &amp;numero;2 (&amp;pcy;&amp;rcy;&amp;ocy;&amp;dcy;&amp;ocy;&amp;lcy;&amp;zhcy;&amp;iecy;&amp;ncy;&amp;icy;&amp;iecy; &amp;ncy;&amp;acy;&amp;chcy;&amp;acy;&amp;tcy;&amp;ocy;&amp;jcy; &amp;rcy;&amp;acy;&amp;bcy;&amp;ocy;&amp;tcy;&amp;ycy;,  &amp;scy;&amp;mcy;.  &amp;ncy;&amp;icy;&amp;zhcy;&amp;iecy;,  &amp;kcy;&amp;ocy;&amp;lcy;&amp;lcy;&amp;iecy;&amp;kcy;&amp;tscy;&amp;icy;&amp;yucy; &amp;pcy;&amp;ocy;&amp;pcy;&amp;ocy;&amp;lcy;&amp;ncy;&amp;icy;&amp;lcy;&amp;a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704856" cy="522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4464496" cy="619268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Музыкально – </a:t>
            </a:r>
            <a:r>
              <a:rPr lang="ru-RU" b="1" dirty="0" err="1" smtClean="0"/>
              <a:t>логоритмическая</a:t>
            </a:r>
            <a:r>
              <a:rPr lang="ru-RU" b="1" dirty="0" smtClean="0"/>
              <a:t> игра: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 колокол мы поиграли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Очень громко постучали.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Бом, бом, бом, бом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Раздается всюду звон.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Колокольчик в руки взяли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 за мною побежали.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Динь, </a:t>
            </a:r>
            <a:r>
              <a:rPr lang="ru-RU" i="1" dirty="0" err="1" smtClean="0"/>
              <a:t>динь-дон</a:t>
            </a:r>
            <a:r>
              <a:rPr lang="ru-RU" i="1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Динь, </a:t>
            </a:r>
            <a:r>
              <a:rPr lang="ru-RU" i="1" dirty="0" err="1" smtClean="0"/>
              <a:t>динь-дон</a:t>
            </a:r>
            <a:r>
              <a:rPr lang="ru-RU" i="1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Колокольчиков трезвон.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Дети побежали по кругу. </a:t>
            </a:r>
          </a:p>
          <a:p>
            <a:pPr>
              <a:buNone/>
            </a:pPr>
            <a:r>
              <a:rPr lang="ru-RU" dirty="0" smtClean="0"/>
              <a:t>Обращаю внимание </a:t>
            </a:r>
          </a:p>
          <a:p>
            <a:pPr>
              <a:buNone/>
            </a:pPr>
            <a:r>
              <a:rPr lang="ru-RU" dirty="0" smtClean="0"/>
              <a:t>на сундучок. </a:t>
            </a:r>
          </a:p>
          <a:p>
            <a:pPr>
              <a:buNone/>
            </a:pPr>
            <a:r>
              <a:rPr lang="ru-RU" i="1" dirty="0" smtClean="0"/>
              <a:t>Сундучок, сундучок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Разукрашенный бочек,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Ну- </a:t>
            </a:r>
            <a:r>
              <a:rPr lang="ru-RU" i="1" dirty="0" err="1" smtClean="0"/>
              <a:t>ка</a:t>
            </a:r>
            <a:r>
              <a:rPr lang="ru-RU" i="1" dirty="0" smtClean="0"/>
              <a:t>, крышку подними,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Что лежит, нам покажи.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Ирина\Desktop\101731712_3109898_Kolok_syven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5184576" cy="61206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Слушание красивых колокольных звонов России на аудиокассете и с интернета;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Разучивание песни Ю. </a:t>
            </a:r>
            <a:r>
              <a:rPr lang="ru-RU" sz="2000" dirty="0" err="1" smtClean="0"/>
              <a:t>Энтина</a:t>
            </a:r>
            <a:r>
              <a:rPr lang="ru-RU" sz="2000" dirty="0" smtClean="0"/>
              <a:t> «Бьют часы на старой башне»;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Слушание пьесы «Тройка» муз. Г. Свиридова, беседа по содержанию…. </a:t>
            </a:r>
          </a:p>
          <a:p>
            <a:pPr>
              <a:buNone/>
            </a:pPr>
            <a:r>
              <a:rPr lang="ru-RU" sz="2000" dirty="0" smtClean="0"/>
              <a:t>И др.</a:t>
            </a:r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НОД (лепка из соленого теста) «Звонкие колокольчики»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Показать прием создания объёмных полых поделок из соленого теста.</a:t>
            </a:r>
          </a:p>
          <a:p>
            <a:pPr>
              <a:buNone/>
            </a:pPr>
            <a:r>
              <a:rPr lang="ru-RU" sz="2000" dirty="0" smtClean="0"/>
              <a:t>Совершенствовать изобразительную технику - учить лепить колокольчик из шара путём выдавливания и моделирования формы. </a:t>
            </a:r>
          </a:p>
          <a:p>
            <a:pPr>
              <a:buNone/>
            </a:pPr>
            <a:r>
              <a:rPr lang="ru-RU" sz="2000" dirty="0" smtClean="0"/>
              <a:t>Развивать чувство формы, пропорций, воспитывать аккуратность. </a:t>
            </a:r>
          </a:p>
          <a:p>
            <a:pPr>
              <a:buNone/>
            </a:pPr>
            <a:r>
              <a:rPr lang="ru-RU" sz="2000" dirty="0" smtClean="0"/>
              <a:t> Учить синхронизировать работу обеих рук. </a:t>
            </a:r>
          </a:p>
          <a:p>
            <a:endParaRPr lang="ru-RU" sz="2000" dirty="0"/>
          </a:p>
        </p:txBody>
      </p:sp>
      <p:pic>
        <p:nvPicPr>
          <p:cNvPr id="3074" name="Picture 2" descr="C:\Users\Ирина\Desktop\79ace25e6fbbdd2c12b69de86a04e429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20688"/>
            <a:ext cx="3429000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ВСЕМ ВЕСЕЛО…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www.maam.ru/upload/blogs/3c555750871a08da201b2c5dd959327c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5272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рина\Desktop\48f0c33d1584044799e3868a65540984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017309" cy="4525963"/>
          </a:xfrm>
          <a:prstGeom prst="rect">
            <a:avLst/>
          </a:prstGeom>
          <a:noFill/>
        </p:spPr>
      </p:pic>
      <p:pic>
        <p:nvPicPr>
          <p:cNvPr id="4099" name="Picture 3" descr="C:\Users\Ирина\Desktop\54aebdaf754005d1368495d1f95d0c68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529590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Проводились музыкальные занятия на тему «Колокольная страна», где детям рассказывалось об истории создания этого инструмента, о том, какие бывают колокола и колокольчики, о самом разнообразном их применении. </a:t>
            </a:r>
            <a:br>
              <a:rPr lang="ru-RU" sz="2400" dirty="0" smtClean="0"/>
            </a:br>
            <a:r>
              <a:rPr lang="ru-RU" sz="2400" dirty="0" smtClean="0"/>
              <a:t>А в группе мы создали вот такой коллаж об этом.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Ирина\Pictures\2015-02-25 сказка для 11 гр\сказка для 11 гр 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40016"/>
            <a:ext cx="7076977" cy="4717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42617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А вот и модель: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3779912" cy="525658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Наша модель состоит из двух кругов, в центре которых находится колокольчик. Внутренний круг показывает материалы, из которых могут быть сделаны колокольчики, внешний – их применение.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maam.ru/upload/blogs/detsad-142686-13966112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36912"/>
            <a:ext cx="5070351" cy="389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4104456" cy="5544616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400" b="1" dirty="0" smtClean="0"/>
              <a:t>Потом заговорить про сказки, в которых упоминаются колокольчики, например:</a:t>
            </a:r>
          </a:p>
          <a:p>
            <a:pPr>
              <a:buNone/>
            </a:pPr>
            <a:r>
              <a:rPr lang="ru-RU" sz="3400" b="1" dirty="0" smtClean="0"/>
              <a:t>"</a:t>
            </a:r>
            <a:r>
              <a:rPr lang="ru-RU" sz="3400" b="1" dirty="0" err="1" smtClean="0"/>
              <a:t>Винни</a:t>
            </a:r>
            <a:r>
              <a:rPr lang="ru-RU" sz="3400" b="1" dirty="0" smtClean="0"/>
              <a:t> Пуха" Александра </a:t>
            </a:r>
            <a:r>
              <a:rPr lang="ru-RU" sz="3400" b="1" dirty="0" err="1" smtClean="0"/>
              <a:t>Милна</a:t>
            </a:r>
            <a:r>
              <a:rPr lang="ru-RU" sz="3400" b="1" dirty="0" smtClean="0"/>
              <a:t>, ту самую, известную всем, историю с дверным колокольчиком и хвостом </a:t>
            </a:r>
            <a:r>
              <a:rPr lang="ru-RU" sz="3400" b="1" dirty="0" err="1" smtClean="0"/>
              <a:t>Иа-Иа</a:t>
            </a:r>
            <a:r>
              <a:rPr lang="ru-RU" sz="3400" b="1" dirty="0" smtClean="0"/>
              <a:t>;</a:t>
            </a:r>
          </a:p>
          <a:p>
            <a:pPr>
              <a:buNone/>
            </a:pPr>
            <a:r>
              <a:rPr lang="ru-RU" sz="3400" b="1" dirty="0" smtClean="0"/>
              <a:t>"Приключения </a:t>
            </a:r>
            <a:r>
              <a:rPr lang="ru-RU" sz="3400" b="1" dirty="0" err="1" smtClean="0"/>
              <a:t>Чиполлино</a:t>
            </a:r>
            <a:r>
              <a:rPr lang="ru-RU" sz="3400" b="1" dirty="0" smtClean="0"/>
              <a:t>" </a:t>
            </a:r>
            <a:r>
              <a:rPr lang="ru-RU" sz="3400" b="1" dirty="0" err="1" smtClean="0"/>
              <a:t>Джани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Родари</a:t>
            </a:r>
            <a:r>
              <a:rPr lang="ru-RU" sz="3400" b="1" dirty="0" smtClean="0"/>
              <a:t> где принц Лимон «был одет во все желтое с ног до головы, а на желтой шапочке у него побрякивал золотой колокольчик». А у его </a:t>
            </a:r>
            <a:r>
              <a:rPr lang="ru-RU" sz="3400" b="1" dirty="0" err="1" smtClean="0"/>
              <a:t>придворных-лимонончиков</a:t>
            </a:r>
            <a:r>
              <a:rPr lang="ru-RU" sz="3400" b="1" dirty="0" smtClean="0"/>
              <a:t>, колокольчики были серебряные, у солдат же - бронзовые. Колокольчики мелодично звенели и получалась великолепная музыка! </a:t>
            </a:r>
          </a:p>
          <a:p>
            <a:pPr>
              <a:buFont typeface="Wingdings" pitchFamily="2" charset="2"/>
              <a:buChar char="Ø"/>
            </a:pPr>
            <a:r>
              <a:rPr lang="ru-RU" sz="3400" b="1" dirty="0" smtClean="0"/>
              <a:t>Потом, сообщить детям о том, что по церковным канонам, колокольные звоны свершают в определенный час, и только определенным образом. И только одну неделю в году, можно звонить вдоволь, на радость всему миру. Это Пасхальная Светлая Седмица. Всем позволено звонить в колокола на Пасху, но необходимо помнить, что колокол церковный - это святыня, которую надо чтить и беречь! </a:t>
            </a:r>
          </a:p>
          <a:p>
            <a:endParaRPr lang="ru-RU" dirty="0"/>
          </a:p>
        </p:txBody>
      </p:sp>
      <p:pic>
        <p:nvPicPr>
          <p:cNvPr id="4" name="Рисунок 3" descr="http://www.maam.ru/upload/blogs/77e3dbcaf5c5604e235fbbfd4cf39870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37909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/>
              <a:t>Подвижная игра: «Жмурки с колокольчиком».</a:t>
            </a:r>
          </a:p>
          <a:p>
            <a:pPr>
              <a:buNone/>
            </a:pPr>
            <a:r>
              <a:rPr lang="ru-RU" sz="1800" dirty="0" smtClean="0"/>
              <a:t>Все становятся в круг. В центре круга два-три играющих и </a:t>
            </a:r>
            <a:r>
              <a:rPr lang="ru-RU" sz="1800" dirty="0" err="1" smtClean="0"/>
              <a:t>жмурка</a:t>
            </a:r>
            <a:r>
              <a:rPr lang="ru-RU" sz="1800" dirty="0" smtClean="0"/>
              <a:t>. У всех активных игроков завязаны глаза. У жмурки колокольчик. </a:t>
            </a:r>
            <a:r>
              <a:rPr lang="ru-RU" sz="1800" dirty="0" err="1" smtClean="0"/>
              <a:t>Жмурка</a:t>
            </a:r>
            <a:r>
              <a:rPr lang="ru-RU" sz="1800" dirty="0" smtClean="0"/>
              <a:t> ловит других «слепцов». Те узнают о его приближении по звону колокольчика. Чтобы игра была напряженной и безопасной, внешний круг не должен быть очень большим. А стоящие в кругу должны хранить абсолютную тишину — чтобы был слышен звон колокольчика.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Подвижная игра: «Колокольчик и платочек».</a:t>
            </a:r>
          </a:p>
          <a:p>
            <a:pPr>
              <a:buNone/>
            </a:pPr>
            <a:r>
              <a:rPr lang="ru-RU" sz="1800" dirty="0" smtClean="0"/>
              <a:t>Дети стоят в кругу. Водящий с платочком в центре круга, у ведущего игру — колокольчик. Дети идут по кругу вправо, а водящий двигается по внутреннему кругу влево. Все напевают или нараспев произносят считалку:</a:t>
            </a:r>
          </a:p>
          <a:p>
            <a:pPr>
              <a:buNone/>
            </a:pPr>
            <a:r>
              <a:rPr lang="ru-RU" sz="1800" dirty="0" smtClean="0"/>
              <a:t>Гори, гори ясно, </a:t>
            </a:r>
          </a:p>
          <a:p>
            <a:pPr>
              <a:buNone/>
            </a:pPr>
            <a:r>
              <a:rPr lang="ru-RU" sz="1800" dirty="0" smtClean="0"/>
              <a:t>Чтобы не погасло, </a:t>
            </a:r>
          </a:p>
          <a:p>
            <a:pPr>
              <a:buNone/>
            </a:pPr>
            <a:r>
              <a:rPr lang="ru-RU" sz="1800" dirty="0" smtClean="0"/>
              <a:t>Глянь на небо: птички летят, </a:t>
            </a:r>
          </a:p>
          <a:p>
            <a:pPr>
              <a:buNone/>
            </a:pPr>
            <a:r>
              <a:rPr lang="ru-RU" sz="1800" dirty="0" smtClean="0"/>
              <a:t>Колокольчики звенят! </a:t>
            </a:r>
          </a:p>
          <a:p>
            <a:pPr>
              <a:buNone/>
            </a:pPr>
            <a:r>
              <a:rPr lang="ru-RU" sz="1800" dirty="0" smtClean="0"/>
              <a:t>С окончанием фразы водящий останавливается, поворачивается лицом к двум стоящим рядом игрокам и произносит их имена. Ведущий звонит в колокольчик. Дети, чьи имена назвали, бегут по внешней стороне круга в разные стороны. Каждый стремится прибежать первым, чтобы взять платочек у водящего и поднять его вверх. Тот, кто добыл платочек, становится водящим.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272808" cy="597666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НОД конструирование «Город Колокольчиков».</a:t>
            </a:r>
          </a:p>
          <a:p>
            <a:pPr>
              <a:buNone/>
            </a:pPr>
            <a:r>
              <a:rPr lang="ru-RU" sz="1400" dirty="0" smtClean="0"/>
              <a:t>Поможем построить город Колокольчиков. </a:t>
            </a:r>
          </a:p>
          <a:p>
            <a:pPr>
              <a:buNone/>
            </a:pPr>
            <a:r>
              <a:rPr lang="ru-RU" sz="1400" dirty="0" smtClean="0"/>
              <a:t>Пр. содержание: 1. Познавательные и воспитательные задачи:</a:t>
            </a:r>
          </a:p>
          <a:p>
            <a:pPr>
              <a:buNone/>
            </a:pPr>
            <a:r>
              <a:rPr lang="ru-RU" sz="1400" dirty="0" smtClean="0"/>
              <a:t>а) закреплять название строительных материалов</a:t>
            </a:r>
          </a:p>
          <a:p>
            <a:pPr>
              <a:buNone/>
            </a:pPr>
            <a:r>
              <a:rPr lang="ru-RU" sz="1400" dirty="0" smtClean="0"/>
              <a:t>б) закреплять умение делать двойное перекрытие</a:t>
            </a:r>
          </a:p>
          <a:p>
            <a:pPr>
              <a:buNone/>
            </a:pPr>
            <a:r>
              <a:rPr lang="ru-RU" sz="1400" dirty="0" smtClean="0"/>
              <a:t>в) закреплять знания детей о частях здания – фундамент, перекрытие, крыша</a:t>
            </a:r>
          </a:p>
          <a:p>
            <a:pPr>
              <a:buNone/>
            </a:pPr>
            <a:r>
              <a:rPr lang="ru-RU" sz="1400" dirty="0" smtClean="0"/>
              <a:t>г) упражнять в употреблении слов: узкая широкая, узкая длинная, широкая сторона. </a:t>
            </a:r>
          </a:p>
          <a:p>
            <a:pPr>
              <a:buNone/>
            </a:pPr>
            <a:r>
              <a:rPr lang="ru-RU" sz="1400" dirty="0" smtClean="0"/>
              <a:t>2. Конструктивные задачи:</a:t>
            </a:r>
          </a:p>
          <a:p>
            <a:pPr>
              <a:buNone/>
            </a:pPr>
            <a:r>
              <a:rPr lang="ru-RU" sz="1400" dirty="0" smtClean="0"/>
              <a:t>а) формировать умение рассматривать схему, выделять в нем части</a:t>
            </a:r>
          </a:p>
          <a:p>
            <a:pPr>
              <a:buNone/>
            </a:pPr>
            <a:r>
              <a:rPr lang="ru-RU" sz="1400" dirty="0" smtClean="0"/>
              <a:t>б) определять из каких деталей выполнена схема, учить строительно-графической схеме. </a:t>
            </a:r>
          </a:p>
          <a:p>
            <a:pPr>
              <a:buNone/>
            </a:pPr>
            <a:r>
              <a:rPr lang="ru-RU" sz="1400" dirty="0" smtClean="0"/>
              <a:t>3. Технические задачи: </a:t>
            </a:r>
          </a:p>
          <a:p>
            <a:pPr>
              <a:buNone/>
            </a:pPr>
            <a:r>
              <a:rPr lang="ru-RU" sz="1400" dirty="0" smtClean="0"/>
              <a:t>а) формировать технические навыки, определять пространственное расположение частей</a:t>
            </a:r>
          </a:p>
          <a:p>
            <a:pPr>
              <a:buNone/>
            </a:pPr>
            <a:r>
              <a:rPr lang="ru-RU" sz="1400" dirty="0" smtClean="0"/>
              <a:t>б) определять последовательный ход постройки. 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Экскурсия в музей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Цель: воспитание интереса к родному городу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Сюжетно-ролевая игра:</a:t>
            </a:r>
            <a:r>
              <a:rPr lang="ru-RU" sz="1400" dirty="0" smtClean="0"/>
              <a:t> «Оркестр».</a:t>
            </a:r>
          </a:p>
          <a:p>
            <a:pPr>
              <a:buNone/>
            </a:pPr>
            <a:r>
              <a:rPr lang="ru-RU" sz="1400" dirty="0" smtClean="0"/>
              <a:t>Цели: воспитание умения договариваться; формирование представлений о профессиях. 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Настольные игры:</a:t>
            </a:r>
            <a:r>
              <a:rPr lang="ru-RU" sz="1400" dirty="0" smtClean="0"/>
              <a:t> «Найди пару», «Составь узор», «Сложи из частей целое».</a:t>
            </a:r>
          </a:p>
          <a:p>
            <a:pPr>
              <a:buNone/>
            </a:pPr>
            <a:r>
              <a:rPr lang="ru-RU" sz="1400" dirty="0" smtClean="0"/>
              <a:t>Цели: развитие коммуникативных способностей. 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Подвижная игра:</a:t>
            </a:r>
            <a:r>
              <a:rPr lang="ru-RU" sz="1400" dirty="0" smtClean="0"/>
              <a:t> «Паутина».</a:t>
            </a:r>
          </a:p>
          <a:p>
            <a:pPr>
              <a:buNone/>
            </a:pPr>
            <a:r>
              <a:rPr lang="ru-RU" sz="1400" dirty="0" smtClean="0"/>
              <a:t>Цели: формирование двигательных навыков, развитие ловкости. 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Составление рассказа:</a:t>
            </a:r>
            <a:r>
              <a:rPr lang="ru-RU" sz="1400" dirty="0" smtClean="0"/>
              <a:t> «Маленький колокольчик».</a:t>
            </a:r>
          </a:p>
          <a:p>
            <a:pPr>
              <a:buNone/>
            </a:pPr>
            <a:r>
              <a:rPr lang="ru-RU" sz="1400" dirty="0" smtClean="0"/>
              <a:t>Цели: содействие сотрудничеству детей и родителей.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Игра: «Найди свой колокольчик, а теперь найди место, где он стоял</a:t>
            </a:r>
            <a:r>
              <a:rPr lang="ru-RU" sz="1400" dirty="0" smtClean="0"/>
              <a:t>».</a:t>
            </a:r>
          </a:p>
          <a:p>
            <a:pPr>
              <a:buNone/>
            </a:pPr>
            <a:r>
              <a:rPr lang="ru-RU" sz="1400" dirty="0" smtClean="0"/>
              <a:t>Цель: развитие памяти и внимания.</a:t>
            </a:r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6147" name="Picture 3" descr="C:\Users\Ирина\Desktop\2H0Fc2n7Q5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866895"/>
            <a:ext cx="2987824" cy="1991105"/>
          </a:xfrm>
          <a:prstGeom prst="rect">
            <a:avLst/>
          </a:prstGeom>
          <a:noFill/>
        </p:spPr>
      </p:pic>
      <p:pic>
        <p:nvPicPr>
          <p:cNvPr id="1026" name="Picture 2" descr="C:\Users\Ирина\Pictures\2014-12-26 колокольчики и страны, новый год и 25 в Ажуре\колокольчики и страны, новый год и 25 в Ажуре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777" y="0"/>
            <a:ext cx="2659223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92696"/>
            <a:ext cx="4546848" cy="15121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НОД лепка </a:t>
            </a:r>
            <a:br>
              <a:rPr lang="ru-RU" sz="3200" dirty="0" smtClean="0"/>
            </a:br>
            <a:r>
              <a:rPr lang="ru-RU" sz="3200" dirty="0" smtClean="0"/>
              <a:t>«Сувенирные колокольчики».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80920" cy="568863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Пр. содержание:</a:t>
            </a:r>
            <a:r>
              <a:rPr lang="ru-RU" dirty="0" smtClean="0"/>
              <a:t> Продолжать знакомить с профессией звонарь, литейщик и реставратор. Развивать умение передавать пропорции предметов, использовать в работе разные способы лепки: </a:t>
            </a:r>
            <a:r>
              <a:rPr lang="ru-RU" dirty="0" err="1" smtClean="0"/>
              <a:t>налеп</a:t>
            </a:r>
            <a:r>
              <a:rPr lang="ru-RU" dirty="0" smtClean="0"/>
              <a:t>, углубления, оттиск, применять стеку. Закрепить умение лепки из пластилина. Использовать в работе знания и приемы полученные ранее. Создавать индивидуальные творческие работы. Пополнять словарный запас детей названиями новых профессий: звонарь, литейщик, реставратор, сувенир, сувенирный. </a:t>
            </a:r>
          </a:p>
          <a:p>
            <a:pPr>
              <a:buNone/>
            </a:pPr>
            <a:r>
              <a:rPr lang="ru-RU" b="1" dirty="0" smtClean="0"/>
              <a:t>Материалы: </a:t>
            </a:r>
            <a:r>
              <a:rPr lang="ru-RU" dirty="0" smtClean="0"/>
              <a:t>пластилин, стека, различные формы для оттиска (пуговицы, печати, семена, картинки и фотографии различных колоколов, колокольчики). </a:t>
            </a:r>
          </a:p>
          <a:p>
            <a:pPr>
              <a:buNone/>
            </a:pPr>
            <a:r>
              <a:rPr lang="ru-RU" b="1" dirty="0" smtClean="0"/>
              <a:t>Впоследствии мы играли в магазин сувениров, продавали изготовленные колокольчики.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Ирина\Pictures\эпидемия гриппа в сказках и родит собрание с колокольчик\IMG_6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302433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744416" cy="108498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МАСТЕРСКАЯ УМЕЛЫХ РУЧЕК </a:t>
            </a:r>
            <a:br>
              <a:rPr lang="ru-RU" sz="1800" b="1" dirty="0" smtClean="0"/>
            </a:br>
            <a:r>
              <a:rPr lang="ru-RU" sz="1800" b="1" dirty="0" smtClean="0"/>
              <a:t>«ЧУДО-КОЛОКОЛЬЧИКИ».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3573016"/>
            <a:ext cx="5112568" cy="328498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000" dirty="0" smtClean="0"/>
              <a:t>Родители участвовали не только в пополнении коллекции и добыче информации о колокольчиках,  но и …</a:t>
            </a:r>
          </a:p>
          <a:p>
            <a:pPr>
              <a:buNone/>
            </a:pPr>
            <a:r>
              <a:rPr lang="ru-RU" sz="4000" dirty="0" smtClean="0"/>
              <a:t>Смотрите сами, на родительском собрании они творили своими умелыми руками:</a:t>
            </a:r>
          </a:p>
          <a:p>
            <a:pPr>
              <a:buNone/>
            </a:pPr>
            <a:r>
              <a:rPr lang="ru-RU" sz="4000" b="1" dirty="0" smtClean="0"/>
              <a:t>Мастерили колокольчики из разных материалов или их плоскостные изображения, а дети потом любовались выставкой родительских работ, пытаясь угадать, где чья работа? Оценили творчество, аккуратность и оригинальность работ.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5122" name="Picture 2" descr="C:\Users\Ирина\Pictures\2015-02-21 род собр с колокольказкчиками и сценка в д. саду - эпидемия в\род собр с колокольказкчиками и сценка в д. саду - эпидемия в 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412" y="0"/>
            <a:ext cx="5292588" cy="3528392"/>
          </a:xfrm>
          <a:prstGeom prst="rect">
            <a:avLst/>
          </a:prstGeom>
          <a:noFill/>
        </p:spPr>
      </p:pic>
      <p:pic>
        <p:nvPicPr>
          <p:cNvPr id="3074" name="Picture 2" descr="C:\Users\Ирина\Pictures\эпидемия гриппа в сказках и родит собрание с колокольчик\IMG_6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372616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u="sng" dirty="0" smtClean="0"/>
              <a:t>Открытое мероприятие, совместная с детьми и родителями </a:t>
            </a:r>
            <a:r>
              <a:rPr lang="ru-RU" sz="2800" b="1" u="sng" dirty="0" err="1" smtClean="0"/>
              <a:t>квест-игра</a:t>
            </a:r>
            <a:r>
              <a:rPr lang="ru-RU" sz="2800" b="1" u="sng" dirty="0" smtClean="0"/>
              <a:t>: "Путешествие на каникулах".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Цель: </a:t>
            </a:r>
            <a:r>
              <a:rPr lang="ru-RU" sz="1400" dirty="0" smtClean="0"/>
              <a:t> продолжать развивать географическое мышление.</a:t>
            </a:r>
          </a:p>
          <a:p>
            <a:pPr>
              <a:buNone/>
            </a:pPr>
            <a:r>
              <a:rPr lang="ru-RU" sz="1400" b="1" dirty="0" smtClean="0"/>
              <a:t>Задачи:</a:t>
            </a:r>
            <a:endParaRPr lang="ru-RU" sz="1400" dirty="0" smtClean="0"/>
          </a:p>
          <a:p>
            <a:pPr>
              <a:buNone/>
            </a:pPr>
            <a:r>
              <a:rPr lang="ru-RU" sz="1400" i="1" u="sng" dirty="0" smtClean="0"/>
              <a:t>Образовательные: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- закреплять знания детей о глобусе, как модели Земли;</a:t>
            </a:r>
          </a:p>
          <a:p>
            <a:pPr>
              <a:buNone/>
            </a:pPr>
            <a:r>
              <a:rPr lang="ru-RU" sz="1400" dirty="0" smtClean="0"/>
              <a:t>- продолжать формирование умения находить на глобусе и карте    необходимые географические объекты (материки и страны);</a:t>
            </a:r>
          </a:p>
          <a:p>
            <a:pPr>
              <a:buNone/>
            </a:pPr>
            <a:r>
              <a:rPr lang="ru-RU" sz="1400" dirty="0" smtClean="0"/>
              <a:t>- учить детей составлять рассказы по схеме путешествия, развивать навыки общения;</a:t>
            </a:r>
          </a:p>
          <a:p>
            <a:pPr>
              <a:buNone/>
            </a:pPr>
            <a:r>
              <a:rPr lang="ru-RU" sz="1400" dirty="0" smtClean="0"/>
              <a:t>- обогатить знания детей об обитателях материков;</a:t>
            </a:r>
          </a:p>
          <a:p>
            <a:pPr>
              <a:buNone/>
            </a:pPr>
            <a:r>
              <a:rPr lang="ru-RU" sz="1400" dirty="0" smtClean="0"/>
              <a:t>- закрепить представления   о месте жительства ребенка, как гражданина страны.</a:t>
            </a:r>
          </a:p>
          <a:p>
            <a:pPr>
              <a:buNone/>
            </a:pPr>
            <a:r>
              <a:rPr lang="ru-RU" sz="1400" i="1" u="sng" dirty="0" smtClean="0"/>
              <a:t>Развивающие: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- способствовать формированию у детей уверенности в своих мыслительных и интеллектуальных способностях и возможностях;</a:t>
            </a:r>
          </a:p>
          <a:p>
            <a:pPr>
              <a:buNone/>
            </a:pPr>
            <a:r>
              <a:rPr lang="ru-RU" sz="1400" dirty="0" smtClean="0"/>
              <a:t>- развивать монологическую речь с опорой на предметно-схематичные модели (коллаж);</a:t>
            </a:r>
          </a:p>
          <a:p>
            <a:pPr>
              <a:buNone/>
            </a:pPr>
            <a:r>
              <a:rPr lang="ru-RU" sz="1400" dirty="0" smtClean="0"/>
              <a:t>- развитие фонематического слуха (звон колокольчика);</a:t>
            </a:r>
          </a:p>
          <a:p>
            <a:pPr>
              <a:buNone/>
            </a:pPr>
            <a:r>
              <a:rPr lang="ru-RU" sz="1400" dirty="0" smtClean="0"/>
              <a:t>- расширять кругозор посредством приобщения к накопленному человечеством опыту познания мира.</a:t>
            </a:r>
          </a:p>
          <a:p>
            <a:pPr>
              <a:buNone/>
            </a:pPr>
            <a:r>
              <a:rPr lang="ru-RU" sz="1400" i="1" u="sng" dirty="0" smtClean="0"/>
              <a:t>Воспитательные: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- воспитывать любознательность, желание познавать окружающий мир, уважение и интерес к другим народам мира;</a:t>
            </a:r>
          </a:p>
          <a:p>
            <a:pPr>
              <a:buNone/>
            </a:pPr>
            <a:r>
              <a:rPr lang="ru-RU" sz="1400" dirty="0" smtClean="0"/>
              <a:t>- формировать коммуникативные отношения между детьми;</a:t>
            </a:r>
          </a:p>
          <a:p>
            <a:pPr>
              <a:buNone/>
            </a:pPr>
            <a:r>
              <a:rPr lang="ru-RU" sz="1400" dirty="0" smtClean="0"/>
              <a:t>- формировать патриотические чувства.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196752"/>
            <a:ext cx="3034680" cy="15121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Фото с </a:t>
            </a:r>
            <a:r>
              <a:rPr lang="ru-RU" sz="2400" b="1" dirty="0" err="1" smtClean="0">
                <a:solidFill>
                  <a:srgbClr val="0070C0"/>
                </a:solidFill>
              </a:rPr>
              <a:t>квест-игры</a:t>
            </a:r>
            <a:r>
              <a:rPr lang="ru-RU" sz="2400" b="1" dirty="0" smtClean="0">
                <a:solidFill>
                  <a:srgbClr val="0070C0"/>
                </a:solidFill>
              </a:rPr>
              <a:t>, которая появилась, как заключительный этап проекта.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Ирина\Pictures\2014-12-26 колокольчики и страны, новый год и 25 в Ажуре\колокольчики и страны, новый год и 25 в Ажуре 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348785" cy="3565856"/>
          </a:xfrm>
          <a:prstGeom prst="rect">
            <a:avLst/>
          </a:prstGeom>
          <a:noFill/>
        </p:spPr>
      </p:pic>
      <p:pic>
        <p:nvPicPr>
          <p:cNvPr id="2051" name="Picture 3" descr="C:\Users\Ирина\Pictures\2014-12-26 колокольчики и страны, новый год и 25 в Ажуре\колокольчики и страны, новый год и 25 в Ажуре 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4788024" cy="3192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700" dirty="0" smtClean="0"/>
              <a:t>Что </a:t>
            </a:r>
            <a:r>
              <a:rPr lang="ru-RU" sz="2700" dirty="0"/>
              <a:t>привлекает в </a:t>
            </a:r>
            <a:r>
              <a:rPr lang="ru-RU" sz="2700" dirty="0" smtClean="0"/>
              <a:t>колокольчиках, так </a:t>
            </a:r>
            <a:r>
              <a:rPr lang="ru-RU" sz="2700" dirty="0"/>
              <a:t>это - разнообразие дизайна, форм и материалов: делают их как из традиционных материалов например металлов, в том числе и драгоценных, керамика, фарфор, древесина разных пород. И, не совсем традиционных: нитки, береста и листья растений, стекло и хрусталь. </a:t>
            </a:r>
            <a:r>
              <a:rPr lang="ru-RU" sz="2700" dirty="0" smtClean="0"/>
              <a:t>Оттого и звон у них разный, это и отметили наши малышки.</a:t>
            </a:r>
          </a:p>
          <a:p>
            <a:pPr>
              <a:buNone/>
            </a:pPr>
            <a:r>
              <a:rPr lang="ru-RU" sz="2700" dirty="0" smtClean="0"/>
              <a:t>Очень </a:t>
            </a:r>
            <a:r>
              <a:rPr lang="ru-RU" sz="2700" dirty="0"/>
              <a:t>интересная особенность еще в том что на них наносят надписи, из которых внимательный человек может узнать, где и когда они сделаны, по какому поводу. Наносят на них и высказывания, изречения, дарственные надписи, пожелания. </a:t>
            </a:r>
            <a:endParaRPr lang="ru-RU" sz="2700" dirty="0" smtClean="0"/>
          </a:p>
          <a:p>
            <a:pPr>
              <a:buNone/>
            </a:pPr>
            <a:r>
              <a:rPr lang="ru-RU" sz="2700" dirty="0" smtClean="0"/>
              <a:t>История </a:t>
            </a:r>
            <a:r>
              <a:rPr lang="ru-RU" sz="2700" dirty="0"/>
              <a:t>колокольчика насчитывает уже не одно столетие.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 Девочки поют песню про колокольчики.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А на заднем плане видна богатая коллекция…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Ирина\Pictures\2014-12-26 колокольчики и страны, новый год и 25 в Ажуре\колокольчики и страны, новый год и 25 в Ажуре 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718153" cy="5145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Итог, или анализ полученных в ходе проекта результатов: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ru-RU" sz="4500" b="1" dirty="0" smtClean="0"/>
          </a:p>
          <a:p>
            <a:pPr>
              <a:buNone/>
            </a:pPr>
            <a:endParaRPr lang="ru-RU" sz="4500" b="1" dirty="0" smtClean="0"/>
          </a:p>
          <a:p>
            <a:pPr>
              <a:buNone/>
            </a:pPr>
            <a:r>
              <a:rPr lang="ru-RU" sz="4900" b="1" i="1" dirty="0" smtClean="0"/>
              <a:t>Итак, в самом начале была выявлена проблема – отсутствие знаний о колокольчиках и о том, где и для чего они нужны и разные ли они. </a:t>
            </a:r>
          </a:p>
          <a:p>
            <a:pPr>
              <a:buNone/>
            </a:pPr>
            <a:r>
              <a:rPr lang="ru-RU" sz="4900" b="1" i="1" dirty="0" smtClean="0"/>
              <a:t>К результатам и решению поставленных задач, нас вели шаги –  все проведённые в ходе проекта мероприятия.</a:t>
            </a:r>
          </a:p>
          <a:p>
            <a:pPr>
              <a:buNone/>
            </a:pPr>
            <a:r>
              <a:rPr lang="ru-RU" sz="4900" b="1" i="1" dirty="0" smtClean="0"/>
              <a:t>Поставленные  нами вначале задачи были решены и мы рады заинтересованности и поддержке семьи, лишь это позволило проекту  стать столь эффективным. </a:t>
            </a:r>
          </a:p>
          <a:p>
            <a:pPr>
              <a:buNone/>
            </a:pPr>
            <a:r>
              <a:rPr lang="ru-RU" sz="4900" b="1" i="1" dirty="0" smtClean="0"/>
              <a:t>Взаимосвязь нас всех, и наша увлечённость и общность, позволили так многого достичь и столько узнать и успеть. Соответственно все ожидаемые результаты подтверждены и утверждают правильность современных тенденций в  развитии образования.</a:t>
            </a:r>
          </a:p>
          <a:p>
            <a:pPr>
              <a:buNone/>
            </a:pPr>
            <a:r>
              <a:rPr lang="ru-RU" sz="4900" b="1" dirty="0" smtClean="0"/>
              <a:t>Кроме того, </a:t>
            </a:r>
            <a:r>
              <a:rPr lang="ru-RU" sz="4900" b="1" dirty="0" err="1" smtClean="0"/>
              <a:t>незапланировано</a:t>
            </a:r>
            <a:r>
              <a:rPr lang="ru-RU" sz="4900" b="1" dirty="0" smtClean="0"/>
              <a:t>, мы получили такой результат – </a:t>
            </a:r>
          </a:p>
          <a:p>
            <a:pPr>
              <a:buNone/>
            </a:pPr>
            <a:r>
              <a:rPr lang="ru-RU" sz="4900" b="1" dirty="0" smtClean="0"/>
              <a:t>Согласно ФГОС мы, нашим проектом подтвердили три основных принципа: </a:t>
            </a:r>
          </a:p>
          <a:p>
            <a:pPr marL="514350" indent="-514350">
              <a:buAutoNum type="arabicPeriod"/>
            </a:pPr>
            <a:r>
              <a:rPr lang="ru-RU" sz="4900" b="1" dirty="0" smtClean="0"/>
              <a:t> содействия и сотрудничества детей и взрослых в процессе развития  детей и их взаимодействия с    людьми, культурой и окружающим миром;  </a:t>
            </a:r>
          </a:p>
          <a:p>
            <a:pPr marL="514350" indent="-514350">
              <a:buAutoNum type="arabicPeriod"/>
            </a:pPr>
            <a:r>
              <a:rPr lang="ru-RU" sz="4900" b="1" dirty="0" smtClean="0"/>
              <a:t> поддержки разнообразия детства; </a:t>
            </a:r>
          </a:p>
          <a:p>
            <a:pPr marL="514350" indent="-514350">
              <a:buAutoNum type="arabicPeriod"/>
            </a:pPr>
            <a:r>
              <a:rPr lang="ru-RU" sz="4900" b="1" dirty="0" smtClean="0"/>
              <a:t> формирования познавательных интересов и познавательных действий ребёнка через его включение в  различные виды деятельности;  </a:t>
            </a:r>
          </a:p>
          <a:p>
            <a:pPr>
              <a:buNone/>
            </a:pPr>
            <a:r>
              <a:rPr lang="ru-RU" sz="4900" b="1" dirty="0" smtClean="0"/>
              <a:t>А так же решили одну из основных задач ФГОС: </a:t>
            </a:r>
          </a:p>
          <a:p>
            <a:pPr>
              <a:buNone/>
            </a:pPr>
            <a:r>
              <a:rPr lang="ru-RU" sz="4900" b="1" dirty="0" smtClean="0"/>
              <a:t>формирования общей культуры воспитанников, развития их нравственных, интеллектуальных, физических, эстетических качеств, инициативности, самостоятельности и ответственности, формирования предпосылок учебной деятельности.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В заключении…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4680520" cy="56886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Старинных колоколов осталось мало, тяжело сказывалась на судьбе колоколов война. Кому-то нужны были пушки, а не музыкальная и историческая ценность колоколов, отлитых талантливыми русскими мастерами. А некоторые колокола пострадали от вражеских снарядов, а как вы помните, расколотый колокол, как больной певец, - не поёт!</a:t>
            </a:r>
          </a:p>
          <a:p>
            <a:pPr>
              <a:buNone/>
            </a:pPr>
            <a:r>
              <a:rPr lang="ru-RU" dirty="0" smtClean="0"/>
              <a:t>Будем рады, если и в вашем сердце зазвенит колокольчик добра, милосердия и любви. Колокольчики – это часть истории нашей страны, и </a:t>
            </a:r>
            <a:r>
              <a:rPr lang="ru-RU" b="1" dirty="0" smtClean="0">
                <a:solidFill>
                  <a:srgbClr val="7030A0"/>
                </a:solidFill>
              </a:rPr>
              <a:t>Россия будет процветать «пока звонят колокола», пока люди помнят и берегут свои культурные традиции.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www.maam.ru/upload/blogs/24b008fdce8ed7404bbd262b855226c0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7909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600400" cy="3082354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sz="1600" b="1" i="1" dirty="0" smtClean="0">
                <a:solidFill>
                  <a:srgbClr val="0070C0"/>
                </a:solidFill>
              </a:rPr>
              <a:t>МЫ ПРОДОЛЖИМ, И ОБЯЗАТЕЛЬНО СДЕЛАЕМ НА ВЫПУСКНОМ – НОМЕР, С ИСПОЛЬЗОВАНИЕМ НАШЕЙ КОЛЛЕКЦИИ!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Ирина\Pictures\эпидемия гриппа в сказках и родит собрание с колокольчик\IMG_6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6605" y="3645024"/>
            <a:ext cx="4477395" cy="2984930"/>
          </a:xfrm>
          <a:prstGeom prst="rect">
            <a:avLst/>
          </a:prstGeom>
          <a:noFill/>
        </p:spPr>
      </p:pic>
      <p:pic>
        <p:nvPicPr>
          <p:cNvPr id="1029" name="Picture 5" descr="C:\Users\Ирина\Pictures\эпидемия гриппа в сказках и родит собрание с колокольчик\IMG_6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5076056" cy="3384037"/>
          </a:xfrm>
          <a:prstGeom prst="rect">
            <a:avLst/>
          </a:prstGeom>
          <a:noFill/>
        </p:spPr>
      </p:pic>
      <p:pic>
        <p:nvPicPr>
          <p:cNvPr id="1030" name="Picture 6" descr="C:\Users\Ирина\Pictures\эпидемия гриппа в сказках и родит собрание с колокольчик\IMG_6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4176972" cy="2784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Разные… и звучат по-разному….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www.maam.ru/upload/blogs/f813bd2cb463be9242caa3fa40a16071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4807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Кампанофилия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dirty="0" smtClean="0"/>
              <a:t>(</a:t>
            </a:r>
            <a:r>
              <a:rPr lang="ru-RU" sz="1800" b="1" dirty="0"/>
              <a:t>латинское </a:t>
            </a:r>
            <a:r>
              <a:rPr lang="ru-RU" sz="1800" b="1" dirty="0" err="1"/>
              <a:t>campana</a:t>
            </a:r>
            <a:r>
              <a:rPr lang="ru-RU" sz="1800" b="1" dirty="0"/>
              <a:t> колокол + греч., </a:t>
            </a:r>
            <a:r>
              <a:rPr lang="ru-RU" sz="1800" b="1" dirty="0" err="1"/>
              <a:t>phila</a:t>
            </a:r>
            <a:r>
              <a:rPr lang="ru-RU" sz="1800" b="1" dirty="0"/>
              <a:t> — привязанность)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b="1" dirty="0" smtClean="0"/>
              <a:t>— </a:t>
            </a:r>
            <a:r>
              <a:rPr lang="ru-RU" b="1" dirty="0"/>
              <a:t>это коллекционирование колоколов и колокольчиков.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564904"/>
            <a:ext cx="8363272" cy="40324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Мы любим </a:t>
            </a:r>
            <a:r>
              <a:rPr lang="ru-RU" dirty="0"/>
              <a:t>путешествовать и каждый раз, </a:t>
            </a:r>
            <a:r>
              <a:rPr lang="ru-RU" dirty="0" smtClean="0"/>
              <a:t>выбирая сувениры, глаз ложился на колокольчики! </a:t>
            </a:r>
            <a:r>
              <a:rPr lang="ru-RU" dirty="0"/>
              <a:t>Так скопилась </a:t>
            </a:r>
            <a:r>
              <a:rPr lang="ru-RU" dirty="0" smtClean="0"/>
              <a:t>целая большая </a:t>
            </a:r>
            <a:r>
              <a:rPr lang="ru-RU" dirty="0"/>
              <a:t>коллекция</a:t>
            </a:r>
            <a:r>
              <a:rPr lang="ru-RU" dirty="0" smtClean="0"/>
              <a:t>, колокольчиков </a:t>
            </a:r>
            <a:r>
              <a:rPr lang="ru-RU" dirty="0"/>
              <a:t>стало хватать на каждого ребёнка в группе! После посещения Валдая, </a:t>
            </a:r>
            <a:r>
              <a:rPr lang="ru-RU" dirty="0" smtClean="0"/>
              <a:t>с его музеем колокольчиков</a:t>
            </a:r>
            <a:r>
              <a:rPr lang="ru-RU" dirty="0"/>
              <a:t>, - родилась идея познакомить детей с историей </a:t>
            </a:r>
            <a:r>
              <a:rPr lang="ru-RU" dirty="0" smtClean="0"/>
              <a:t>колокольчика </a:t>
            </a:r>
            <a:r>
              <a:rPr lang="ru-RU" dirty="0"/>
              <a:t>и важностью колоколов на Руси! </a:t>
            </a:r>
          </a:p>
          <a:p>
            <a:pPr>
              <a:buNone/>
            </a:pPr>
            <a:r>
              <a:rPr lang="ru-RU" dirty="0" smtClean="0"/>
              <a:t>Все знают, - только увлечённому человеку под силу увлечь за собой! Для начала, достаточно было принести коллекцию и выставить на уровне глаз детей!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44008" y="836712"/>
            <a:ext cx="4104456" cy="511256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И началось изучение объекта всеми анализаторами и при помощи разных манипуляций. Дети, играя, изучали, рассматривали фотографии с колоколами на колокольнях, вместе смотрели презентации (вначале, в средней группе, про то, из чего сделан колокол, потом, уже в подготовительной группе, где колокола и колокольчики применяют..) Во всех возрастах дети отмечали, что у каждого колокольчика свой, неповторимый звук. Видели различия в размерах и цветовых гаммах.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Очень пригодились фотографии и книги с музеев.</a:t>
            </a:r>
            <a:endParaRPr lang="ru-RU" sz="1800" b="1" dirty="0"/>
          </a:p>
        </p:txBody>
      </p:sp>
      <p:pic>
        <p:nvPicPr>
          <p:cNvPr id="4" name="Содержимое 3" descr="&amp;Kcy;&amp;ocy;&amp;lcy;&amp;ocy;&amp;kcy;&amp;ocy;&amp;lcy;&amp;acy; &amp;icy; &amp;kcy;&amp;ocy;&amp;lcy;&amp;ocy;&amp;kcy;&amp;ocy;&amp;lcy;&amp;softcy;&amp;chcy;&amp;icy;&amp;kcy;&amp;icy; &amp;dcy;&amp;iecy;&amp;tcy;&amp;yacy;&amp;mcy;!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36004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Музейные фото..</a:t>
            </a:r>
            <a:endParaRPr lang="ru-RU" dirty="0"/>
          </a:p>
        </p:txBody>
      </p:sp>
      <p:pic>
        <p:nvPicPr>
          <p:cNvPr id="4" name="Содержимое 3" descr="http://www.maam.ru/upload/blogs/21eeba4106b6858a7efefa3f0ca1be64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55119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&amp;mcy;&amp;acy;&amp;lcy;&amp;acy;&amp;yacy; &amp;zcy;&amp;vcy;&amp;ocy;&amp;ncy;&amp;ncy;&amp;icy;&amp;ts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01008"/>
            <a:ext cx="2638461" cy="1728192"/>
          </a:xfrm>
          <a:prstGeom prst="rect">
            <a:avLst/>
          </a:prstGeom>
          <a:noFill/>
        </p:spPr>
      </p:pic>
      <p:pic>
        <p:nvPicPr>
          <p:cNvPr id="7" name="Рисунок 6" descr="http://www.maam.ru/upload/blogs/bdd05c14a0fd4f602e6eefdd10e92efa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556792"/>
            <a:ext cx="25922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Технологическая карта проекта: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920880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Название: </a:t>
            </a:r>
            <a:r>
              <a:rPr lang="ru-RU" sz="2400" b="1" u="sng" dirty="0" smtClean="0">
                <a:solidFill>
                  <a:srgbClr val="7030A0"/>
                </a:solidFill>
              </a:rPr>
              <a:t>«Однозвучно звенит колокольчик?»</a:t>
            </a:r>
          </a:p>
          <a:p>
            <a:pPr>
              <a:buNone/>
            </a:pPr>
            <a:r>
              <a:rPr lang="ru-RU" sz="2400" b="1" dirty="0" smtClean="0"/>
              <a:t>Тип </a:t>
            </a:r>
            <a:r>
              <a:rPr lang="ru-RU" sz="2400" b="1" dirty="0"/>
              <a:t>проекта</a:t>
            </a:r>
            <a:r>
              <a:rPr lang="ru-RU" sz="2400" b="1" dirty="0" smtClean="0"/>
              <a:t>: </a:t>
            </a:r>
            <a:r>
              <a:rPr lang="ru-RU" sz="2400" dirty="0" smtClean="0"/>
              <a:t>Долгосрочный, игровой, творческий, познавательно-исследовательский проект.</a:t>
            </a:r>
          </a:p>
          <a:p>
            <a:pPr>
              <a:buNone/>
            </a:pPr>
            <a:r>
              <a:rPr lang="ru-RU" sz="2400" b="1" dirty="0" smtClean="0"/>
              <a:t>Возраст воспитанников: </a:t>
            </a:r>
            <a:r>
              <a:rPr lang="ru-RU" sz="2400" dirty="0" smtClean="0"/>
              <a:t>со среднего дошкольного возраста по подготовительную группу.</a:t>
            </a:r>
            <a:endParaRPr lang="ru-RU" sz="2400" b="1" dirty="0"/>
          </a:p>
          <a:p>
            <a:pPr>
              <a:buNone/>
            </a:pPr>
            <a:r>
              <a:rPr lang="ru-RU" sz="2400" b="1" dirty="0"/>
              <a:t>Продолжительность проекта:</a:t>
            </a:r>
            <a:r>
              <a:rPr lang="ru-RU" sz="2400" dirty="0"/>
              <a:t> </a:t>
            </a:r>
            <a:r>
              <a:rPr lang="ru-RU" sz="2400" dirty="0" smtClean="0"/>
              <a:t> уже 2,5 года (весь проект мы идем ЗА детьми).</a:t>
            </a:r>
            <a:endParaRPr lang="ru-RU" sz="2400" dirty="0"/>
          </a:p>
          <a:p>
            <a:pPr>
              <a:buNone/>
            </a:pPr>
            <a:r>
              <a:rPr lang="ru-RU" sz="2400" b="1" dirty="0"/>
              <a:t>Участники проекта:</a:t>
            </a:r>
            <a:r>
              <a:rPr lang="ru-RU" sz="2400" dirty="0"/>
              <a:t> </a:t>
            </a:r>
            <a:r>
              <a:rPr lang="ru-RU" sz="2400" dirty="0" smtClean="0"/>
              <a:t>воспитанники; </a:t>
            </a:r>
            <a:r>
              <a:rPr lang="ru-RU" sz="2400" dirty="0"/>
              <a:t>воспитатели, родители, </a:t>
            </a:r>
            <a:r>
              <a:rPr lang="ru-RU" sz="2400" dirty="0" smtClean="0"/>
              <a:t>специалисты</a:t>
            </a:r>
            <a:r>
              <a:rPr lang="ru-RU" sz="2400" dirty="0"/>
              <a:t>. </a:t>
            </a:r>
          </a:p>
          <a:p>
            <a:pPr>
              <a:buNone/>
            </a:pPr>
            <a:r>
              <a:rPr lang="ru-RU" sz="2400" b="1" dirty="0" smtClean="0"/>
              <a:t>Интеграция образовательных областей:</a:t>
            </a:r>
            <a:r>
              <a:rPr lang="ru-RU" sz="2400" dirty="0" smtClean="0"/>
              <a:t> познавательное развитие, речевое развитие, художественно-эстетическое развитие, и в меньшей мере две других области.</a:t>
            </a:r>
            <a:endParaRPr lang="ru-RU" sz="2400" dirty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Актуальность  и  проблема: </a:t>
            </a:r>
          </a:p>
          <a:p>
            <a:pPr>
              <a:buNone/>
            </a:pPr>
            <a:r>
              <a:rPr lang="ru-RU" sz="1700" b="1" dirty="0" smtClean="0"/>
              <a:t>На сегодняшний день актуально историко-познавательное развитие и осваивая тему колоколов у детей  активизируются чувства сопричастности к русской национальной истории и культуре. </a:t>
            </a:r>
          </a:p>
          <a:p>
            <a:pPr>
              <a:buNone/>
            </a:pPr>
            <a:r>
              <a:rPr lang="ru-RU" sz="1700" b="1" dirty="0" smtClean="0"/>
              <a:t>Преобразующая деятельность взрослых представлена в данном проекте в том, как изменялся один и тот же предмет в зависимости от потребностей в нем людей. Такой подход интересен не только сам по себе, но и важен для развития перспективного взгляда ребенка на окружающие предметы. Показывая ребенку, как человек изменял предметы, делал их более удобными и полезными, мы открываем перед ним перспективу: как еще можно изменить предмет, сделать его красивее и полезнее. Это позволяет детям увидеть, как обогащаются функция и назначение предметов. </a:t>
            </a:r>
          </a:p>
          <a:p>
            <a:pPr>
              <a:buNone/>
            </a:pPr>
            <a:r>
              <a:rPr lang="ru-RU" sz="1700" b="1" dirty="0" smtClean="0"/>
              <a:t>Проблема проявилась сама собой. При первой же беседе о колокольчике выяснилось, что он нужен для того, чтобы звенеть. И на этом детские представления закончились. Не один ребенок не назвал колокольчик -  музыкальным инструментом, ни кто не смог предложить версии другого применения колокольчиков. Для детей была поставлена задача: выяснить, какие бывают колокольчики и их назначение. Удалось заинтересовать этой темой и взрослых.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Цель проекта: </a:t>
            </a:r>
            <a:r>
              <a:rPr lang="ru-RU" sz="1700" b="1" dirty="0" smtClean="0"/>
              <a:t>создание условий для развития познавательных и творческих способностей детей в процессе реализации игрового, творческого, познавательно-исследовательского проекта «Однозвучно звучит колокольчик?», а так же формирование представлений об историческом прошлом и настоящем колокольчиков, их функциях и многообразии.</a:t>
            </a:r>
            <a:endParaRPr lang="ru-RU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2844</Words>
  <Application>Microsoft Office PowerPoint</Application>
  <PresentationFormat>Экран (4:3)</PresentationFormat>
  <Paragraphs>235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УВЛЕЧЕНИЕ ПЕДАГОГА, УВЛЕКЛО ВСЕХ:  ОДНОЗВУЧНО ЗВУЧИТ КОЛОКОЛЬЧИК?</vt:lpstr>
      <vt:lpstr>ВСЕМ ВЕСЕЛО…</vt:lpstr>
      <vt:lpstr>Слайд 3</vt:lpstr>
      <vt:lpstr>Разные… и звучат по-разному….</vt:lpstr>
      <vt:lpstr>Кампанофилия  (латинское campana колокол + греч., phila — привязанность)  — это коллекционирование колоколов и колокольчиков.  </vt:lpstr>
      <vt:lpstr>И началось изучение объекта всеми анализаторами и при помощи разных манипуляций. Дети, играя, изучали, рассматривали фотографии с колоколами на колокольнях, вместе смотрели презентации (вначале, в средней группе, про то, из чего сделан колокол, потом, уже в подготовительной группе, где колокола и колокольчики применяют..) Во всех возрастах дети отмечали, что у каждого колокольчика свой, неповторимый звук. Видели различия в размерах и цветовых гаммах.  Очень пригодились фотографии и книги с музеев.</vt:lpstr>
      <vt:lpstr>Музейные фото..</vt:lpstr>
      <vt:lpstr>Технологическая карта проекта:</vt:lpstr>
      <vt:lpstr>Слайд 9</vt:lpstr>
      <vt:lpstr>Задачи проекта:</vt:lpstr>
      <vt:lpstr>Улыбнитесь и отдохните с нами. Музыкальная физкультминутка: «Колокольчики» (под звуки колокольчиков).  </vt:lpstr>
      <vt:lpstr>Мероприятия: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Проводились музыкальные занятия на тему «Колокольная страна», где детям рассказывалось об истории создания этого инструмента, о том, какие бывают колокола и колокольчики, о самом разнообразном их применении.  А в группе мы создали вот такой коллаж об этом. </vt:lpstr>
      <vt:lpstr>А вот и модель:</vt:lpstr>
      <vt:lpstr>Слайд 23</vt:lpstr>
      <vt:lpstr>Слайд 24</vt:lpstr>
      <vt:lpstr>Слайд 25</vt:lpstr>
      <vt:lpstr>НОД лепка  «Сувенирные колокольчики». </vt:lpstr>
      <vt:lpstr>МАСТЕРСКАЯ УМЕЛЫХ РУЧЕК  «ЧУДО-КОЛОКОЛЬЧИКИ».  </vt:lpstr>
      <vt:lpstr>Открытое мероприятие, совместная с детьми и родителями квест-игра: "Путешествие на каникулах". </vt:lpstr>
      <vt:lpstr>Фото с квест-игры, которая появилась, как заключительный этап проекта.</vt:lpstr>
      <vt:lpstr> Девочки поют песню про колокольчики. А на заднем плане видна богатая коллекция…</vt:lpstr>
      <vt:lpstr>Итог, или анализ полученных в ходе проекта результатов:</vt:lpstr>
      <vt:lpstr>В заключении…</vt:lpstr>
      <vt:lpstr>Спасибо за внимание! МЫ ПРОДОЛЖИМ, И ОБЯЗАТЕЛЬНО СДЕЛАЕМ НА ВЫПУСКНОМ – НОМЕР, С ИСПОЛЬЗОВАНИЕМ НАШЕЙ КОЛЛЕКЦИИ!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ОДНОЗВУЧНО ЗВУЧИТ КОЛОКОЛЬЧИК?</dc:title>
  <dc:creator>Ирина</dc:creator>
  <cp:lastModifiedBy>Пользователь Windows</cp:lastModifiedBy>
  <cp:revision>170</cp:revision>
  <dcterms:created xsi:type="dcterms:W3CDTF">2015-02-23T13:01:53Z</dcterms:created>
  <dcterms:modified xsi:type="dcterms:W3CDTF">2018-12-19T20:03:08Z</dcterms:modified>
</cp:coreProperties>
</file>