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2" r:id="rId2"/>
    <p:sldId id="256" r:id="rId3"/>
    <p:sldId id="257" r:id="rId4"/>
    <p:sldId id="273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FA8B"/>
    <a:srgbClr val="0000CC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5" autoAdjust="0"/>
    <p:restoredTop sz="94638" autoAdjust="0"/>
  </p:normalViewPr>
  <p:slideViewPr>
    <p:cSldViewPr>
      <p:cViewPr varScale="1">
        <p:scale>
          <a:sx n="87" d="100"/>
          <a:sy n="87" d="100"/>
        </p:scale>
        <p:origin x="-148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i="1" dirty="0"/>
              <a:t>Система образовательной деятельности</a:t>
            </a:r>
          </a:p>
        </c:rich>
      </c:tx>
      <c:layout>
        <c:manualLayout>
          <c:xMode val="edge"/>
          <c:yMode val="edge"/>
          <c:x val="0.25712260167888135"/>
          <c:y val="1.1347478864203741E-2"/>
        </c:manualLayout>
      </c:layout>
      <c:overlay val="0"/>
    </c:title>
    <c:autoTitleDeleted val="0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078740157480315E-2"/>
          <c:y val="0.1247247010790318"/>
          <c:w val="0.91111141214773061"/>
          <c:h val="0.840444916478386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Система образовательной деятельности</c:v>
                </c:pt>
              </c:strCache>
            </c:strRef>
          </c:tx>
          <c:spPr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00" h="635000"/>
              <a:bevelB w="38100" h="120650"/>
            </a:sp3d>
          </c:spPr>
          <c:dPt>
            <c:idx val="2"/>
            <c:bubble3D val="0"/>
            <c:spPr>
              <a:solidFill>
                <a:srgbClr val="00B05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35000" h="635000"/>
                <a:bevelB w="38100" h="120650"/>
              </a:sp3d>
            </c:spPr>
          </c:dPt>
          <c:dPt>
            <c:idx val="4"/>
            <c:bubble3D val="0"/>
            <c:spPr>
              <a:solidFill>
                <a:srgbClr val="92D05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35000" h="635000"/>
                <a:bevelB w="38100" h="120650"/>
              </a:sp3d>
            </c:spPr>
          </c:dPt>
          <c:cat>
            <c:strRef>
              <c:f>Лист1!$A$2:$A$7</c:f>
              <c:strCache>
                <c:ptCount val="6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Кв.5</c:v>
                </c:pt>
                <c:pt idx="5">
                  <c:v>Кв.6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</c:v>
                </c:pt>
                <c:pt idx="1">
                  <c:v>2</c:v>
                </c:pt>
                <c:pt idx="2">
                  <c:v>6.8</c:v>
                </c:pt>
                <c:pt idx="3">
                  <c:v>4.7</c:v>
                </c:pt>
                <c:pt idx="4">
                  <c:v>4.3</c:v>
                </c:pt>
                <c:pt idx="5">
                  <c:v>2.2999999999999998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0.40322</cdr:x>
      <cdr:y>0.53192</cdr:y>
    </cdr:from>
    <cdr:to>
      <cdr:x>0.78226</cdr:x>
      <cdr:y>0.69149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71868" y="3571900"/>
          <a:ext cx="3357586" cy="1071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Познавательно – речевое развитие</a:t>
          </a:r>
        </a:p>
        <a:p xmlns:a="http://schemas.openxmlformats.org/drawingml/2006/main">
          <a:r>
            <a:rPr lang="ru-RU" sz="1800" b="1" dirty="0" smtClean="0"/>
            <a:t>(формирование элементарных</a:t>
          </a:r>
        </a:p>
        <a:p xmlns:a="http://schemas.openxmlformats.org/drawingml/2006/main">
          <a:r>
            <a:rPr lang="ru-RU" sz="1800" b="1" dirty="0" smtClean="0"/>
            <a:t> математических представлений)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0.57031</cdr:x>
      <cdr:y>0.25</cdr:y>
    </cdr:from>
    <cdr:to>
      <cdr:x>0.67354</cdr:x>
      <cdr:y>0.38617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14942" y="1714488"/>
          <a:ext cx="943936" cy="9338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Социализация</a:t>
          </a:r>
        </a:p>
        <a:p xmlns:a="http://schemas.openxmlformats.org/drawingml/2006/main">
          <a:r>
            <a:rPr lang="ru-RU" sz="1600" b="1" dirty="0" smtClean="0"/>
            <a:t>(развитие игровой </a:t>
          </a:r>
        </a:p>
        <a:p xmlns:a="http://schemas.openxmlformats.org/drawingml/2006/main">
          <a:r>
            <a:rPr lang="ru-RU" sz="1600" b="1" dirty="0" smtClean="0"/>
            <a:t>деятельности)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0.19531</cdr:x>
      <cdr:y>0.44792</cdr:y>
    </cdr:from>
    <cdr:to>
      <cdr:x>0.29854</cdr:x>
      <cdr:y>0.60536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85918" y="3071810"/>
          <a:ext cx="943935" cy="10797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Художественно </a:t>
          </a:r>
        </a:p>
        <a:p xmlns:a="http://schemas.openxmlformats.org/drawingml/2006/main">
          <a:r>
            <a:rPr lang="ru-RU" sz="1800" b="1" dirty="0" smtClean="0"/>
            <a:t>эстетическое</a:t>
          </a:r>
        </a:p>
        <a:p xmlns:a="http://schemas.openxmlformats.org/drawingml/2006/main">
          <a:r>
            <a:rPr lang="ru-RU" sz="1800" b="1" dirty="0" smtClean="0"/>
            <a:t>развитие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0.1875</cdr:x>
      <cdr:y>0.30208</cdr:y>
    </cdr:from>
    <cdr:to>
      <cdr:x>0.29073</cdr:x>
      <cdr:y>0.43825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714480" y="2071678"/>
          <a:ext cx="943935" cy="9338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Коммуникация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0.35156</cdr:x>
      <cdr:y>0.20833</cdr:y>
    </cdr:from>
    <cdr:to>
      <cdr:x>0.45479</cdr:x>
      <cdr:y>0.34449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14678" y="1428736"/>
          <a:ext cx="943935" cy="9337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Чтение </a:t>
          </a:r>
          <a:endParaRPr lang="ru-RU" sz="1400" b="1" dirty="0"/>
        </a:p>
        <a:p xmlns:a="http://schemas.openxmlformats.org/drawingml/2006/main">
          <a:r>
            <a:rPr lang="ru-RU" sz="1400" b="1" dirty="0" smtClean="0"/>
            <a:t>художественной</a:t>
          </a:r>
        </a:p>
        <a:p xmlns:a="http://schemas.openxmlformats.org/drawingml/2006/main">
          <a:r>
            <a:rPr lang="ru-RU" sz="1400" b="1" dirty="0" smtClean="0"/>
            <a:t>литературы 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0.72656</cdr:x>
      <cdr:y>0.40625</cdr:y>
    </cdr:from>
    <cdr:to>
      <cdr:x>0.82978</cdr:x>
      <cdr:y>0.54242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643702" y="2786058"/>
          <a:ext cx="943843" cy="933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Безопасность</a:t>
          </a:r>
          <a:endParaRPr lang="ru-RU" sz="18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42B9B-EF8C-4B5B-AAF0-90F24EBF696E}" type="datetimeFigureOut">
              <a:rPr lang="ru-RU" smtClean="0"/>
              <a:pPr/>
              <a:t>16.04.2013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B41A7-ADBE-4FCE-8901-164C5977EF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141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B41A7-ADBE-4FCE-8901-164C5977EFAF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73AF-4FE3-4476-AB6E-EDFC8A61C953}" type="datetimeFigureOut">
              <a:rPr lang="ru-RU" smtClean="0"/>
              <a:pPr/>
              <a:t>16.04.2013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9E58-39D4-4517-B48B-C79ED17172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73AF-4FE3-4476-AB6E-EDFC8A61C953}" type="datetimeFigureOut">
              <a:rPr lang="ru-RU" smtClean="0"/>
              <a:pPr/>
              <a:t>16.04.2013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9E58-39D4-4517-B48B-C79ED17172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73AF-4FE3-4476-AB6E-EDFC8A61C953}" type="datetimeFigureOut">
              <a:rPr lang="ru-RU" smtClean="0"/>
              <a:pPr/>
              <a:t>16.04.2013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9E58-39D4-4517-B48B-C79ED17172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73AF-4FE3-4476-AB6E-EDFC8A61C953}" type="datetimeFigureOut">
              <a:rPr lang="ru-RU" smtClean="0"/>
              <a:pPr/>
              <a:t>16.04.2013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9E58-39D4-4517-B48B-C79ED17172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73AF-4FE3-4476-AB6E-EDFC8A61C953}" type="datetimeFigureOut">
              <a:rPr lang="ru-RU" smtClean="0"/>
              <a:pPr/>
              <a:t>16.04.2013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9E58-39D4-4517-B48B-C79ED17172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73AF-4FE3-4476-AB6E-EDFC8A61C953}" type="datetimeFigureOut">
              <a:rPr lang="ru-RU" smtClean="0"/>
              <a:pPr/>
              <a:t>16.04.2013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9E58-39D4-4517-B48B-C79ED17172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73AF-4FE3-4476-AB6E-EDFC8A61C953}" type="datetimeFigureOut">
              <a:rPr lang="ru-RU" smtClean="0"/>
              <a:pPr/>
              <a:t>16.04.2013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9E58-39D4-4517-B48B-C79ED17172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73AF-4FE3-4476-AB6E-EDFC8A61C953}" type="datetimeFigureOut">
              <a:rPr lang="ru-RU" smtClean="0"/>
              <a:pPr/>
              <a:t>16.04.2013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9E58-39D4-4517-B48B-C79ED17172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73AF-4FE3-4476-AB6E-EDFC8A61C953}" type="datetimeFigureOut">
              <a:rPr lang="ru-RU" smtClean="0"/>
              <a:pPr/>
              <a:t>16.04.2013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9E58-39D4-4517-B48B-C79ED17172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73AF-4FE3-4476-AB6E-EDFC8A61C953}" type="datetimeFigureOut">
              <a:rPr lang="ru-RU" smtClean="0"/>
              <a:pPr/>
              <a:t>16.04.2013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9E58-39D4-4517-B48B-C79ED17172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73AF-4FE3-4476-AB6E-EDFC8A61C953}" type="datetimeFigureOut">
              <a:rPr lang="ru-RU" smtClean="0"/>
              <a:pPr/>
              <a:t>16.04.2013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9E58-39D4-4517-B48B-C79ED17172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473AF-4FE3-4476-AB6E-EDFC8A61C953}" type="datetimeFigureOut">
              <a:rPr lang="ru-RU" smtClean="0"/>
              <a:pPr/>
              <a:t>16.04.2013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19E58-39D4-4517-B48B-C79ED17172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857364"/>
            <a:ext cx="8229600" cy="1143000"/>
          </a:xfrm>
        </p:spPr>
        <p:txBody>
          <a:bodyPr>
            <a:normAutofit/>
          </a:bodyPr>
          <a:lstStyle/>
          <a:p>
            <a:r>
              <a:rPr lang="ru-RU" sz="5000" b="1" i="1" dirty="0" smtClean="0"/>
              <a:t>Транспорт</a:t>
            </a:r>
            <a:endParaRPr lang="ru-RU" sz="5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435769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latin typeface="Arno Pro Smbd Subhead" pitchFamily="18" charset="0"/>
              </a:rPr>
              <a:t>Презентацию подготовила </a:t>
            </a:r>
          </a:p>
          <a:p>
            <a:r>
              <a:rPr lang="ru-RU" sz="2400" b="1" i="1" dirty="0" smtClean="0">
                <a:latin typeface="Arno Pro Smbd Subhead" pitchFamily="18" charset="0"/>
              </a:rPr>
              <a:t>Воспитатель  детского сада</a:t>
            </a:r>
          </a:p>
          <a:p>
            <a:r>
              <a:rPr lang="ru-RU" sz="2400" b="1" i="1" dirty="0" smtClean="0">
                <a:latin typeface="Arno Pro Smbd Subhead" pitchFamily="18" charset="0"/>
              </a:rPr>
              <a:t>Матвеева Елена Анатольевна. </a:t>
            </a:r>
          </a:p>
          <a:p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dirty="0" smtClean="0"/>
              <a:t>Самосвал</a:t>
            </a:r>
            <a:endParaRPr lang="ru-RU" dirty="0"/>
          </a:p>
        </p:txBody>
      </p:sp>
      <p:pic>
        <p:nvPicPr>
          <p:cNvPr id="5" name="Содержимое 4" descr="images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44" y="1857364"/>
            <a:ext cx="5286413" cy="35066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429256" y="2500306"/>
            <a:ext cx="38576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Посмотрел однажды я во двор</a:t>
            </a:r>
          </a:p>
          <a:p>
            <a:r>
              <a:rPr lang="ru-RU" sz="2000" b="1" i="1" dirty="0" smtClean="0"/>
              <a:t>И вдруг увидел самосвал!</a:t>
            </a:r>
          </a:p>
          <a:p>
            <a:r>
              <a:rPr lang="ru-RU" sz="2000" b="1" i="1" dirty="0" smtClean="0"/>
              <a:t>Такой красивый самосвал!</a:t>
            </a:r>
          </a:p>
          <a:p>
            <a:r>
              <a:rPr lang="ru-RU" sz="2000" b="1" i="1" dirty="0" smtClean="0"/>
              <a:t>Сережа, друг его держал.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Грузовик</a:t>
            </a:r>
            <a:endParaRPr lang="ru-RU" dirty="0"/>
          </a:p>
        </p:txBody>
      </p:sp>
      <p:pic>
        <p:nvPicPr>
          <p:cNvPr id="4" name="Содержимое 3" descr="0_81f17_83adb49e_XL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1714488"/>
            <a:ext cx="5500726" cy="3842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786446" y="2143116"/>
            <a:ext cx="32147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Грузовик серьезный малый!</a:t>
            </a:r>
          </a:p>
          <a:p>
            <a:r>
              <a:rPr lang="ru-RU" sz="2000" b="1" i="1" dirty="0" smtClean="0"/>
              <a:t>Поважнее он, пожалуй,</a:t>
            </a:r>
          </a:p>
          <a:p>
            <a:r>
              <a:rPr lang="ru-RU" sz="2000" b="1" i="1" dirty="0" smtClean="0"/>
              <a:t>Чем машина легковая</a:t>
            </a:r>
          </a:p>
          <a:p>
            <a:r>
              <a:rPr lang="ru-RU" sz="2000" b="1" i="1" dirty="0" smtClean="0"/>
              <a:t>Грузы возит грузовик-</a:t>
            </a:r>
          </a:p>
          <a:p>
            <a:r>
              <a:rPr lang="ru-RU" sz="2000" b="1" i="1" dirty="0" smtClean="0"/>
              <a:t>Он лениться не привык.</a:t>
            </a:r>
            <a:endParaRPr lang="ru-RU" sz="20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2071678"/>
            <a:ext cx="8229600" cy="1143000"/>
          </a:xfrm>
        </p:spPr>
        <p:txBody>
          <a:bodyPr>
            <a:normAutofit/>
          </a:bodyPr>
          <a:lstStyle/>
          <a:p>
            <a:r>
              <a:rPr lang="ru-RU" sz="5000" b="1" i="1" dirty="0" smtClean="0"/>
              <a:t>Легковые машины</a:t>
            </a:r>
            <a:endParaRPr lang="ru-RU" sz="50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57950" y="428604"/>
            <a:ext cx="2571768" cy="5083188"/>
          </a:xfrm>
        </p:spPr>
        <p:txBody>
          <a:bodyPr>
            <a:normAutofit/>
          </a:bodyPr>
          <a:lstStyle/>
          <a:p>
            <a:r>
              <a:rPr lang="ru-RU" sz="2200" b="1" i="1" dirty="0"/>
              <a:t>Вот еще картинка</a:t>
            </a:r>
            <a:br>
              <a:rPr lang="ru-RU" sz="2200" b="1" i="1" dirty="0"/>
            </a:br>
            <a:r>
              <a:rPr lang="ru-RU" sz="2200" b="1" i="1" dirty="0"/>
              <a:t>И на ней машинка,</a:t>
            </a:r>
            <a:br>
              <a:rPr lang="ru-RU" sz="2200" b="1" i="1" dirty="0"/>
            </a:br>
            <a:r>
              <a:rPr lang="ru-RU" sz="2200" b="1" i="1" dirty="0"/>
              <a:t>Но не грузовая-</a:t>
            </a:r>
            <a:br>
              <a:rPr lang="ru-RU" sz="2200" b="1" i="1" dirty="0"/>
            </a:br>
            <a:r>
              <a:rPr lang="ru-RU" sz="2200" b="1" i="1" dirty="0"/>
              <a:t>Машинка легковая. </a:t>
            </a:r>
            <a:r>
              <a:rPr lang="ru-RU" b="1" i="1" dirty="0"/>
              <a:t/>
            </a:r>
            <a:br>
              <a:rPr lang="ru-RU" b="1" i="1" dirty="0"/>
            </a:br>
            <a:endParaRPr lang="ru-RU" b="1" i="1" dirty="0"/>
          </a:p>
        </p:txBody>
      </p:sp>
      <p:pic>
        <p:nvPicPr>
          <p:cNvPr id="5" name="Содержимое 4" descr="d71aadc6a90279132d91130ea5de733b_x102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1857364"/>
            <a:ext cx="5755862" cy="335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46" y="274638"/>
            <a:ext cx="3143272" cy="5726130"/>
          </a:xfrm>
        </p:spPr>
        <p:txBody>
          <a:bodyPr>
            <a:normAutofit/>
          </a:bodyPr>
          <a:lstStyle/>
          <a:p>
            <a:r>
              <a:rPr lang="ru-RU" sz="2200" b="1" i="1" dirty="0"/>
              <a:t>Вот багажник, вот салон-</a:t>
            </a:r>
            <a:br>
              <a:rPr lang="ru-RU" sz="2200" b="1" i="1" dirty="0"/>
            </a:br>
            <a:r>
              <a:rPr lang="ru-RU" sz="2200" b="1" i="1" dirty="0"/>
              <a:t>Это маленький вагон.</a:t>
            </a:r>
            <a:br>
              <a:rPr lang="ru-RU" sz="2200" b="1" i="1" dirty="0"/>
            </a:br>
            <a:r>
              <a:rPr lang="ru-RU" sz="2200" b="1" i="1" dirty="0"/>
              <a:t>Вот капот, а там мотор,</a:t>
            </a:r>
            <a:br>
              <a:rPr lang="ru-RU" sz="2200" b="1" i="1" dirty="0"/>
            </a:br>
            <a:r>
              <a:rPr lang="ru-RU" sz="2200" b="1" i="1" dirty="0"/>
              <a:t>Заведет его шофер.</a:t>
            </a:r>
            <a:r>
              <a:rPr lang="ru-RU" b="1" i="1" dirty="0"/>
              <a:t/>
            </a:r>
            <a:br>
              <a:rPr lang="ru-RU" b="1" i="1" dirty="0"/>
            </a:br>
            <a:endParaRPr lang="ru-RU" b="1" i="1" dirty="0"/>
          </a:p>
        </p:txBody>
      </p:sp>
      <p:pic>
        <p:nvPicPr>
          <p:cNvPr id="4" name="Содержимое 3" descr="GAZ_Volga Siber_Sedan_200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1071546"/>
            <a:ext cx="5691226" cy="45720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1928802"/>
            <a:ext cx="8229600" cy="1143000"/>
          </a:xfrm>
        </p:spPr>
        <p:txBody>
          <a:bodyPr>
            <a:normAutofit/>
          </a:bodyPr>
          <a:lstStyle/>
          <a:p>
            <a:r>
              <a:rPr lang="ru-RU" sz="5000" b="1" i="1" dirty="0" smtClean="0"/>
              <a:t>Служебные машины</a:t>
            </a:r>
            <a:endParaRPr lang="ru-RU" sz="50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Пожарная машина</a:t>
            </a:r>
            <a:endParaRPr lang="ru-RU" dirty="0"/>
          </a:p>
        </p:txBody>
      </p:sp>
      <p:pic>
        <p:nvPicPr>
          <p:cNvPr id="5" name="Содержимое 4" descr="1304407547_195261460_1----13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1643050"/>
            <a:ext cx="5426395" cy="4214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643538" y="1785926"/>
            <a:ext cx="35004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Машина пожарная- красного цвета.</a:t>
            </a:r>
          </a:p>
          <a:p>
            <a:r>
              <a:rPr lang="ru-RU" sz="2000" b="1" i="1" dirty="0" smtClean="0"/>
              <a:t>А ну-ка, подумай, зачем нужно это?</a:t>
            </a:r>
          </a:p>
          <a:p>
            <a:r>
              <a:rPr lang="ru-RU" sz="2000" b="1" i="1" dirty="0" smtClean="0"/>
              <a:t>Затем, чтобы  каждый, увидев, бежал </a:t>
            </a:r>
          </a:p>
          <a:p>
            <a:r>
              <a:rPr lang="ru-RU" sz="2000" b="1" i="1" dirty="0" smtClean="0"/>
              <a:t>В сторонку и ехать бы ей не мешал.</a:t>
            </a:r>
            <a:endParaRPr lang="ru-RU" sz="20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Полицейская машина</a:t>
            </a:r>
            <a:endParaRPr lang="ru-RU" dirty="0"/>
          </a:p>
        </p:txBody>
      </p:sp>
      <p:pic>
        <p:nvPicPr>
          <p:cNvPr id="6" name="Содержимое 5" descr="miliciya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1785926"/>
            <a:ext cx="4929222" cy="3714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500694" y="2214555"/>
            <a:ext cx="3429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Полицейская машина нам мелькает глазом синем, </a:t>
            </a:r>
          </a:p>
          <a:p>
            <a:r>
              <a:rPr lang="ru-RU" sz="2000" b="1" i="1" dirty="0" smtClean="0"/>
              <a:t>А её сирены звук слышаться далеко вокруг.</a:t>
            </a:r>
            <a:endParaRPr lang="ru-RU" sz="20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Машина скорой помощи</a:t>
            </a:r>
            <a:endParaRPr lang="ru-RU" dirty="0"/>
          </a:p>
        </p:txBody>
      </p:sp>
      <p:pic>
        <p:nvPicPr>
          <p:cNvPr id="4" name="Содержимое 3" descr="Как-подготовиться-к-сдаче-анализов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1785926"/>
            <a:ext cx="4572032" cy="3924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929190" y="1928802"/>
            <a:ext cx="421481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Посторонитесь! Дорогу! Дорогу!</a:t>
            </a:r>
          </a:p>
          <a:p>
            <a:r>
              <a:rPr lang="ru-RU" sz="2000" b="1" i="1" dirty="0" smtClean="0"/>
              <a:t>Машина скорой помощи летит на подмогу.</a:t>
            </a:r>
          </a:p>
          <a:p>
            <a:r>
              <a:rPr lang="ru-RU" sz="2000" b="1" i="1" dirty="0" smtClean="0"/>
              <a:t>Приказ постового: «Стоять! Хода нет!</a:t>
            </a:r>
          </a:p>
          <a:p>
            <a:r>
              <a:rPr lang="ru-RU" sz="2000" b="1" i="1" dirty="0" smtClean="0"/>
              <a:t>Только для «Скорой» Зеленый свет!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714348" y="1785926"/>
            <a:ext cx="7837338" cy="923330"/>
          </a:xfrm>
          <a:custGeom>
            <a:avLst/>
            <a:gdLst>
              <a:gd name="connsiteX0" fmla="*/ 0 w 7837338"/>
              <a:gd name="connsiteY0" fmla="*/ 0 h 923330"/>
              <a:gd name="connsiteX1" fmla="*/ 7837338 w 7837338"/>
              <a:gd name="connsiteY1" fmla="*/ 0 h 923330"/>
              <a:gd name="connsiteX2" fmla="*/ 7837338 w 7837338"/>
              <a:gd name="connsiteY2" fmla="*/ 923330 h 923330"/>
              <a:gd name="connsiteX3" fmla="*/ 0 w 7837338"/>
              <a:gd name="connsiteY3" fmla="*/ 923330 h 923330"/>
              <a:gd name="connsiteX4" fmla="*/ 0 w 7837338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37338" h="923330">
                <a:moveTo>
                  <a:pt x="0" y="0"/>
                </a:moveTo>
                <a:lnTo>
                  <a:pt x="7837338" y="0"/>
                </a:lnTo>
                <a:lnTo>
                  <a:pt x="7837338" y="923330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0FA8B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Спасибо за внимание.</a:t>
            </a:r>
            <a:endParaRPr lang="ru-RU" sz="5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0FA8B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1500174"/>
            <a:ext cx="871540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 smtClean="0"/>
              <a:t>  </a:t>
            </a:r>
            <a:endParaRPr lang="ru-RU" sz="3500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u="sng" dirty="0" smtClean="0"/>
              <a:t>Цель:</a:t>
            </a:r>
          </a:p>
          <a:p>
            <a:r>
              <a:rPr lang="ru-RU" sz="2200" dirty="0" smtClean="0"/>
              <a:t>Дать детям представление о разновидностях транспорта. Отметить характерные отличительные признаки транспорта. Закрепить знание детей о дороге и правилах поведения на ней. Развивать внимание, память, мышление. Развивать речь детей, активизировать словарь: существительные: пешеход, переход; прилагательные: пешеходный; глаголы: едет. Учить детей через  игровые образы правилам поведения в общественном транспорте.</a:t>
            </a:r>
          </a:p>
          <a:p>
            <a:r>
              <a:rPr lang="ru-RU" sz="2200" b="1" i="1" u="sng" dirty="0" smtClean="0"/>
              <a:t>Задачи:</a:t>
            </a:r>
          </a:p>
          <a:p>
            <a:r>
              <a:rPr lang="ru-RU" sz="2200" dirty="0" smtClean="0"/>
              <a:t>Учить детей обозначать слово транспорт различные автомобили и называть основные части транспорта. Формировать умение брать на себя роль и выполнять ролевые действия в игровой деятельности. Формировать у детей представление о правилах поведения на проезжий части.</a:t>
            </a:r>
          </a:p>
          <a:p>
            <a:r>
              <a:rPr lang="ru-RU" sz="2200" b="1" i="1" u="sng" dirty="0" smtClean="0"/>
              <a:t>Материал:</a:t>
            </a:r>
          </a:p>
          <a:p>
            <a:r>
              <a:rPr lang="ru-RU" sz="2200" dirty="0" smtClean="0"/>
              <a:t>Игрушечные машины, картины с изображением транспорта и животных. Игровая ситуация «Автобус для зверят».</a:t>
            </a:r>
            <a:endParaRPr lang="ru-RU" sz="2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-1" y="357166"/>
          <a:ext cx="9144001" cy="65008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4710"/>
                <a:gridCol w="794019"/>
                <a:gridCol w="857256"/>
                <a:gridCol w="928694"/>
                <a:gridCol w="714379"/>
                <a:gridCol w="642943"/>
                <a:gridCol w="1143007"/>
                <a:gridCol w="720779"/>
                <a:gridCol w="993734"/>
                <a:gridCol w="811742"/>
                <a:gridCol w="902738"/>
              </a:tblGrid>
              <a:tr h="714380">
                <a:tc gridSpan="4">
                  <a:txBody>
                    <a:bodyPr/>
                    <a:lstStyle/>
                    <a:p>
                      <a:r>
                        <a:rPr lang="ru-RU" sz="1600" b="1" i="0" dirty="0" smtClean="0"/>
                        <a:t>Познавательно - речевое</a:t>
                      </a:r>
                      <a:endParaRPr lang="ru-RU" sz="1600" b="1" i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600" b="1" i="0" dirty="0" smtClean="0"/>
                        <a:t>Социально – личностное </a:t>
                      </a:r>
                      <a:endParaRPr lang="ru-RU" sz="1600" b="1" i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b="1" i="0" dirty="0" smtClean="0"/>
                        <a:t>Художественно - эстетическое</a:t>
                      </a:r>
                      <a:endParaRPr lang="ru-RU" sz="1600" b="1" i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b="1" i="0" dirty="0" smtClean="0"/>
                        <a:t>Физическое развитие</a:t>
                      </a:r>
                      <a:endParaRPr lang="ru-RU" sz="1600" b="1" i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7236">
                <a:tc>
                  <a:txBody>
                    <a:bodyPr/>
                    <a:lstStyle/>
                    <a:p>
                      <a:r>
                        <a:rPr lang="ru-RU" sz="1200" b="0" i="0" dirty="0" smtClean="0"/>
                        <a:t>Коммуникация</a:t>
                      </a:r>
                      <a:endParaRPr lang="ru-RU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dirty="0" smtClean="0"/>
                        <a:t>Прогулка</a:t>
                      </a:r>
                      <a:endParaRPr lang="ru-RU" sz="1200" b="0" i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/>
                        <a:t>Познание</a:t>
                      </a:r>
                    </a:p>
                    <a:p>
                      <a:endParaRPr lang="ru-RU" sz="12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dirty="0" smtClean="0"/>
                        <a:t>Чтение худ. литер.</a:t>
                      </a:r>
                      <a:endParaRPr lang="ru-RU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dirty="0" smtClean="0"/>
                        <a:t>Социализация</a:t>
                      </a:r>
                      <a:endParaRPr lang="ru-RU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dirty="0" smtClean="0"/>
                        <a:t>Труд</a:t>
                      </a:r>
                      <a:endParaRPr lang="ru-RU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dirty="0" smtClean="0"/>
                        <a:t>Безопасность</a:t>
                      </a:r>
                      <a:endParaRPr lang="ru-RU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/>
                        <a:t>Худ. творч.</a:t>
                      </a:r>
                      <a:endParaRPr lang="ru-RU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/>
                        <a:t>Музыка</a:t>
                      </a:r>
                      <a:endParaRPr lang="ru-RU" sz="1200" b="0" i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i="0" dirty="0" smtClean="0"/>
                        <a:t>Физкульт.</a:t>
                      </a:r>
                      <a:endParaRPr lang="ru-RU" sz="1200" b="0" i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r>
                        <a:rPr lang="ru-RU" sz="1200" b="0" i="0" dirty="0" smtClean="0"/>
                        <a:t>Здоровье</a:t>
                      </a:r>
                      <a:endParaRPr lang="ru-RU" sz="1200" b="0" i="0" dirty="0"/>
                    </a:p>
                  </a:txBody>
                  <a:tcPr/>
                </a:tc>
              </a:tr>
              <a:tr h="512924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Д.и. «Правильно – неправильно», «Кто назовет</a:t>
                      </a:r>
                      <a:r>
                        <a:rPr lang="ru-RU" sz="1200" baseline="0" dirty="0" smtClean="0"/>
                        <a:t> больше», «Собери машину». С.р.и. «Автобус».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Наблюдение за грузовым и легковым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транспортом, сходства и различия. Подвижная игра</a:t>
                      </a:r>
                      <a:r>
                        <a:rPr lang="ru-RU" sz="1200" baseline="0" dirty="0" smtClean="0"/>
                        <a:t> «</a:t>
                      </a:r>
                      <a:r>
                        <a:rPr lang="ru-RU" sz="1200" dirty="0" smtClean="0"/>
                        <a:t>Паровозик»,«Трамвай».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«Пассажирский транспорт»; «Грузовой</a:t>
                      </a:r>
                      <a:r>
                        <a:rPr lang="ru-RU" sz="1200" baseline="0" dirty="0" smtClean="0"/>
                        <a:t> транспорт»; «Специализированный транспорт»; «Как нам транспорт помогает.</a:t>
                      </a:r>
                    </a:p>
                    <a:p>
                      <a:r>
                        <a:rPr lang="ru-RU" sz="1200" baseline="0" dirty="0" smtClean="0"/>
                        <a:t>Конструирование: «Ворота для машины».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В.И</a:t>
                      </a:r>
                      <a:r>
                        <a:rPr lang="ru-RU" sz="1200" baseline="0" dirty="0" smtClean="0"/>
                        <a:t>. Мирясова «Легковой автомобиль». Б. Заходер «Шофер».В.И. Мирясова «Автобус», «Троллейбус». Заучивание стихотворения.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Ситуация общения : «Что я знаю о транспорте»; «Пожарная машина». Игра имитация:</a:t>
                      </a:r>
                      <a:r>
                        <a:rPr lang="ru-RU" sz="1200" baseline="0" dirty="0" smtClean="0"/>
                        <a:t> «Я шофер»; С.р.и. «Едем к бабушке».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Воспитывать</a:t>
                      </a:r>
                      <a:r>
                        <a:rPr lang="ru-RU" sz="1200" baseline="0" dirty="0" smtClean="0"/>
                        <a:t> интерес к жизни и труду взрослых, рассказывать детям о понятных им профессиях  (шофер), расширять и обогащать о трудовых действиях.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Игра имитация «Я машина».</a:t>
                      </a:r>
                      <a:r>
                        <a:rPr lang="ru-RU" sz="1200" baseline="0" dirty="0" smtClean="0"/>
                        <a:t> Ситуация общения «Как я ехал на автобусе».Д.и. «Дети на прогулке».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Рисование</a:t>
                      </a:r>
                      <a:r>
                        <a:rPr lang="ru-RU" sz="1200" baseline="0" dirty="0" smtClean="0"/>
                        <a:t> «Отремонтируйте машине колеса», «Рельса для паровоза» Аппликация «Вагончики».Лепка «Светофор».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М.Раухвергера</a:t>
                      </a:r>
                      <a:r>
                        <a:rPr lang="ru-RU" sz="1200" baseline="0" dirty="0" smtClean="0"/>
                        <a:t> «Воробушки и автомобиль» .Е.Тиличевой,Н. Найденовой «Самолет».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Учить начинать ходьбу по сигналу. Воспитывать выдержку совершенствовать умения передвигаться в определенном направление.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Закаливание</a:t>
                      </a:r>
                      <a:r>
                        <a:rPr lang="ru-RU" sz="1200" baseline="0" dirty="0" smtClean="0"/>
                        <a:t> по схеме. 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57488" y="0"/>
            <a:ext cx="437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Содержание работ по теме транспорт</a:t>
            </a:r>
            <a:endParaRPr lang="ru-RU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14282" y="1643050"/>
            <a:ext cx="8715436" cy="1500198"/>
          </a:xfrm>
        </p:spPr>
        <p:txBody>
          <a:bodyPr>
            <a:noAutofit/>
          </a:bodyPr>
          <a:lstStyle/>
          <a:p>
            <a:r>
              <a:rPr lang="ru-RU" sz="5000" b="1" i="1" dirty="0" smtClean="0"/>
              <a:t>Общественный транспорт</a:t>
            </a:r>
            <a:endParaRPr lang="ru-RU" sz="50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Автобус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215074" y="2000240"/>
            <a:ext cx="29289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Шел автобус ярко-синий,</a:t>
            </a:r>
          </a:p>
          <a:p>
            <a:r>
              <a:rPr lang="ru-RU" sz="2000" b="1" i="1" dirty="0" smtClean="0"/>
              <a:t>Всех впускал и выпускал, </a:t>
            </a:r>
          </a:p>
          <a:p>
            <a:r>
              <a:rPr lang="ru-RU" sz="2000" b="1" i="1" dirty="0" smtClean="0"/>
              <a:t>Город он собой украсил,</a:t>
            </a:r>
          </a:p>
          <a:p>
            <a:r>
              <a:rPr lang="ru-RU" sz="2000" b="1" i="1" dirty="0" smtClean="0"/>
              <a:t>Горожан очаровал…</a:t>
            </a:r>
          </a:p>
          <a:p>
            <a:r>
              <a:rPr lang="ru-RU" sz="2000" b="1" i="1" dirty="0" smtClean="0"/>
              <a:t>Светофор зеленым глазом</a:t>
            </a:r>
          </a:p>
          <a:p>
            <a:r>
              <a:rPr lang="ru-RU" sz="2000" b="1" i="1" dirty="0" smtClean="0"/>
              <a:t>Не мигая, вслед глядел.</a:t>
            </a:r>
            <a:endParaRPr lang="ru-RU" sz="2000" b="1" i="1" dirty="0"/>
          </a:p>
        </p:txBody>
      </p:sp>
      <p:pic>
        <p:nvPicPr>
          <p:cNvPr id="14" name="Содержимое 13" descr="photosmall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44" y="1785926"/>
            <a:ext cx="5850040" cy="3714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Троллейбус</a:t>
            </a:r>
            <a:endParaRPr lang="ru-RU" dirty="0"/>
          </a:p>
        </p:txBody>
      </p:sp>
      <p:pic>
        <p:nvPicPr>
          <p:cNvPr id="4" name="Содержимое 3" descr="mai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44" y="1657338"/>
            <a:ext cx="5161396" cy="41291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357818" y="2000240"/>
            <a:ext cx="39290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Я троллейбус, транспорт умный</a:t>
            </a:r>
          </a:p>
          <a:p>
            <a:r>
              <a:rPr lang="ru-RU" sz="2000" b="1" i="1" dirty="0" smtClean="0"/>
              <a:t>Быстрый и почти бесшумный.</a:t>
            </a:r>
          </a:p>
          <a:p>
            <a:r>
              <a:rPr lang="ru-RU" sz="2000" b="1" i="1" dirty="0" smtClean="0"/>
              <a:t>Я по рельсам не стучу,</a:t>
            </a:r>
          </a:p>
          <a:p>
            <a:r>
              <a:rPr lang="ru-RU" sz="2000" b="1" i="1" dirty="0" smtClean="0"/>
              <a:t>Я колесами кручу,</a:t>
            </a:r>
          </a:p>
          <a:p>
            <a:r>
              <a:rPr lang="ru-RU" sz="2000" b="1" i="1" dirty="0" smtClean="0"/>
              <a:t>Без бензина обхожусь,</a:t>
            </a:r>
          </a:p>
          <a:p>
            <a:r>
              <a:rPr lang="ru-RU" sz="2000" b="1" i="1" dirty="0" smtClean="0"/>
              <a:t>Я весь день для вас тружусь.</a:t>
            </a:r>
          </a:p>
          <a:p>
            <a:r>
              <a:rPr lang="ru-RU" sz="2000" b="1" i="1" dirty="0" smtClean="0"/>
              <a:t>Вот беда! Отключен свет,- </a:t>
            </a:r>
          </a:p>
          <a:p>
            <a:r>
              <a:rPr lang="ru-RU" sz="2000" b="1" i="1" dirty="0" smtClean="0"/>
              <a:t>Мне без света хода нет</a:t>
            </a:r>
            <a:endParaRPr lang="ru-RU" sz="20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Трамвай</a:t>
            </a:r>
            <a:endParaRPr lang="ru-RU" dirty="0"/>
          </a:p>
        </p:txBody>
      </p:sp>
      <p:pic>
        <p:nvPicPr>
          <p:cNvPr id="4" name="Содержимое 3" descr="931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1285860"/>
            <a:ext cx="5572164" cy="4643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857884" y="2071679"/>
            <a:ext cx="30718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Звонко тренькает трамвай:</a:t>
            </a:r>
          </a:p>
          <a:p>
            <a:r>
              <a:rPr lang="ru-RU" sz="2000" b="1" i="1" dirty="0" smtClean="0"/>
              <a:t>За окошко месяц май.</a:t>
            </a:r>
          </a:p>
          <a:p>
            <a:r>
              <a:rPr lang="ru-RU" sz="2000" b="1" i="1" dirty="0" smtClean="0"/>
              <a:t>Я сижу и сочиняю </a:t>
            </a:r>
          </a:p>
          <a:p>
            <a:r>
              <a:rPr lang="ru-RU" sz="2000" b="1" i="1" dirty="0" smtClean="0"/>
              <a:t>Оду майскую трамваю.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1928802"/>
            <a:ext cx="8229600" cy="1143000"/>
          </a:xfrm>
        </p:spPr>
        <p:txBody>
          <a:bodyPr>
            <a:normAutofit/>
          </a:bodyPr>
          <a:lstStyle/>
          <a:p>
            <a:r>
              <a:rPr lang="ru-RU" sz="5000" b="1" i="1" dirty="0" smtClean="0"/>
              <a:t>Грузовой транспорт</a:t>
            </a:r>
            <a:endParaRPr lang="ru-RU" sz="50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646</Words>
  <Application>Microsoft Office PowerPoint</Application>
  <PresentationFormat>Экран (4:3)</PresentationFormat>
  <Paragraphs>107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Транспорт</vt:lpstr>
      <vt:lpstr>Презентация PowerPoint</vt:lpstr>
      <vt:lpstr>Презентация PowerPoint</vt:lpstr>
      <vt:lpstr>Презентация PowerPoint</vt:lpstr>
      <vt:lpstr>Общественный транспорт</vt:lpstr>
      <vt:lpstr>Автобус</vt:lpstr>
      <vt:lpstr>Троллейбус</vt:lpstr>
      <vt:lpstr>Трамвай</vt:lpstr>
      <vt:lpstr>Грузовой транспорт</vt:lpstr>
      <vt:lpstr>Самосвал</vt:lpstr>
      <vt:lpstr>Грузовик</vt:lpstr>
      <vt:lpstr>Легковые машины</vt:lpstr>
      <vt:lpstr>Вот еще картинка И на ней машинка, Но не грузовая- Машинка легковая.  </vt:lpstr>
      <vt:lpstr>Вот багажник, вот салон- Это маленький вагон. Вот капот, а там мотор, Заведет его шофер. </vt:lpstr>
      <vt:lpstr>Служебные машины</vt:lpstr>
      <vt:lpstr>Пожарная машина</vt:lpstr>
      <vt:lpstr>Полицейская машина</vt:lpstr>
      <vt:lpstr>Машина скорой помощи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кк</dc:creator>
  <cp:lastModifiedBy>елена</cp:lastModifiedBy>
  <cp:revision>41</cp:revision>
  <dcterms:created xsi:type="dcterms:W3CDTF">2012-02-05T07:38:43Z</dcterms:created>
  <dcterms:modified xsi:type="dcterms:W3CDTF">2013-04-16T06:15:42Z</dcterms:modified>
</cp:coreProperties>
</file>