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8" r:id="rId2"/>
    <p:sldId id="261" r:id="rId3"/>
    <p:sldId id="263" r:id="rId4"/>
    <p:sldId id="264" r:id="rId5"/>
    <p:sldId id="265" r:id="rId6"/>
    <p:sldId id="262" r:id="rId7"/>
    <p:sldId id="25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0CE1-2406-414D-BA2C-0E9A8D5AA46C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56B1-2599-4FCD-B57E-8BD3F92D2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9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CC45-2AEB-4C95-99E4-2ACC764C3D8A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4BFA-EFD6-4195-B74F-8D7779A3E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909F-D085-4780-BCE7-D3341FB82243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B0D1-2B89-47F0-AA30-238D3984B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3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466B-9A1E-4E15-A7E6-226FD8A67F89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A114-EA4C-4E90-9C89-C246E57B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A7C6-6983-499E-A084-0ACDC6D50E56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0707-6598-4445-AD0E-939340CDB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2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EB4E-9B3E-45D9-A0FD-102450E6EB2E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32C4-536A-4525-B535-DA65C1213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014D-8803-4E48-8994-325938C74FF8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756D-466B-4758-A076-C4C47F45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0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8EA4-2661-44FB-BBC7-4A26539CB2B2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92EF-54F5-4603-87EC-2470A9676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3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6131-9B35-47A8-9B89-6F509C173D59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3502-684E-40F2-BE46-6CC57F371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662E-E385-4896-97ED-9AE4579AF39A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8B75E-0C3E-490C-80F7-9A4520F07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0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70C0-0DB8-4FE7-887C-2CBC49FAC81D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8FAF-6D5F-431D-9CF4-88E79BE0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6354-4698-4C7E-92DC-FD097DC9DF81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BE88-C974-4E46-A9CC-C2E03797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C3C9-4C5D-4283-9892-1D41B4C44736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08A0-AF7B-41A7-B334-F72380B9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6EDE2-8B7F-422D-85FF-8C77620659A5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FAF6-D15A-4604-BD0E-749DD75E3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4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45845A-B6E8-48B4-B1D5-343E26583C58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E06F04-2951-4277-A0D4-60B121AA9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4" r:id="rId2"/>
    <p:sldLayoutId id="2147483907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drox.ru/?cat=a_ob2&amp;key=24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rdrox.ru/?cat=a_ob2&amp;key=20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rdrox.ru/?cat=a_ob2&amp;key=19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javascript:;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vzglyad.com.ua/published/publicdata/VZGLYADB/attachments/SC/products_pictures/IMG_4456_en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vzglyad.com.ua/published/publicdata/VZGLYADB/attachments/SC/products_pictures/IMG_4440_enl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vzglyad.com.ua/published/publicdata/VZGLYADB/attachments/SC/products_pictures/IMG_1695%20copy_en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zglyad.com.ua/published/publicdata/VZGLYADB/attachments/SC/products_pictures/DSC_1441_1-1_enl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vzglyad.com.ua/published/publicdata/VZGLYADB/attachments/SC/products_pictures/DSC_1757_1_enl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zglyad.com.ua/published/publicdata/VZGLYADB/attachments/SC/products_pictures/DSC_1726_1-1_enl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001000" cy="182880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i="1" u="sng" dirty="0" smtClean="0"/>
              <a:t>Тема:</a:t>
            </a:r>
            <a:r>
              <a:rPr lang="ru-RU" sz="6600" i="1" dirty="0" smtClean="0"/>
              <a:t> </a:t>
            </a:r>
            <a:r>
              <a:rPr lang="ru-RU" sz="6600" i="1" dirty="0" err="1" smtClean="0"/>
              <a:t>Дефектация</a:t>
            </a:r>
            <a:r>
              <a:rPr lang="ru-RU" sz="6600" i="1" dirty="0" smtClean="0"/>
              <a:t> деталей</a:t>
            </a:r>
            <a:endParaRPr lang="ru-RU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big_0012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609600"/>
            <a:ext cx="1176338" cy="3170238"/>
          </a:xfrm>
        </p:spPr>
      </p:pic>
      <p:pic>
        <p:nvPicPr>
          <p:cNvPr id="16387" name="Picture 14" descr="big_00128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3990975" cy="2655888"/>
          </a:xfrm>
        </p:spPr>
      </p:pic>
      <p:pic>
        <p:nvPicPr>
          <p:cNvPr id="16388" name="Picture 15" descr="big_0012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86200"/>
            <a:ext cx="4032250" cy="2501900"/>
          </a:xfrm>
        </p:spPr>
      </p:pic>
      <p:pic>
        <p:nvPicPr>
          <p:cNvPr id="16389" name="Picture 16" descr="big_00129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886200"/>
            <a:ext cx="2935288" cy="254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8610600" cy="6019800"/>
          </a:xfrm>
        </p:spPr>
        <p:txBody>
          <a:bodyPr/>
          <a:lstStyle/>
          <a:p>
            <a:pPr algn="just" eaLnBrk="1" hangingPunct="1"/>
            <a:r>
              <a:rPr lang="ru-RU" sz="3200" b="1" i="1" smtClean="0"/>
              <a:t>Магнитно-порошковый метод</a:t>
            </a:r>
          </a:p>
          <a:p>
            <a:pPr algn="just" eaLnBrk="1" hangingPunct="1"/>
            <a:r>
              <a:rPr lang="ru-RU" sz="1800" smtClean="0"/>
              <a:t>Используется только для контроля деталей, изготовленных из ферромагнитных материалов. </a:t>
            </a:r>
          </a:p>
          <a:p>
            <a:pPr algn="just" eaLnBrk="1" hangingPunct="1"/>
            <a:r>
              <a:rPr lang="ru-RU" sz="1800" smtClean="0"/>
              <a:t>Применяется для обнаружения поверхностных нарушений сплошности с шириной раскрытия у поверхности 0,001 мм, глубиной 0,01 мм и выявления относительно больших подповерхностных дефектов, находящихся на глубине до 1,5...2,0 мм. </a:t>
            </a:r>
          </a:p>
          <a:p>
            <a:pPr algn="just" eaLnBrk="1" hangingPunct="1"/>
            <a:r>
              <a:rPr lang="ru-RU" sz="1800" smtClean="0"/>
              <a:t>Метод использует магнитное поле рассеяния, возникающее над дефектом при намагничивании изделия и основан на явлении притяжения частиц магнитного порошка в местах выхода на поверхность контролируемой детали магнитного потока. Благодаря скоплению магнитного порошка в области дефекта обеспечивается визуализиция форм и размеров невидимых в обычных условиях дефектов. </a:t>
            </a:r>
          </a:p>
          <a:p>
            <a:pPr algn="just" eaLnBrk="1" hangingPunct="1"/>
            <a:r>
              <a:rPr lang="ru-RU" sz="1800" smtClean="0"/>
              <a:t>Важное достоинство метода — это возможность точного определения расположения концов усталостных трещин и обнаружение дефектов через слой немагнитного покрытия. Если на контролируемой поверхности толщина немагнитного покрытия составляет до 0,1 мм, целесообразно применять магнитные суспензии, а свыше 0,1 мм — магнитный порошок во взвешенном состоянии.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4038600" cy="5791200"/>
          </a:xfrm>
        </p:spPr>
        <p:txBody>
          <a:bodyPr/>
          <a:lstStyle/>
          <a:p>
            <a:pPr eaLnBrk="1" hangingPunct="1"/>
            <a:r>
              <a:rPr lang="ru-RU" sz="1800" smtClean="0"/>
              <a:t>Для обнаружения дефектов деталь намагничивают, и на поверхность, подлежащую контролю, наносят ферромагнитные частицы, которые находятся во взвешенном, состоянии (чаще всего в виде суспензий на основе воды, керосина, минеральных масел). </a:t>
            </a:r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r>
              <a:rPr lang="ru-RU" sz="1400" smtClean="0"/>
              <a:t>Рис.  Способы намагничевания деталей:</a:t>
            </a:r>
            <a:endParaRPr lang="ru-RU" sz="1400" i="1" smtClean="0"/>
          </a:p>
          <a:p>
            <a:pPr eaLnBrk="1" hangingPunct="1"/>
            <a:r>
              <a:rPr lang="ru-RU" sz="1400" i="1" smtClean="0"/>
              <a:t>а </a:t>
            </a:r>
            <a:r>
              <a:rPr lang="ru-RU" sz="1400" smtClean="0"/>
              <a:t>— продольные трещины вала, оси; </a:t>
            </a:r>
          </a:p>
          <a:p>
            <a:pPr eaLnBrk="1" hangingPunct="1"/>
            <a:r>
              <a:rPr lang="ru-RU" sz="1400" i="1" smtClean="0"/>
              <a:t>б — </a:t>
            </a:r>
            <a:r>
              <a:rPr lang="ru-RU" sz="1400" smtClean="0"/>
              <a:t>поперечные трещины вала, оси; </a:t>
            </a:r>
          </a:p>
          <a:p>
            <a:pPr eaLnBrk="1" hangingPunct="1"/>
            <a:r>
              <a:rPr lang="ru-RU" sz="1400" i="1" smtClean="0"/>
              <a:t>в — </a:t>
            </a:r>
            <a:r>
              <a:rPr lang="ru-RU" sz="1400" smtClean="0"/>
              <a:t>трещины сварного вала и трещины на внутренней цилиндрической поверхности; </a:t>
            </a:r>
          </a:p>
          <a:p>
            <a:pPr eaLnBrk="1" hangingPunct="1"/>
            <a:r>
              <a:rPr lang="ru-RU" sz="1400" i="1" smtClean="0"/>
              <a:t>г </a:t>
            </a:r>
            <a:r>
              <a:rPr lang="ru-RU" sz="1400" smtClean="0"/>
              <a:t>— радиальные трещины на сплошном диске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7957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1800" smtClean="0"/>
              <a:t>Если на пути магнитного потока встречается препятствие в виде нарушения сплошности (дефект), то часть магнитных силовых линий выходит из металла (рис. 6.3). Там, где они выходят из металла и входят обратно, образуются локальные магнитные полюса </a:t>
            </a:r>
            <a:r>
              <a:rPr lang="ru-RU" sz="1800" i="1" smtClean="0"/>
              <a:t>N </a:t>
            </a:r>
            <a:r>
              <a:rPr lang="ru-RU" sz="1800" smtClean="0"/>
              <a:t>и </a:t>
            </a:r>
            <a:r>
              <a:rPr lang="en-US" sz="1800" i="1" smtClean="0"/>
              <a:t>S</a:t>
            </a:r>
            <a:r>
              <a:rPr lang="ru-RU" sz="1800" i="1" smtClean="0"/>
              <a:t>, </a:t>
            </a:r>
            <a:r>
              <a:rPr lang="ru-RU" sz="1800" smtClean="0"/>
              <a:t>обусловливающие локальное магнитное поле над дефектом (поле рассеяния). Поскольку это поле неоднородно, на попавшие в него магнитные частицы действуют силы, стремящиеся затянуть их в места наибольших концентраций магнитных силовых линий. Для намагничивания деталей применяют постоянный и переменный токи, а также постоянные магниты.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5050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8" name="Group 14"/>
          <p:cNvGraphicFramePr>
            <a:graphicFrameLocks noGrp="1"/>
          </p:cNvGraphicFramePr>
          <p:nvPr/>
        </p:nvGraphicFramePr>
        <p:xfrm>
          <a:off x="2133600" y="5943600"/>
          <a:ext cx="5181600" cy="533400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Times New Roman" pitchFamily="18" charset="0"/>
                          <a:cs typeface="Arial" charset="0"/>
                        </a:rPr>
                        <a:t>Рис. 6.3. Магнитное поле рассеяния над дефектом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3117850" y="3282950"/>
            <a:ext cx="1841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onstantia" pitchFamily="18" charset="0"/>
              </a:rPr>
              <a:t/>
            </a:r>
            <a:br>
              <a:rPr lang="ru-RU" sz="1100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5181600" y="762000"/>
            <a:ext cx="3657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Рис.6.5. Принципиальная схема стенда магнитной дефектоскопии коленчатых валов: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1 — </a:t>
            </a:r>
            <a:r>
              <a:rPr lang="ru-RU" sz="1800" smtClean="0"/>
              <a:t>шток пневмоцилиндра;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2, 5— </a:t>
            </a:r>
            <a:r>
              <a:rPr lang="ru-RU" sz="1800" smtClean="0"/>
              <a:t>контакты;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3, 7, 12, 18 — </a:t>
            </a:r>
            <a:r>
              <a:rPr lang="ru-RU" sz="1800" smtClean="0"/>
              <a:t>краны;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4— </a:t>
            </a:r>
            <a:r>
              <a:rPr lang="ru-RU" sz="1800" smtClean="0"/>
              <a:t>ванна;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6, 11 — </a:t>
            </a:r>
            <a:r>
              <a:rPr lang="ru-RU" sz="1800" smtClean="0"/>
              <a:t>баки;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8 — </a:t>
            </a:r>
            <a:r>
              <a:rPr lang="ru-RU" sz="1800" smtClean="0"/>
              <a:t>напорный</a:t>
            </a:r>
            <a:br>
              <a:rPr lang="ru-RU" sz="1800" smtClean="0"/>
            </a:br>
            <a:r>
              <a:rPr lang="ru-RU" sz="1800" smtClean="0"/>
              <a:t>золотник;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9 </a:t>
            </a:r>
            <a:r>
              <a:rPr lang="ru-RU" sz="1800" smtClean="0"/>
              <a:t>— регулятор;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10 — </a:t>
            </a:r>
            <a:r>
              <a:rPr lang="ru-RU" sz="1800" smtClean="0"/>
              <a:t>гидроцилиндр;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13 </a:t>
            </a:r>
            <a:r>
              <a:rPr lang="ru-RU" sz="1800" smtClean="0"/>
              <a:t>— вентиль;</a:t>
            </a:r>
            <a:br>
              <a:rPr lang="ru-RU" sz="1800" smtClean="0"/>
            </a:br>
            <a:r>
              <a:rPr lang="ru-RU" sz="1800" i="1" smtClean="0"/>
              <a:t>14 </a:t>
            </a:r>
            <a:r>
              <a:rPr lang="ru-RU" sz="1800" smtClean="0"/>
              <a:t>— влагоотделитель;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15 — </a:t>
            </a:r>
            <a:r>
              <a:rPr lang="ru-RU" sz="1800" smtClean="0"/>
              <a:t>маслораспылитель;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16 — </a:t>
            </a:r>
            <a:r>
              <a:rPr lang="ru-RU" sz="1800" smtClean="0"/>
              <a:t>резервуар;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17— </a:t>
            </a:r>
            <a:r>
              <a:rPr lang="ru-RU" sz="1800" smtClean="0"/>
              <a:t>электронасос 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5259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pPr eaLnBrk="1" hangingPunct="1"/>
            <a:r>
              <a:rPr lang="ru-RU" sz="2400" smtClean="0"/>
              <a:t>Магнитопорошковый дефектоскоп МАГНИСКОП -2600 АС</a:t>
            </a:r>
            <a:r>
              <a:rPr lang="ru-RU" sz="4600" smtClean="0"/>
              <a:t>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876800" y="1371600"/>
            <a:ext cx="3962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300" smtClean="0"/>
              <a:t>Магнитопорошковый дефектоскоп МАГНИСКОП – 2600 АС предназначен для неразрушающего контроля продукции машиностроения, в частности свободных осей колесных пар подвижного состава железнодорожного транспорта.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smtClean="0"/>
              <a:t>Особенностями данной модели являются: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/>
              <a:t>·          применение видеокамеры и программного обеспечения для автоматического поиска и распознавания дефектов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/>
              <a:t>·          возможность вращения объекта контроля при инспектировании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/>
              <a:t>·          автоматизированное включение тока намагничивания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/>
              <a:t>·          автоматизированное размагничивание объекта контроля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/>
              <a:t>·          продольное намагничивание беспрепятственным перемещением моторизованной катушки вдоль всей длины объекта контроля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/>
              <a:t>·          автоматический контроль следующих  параметров: интенсивности УФ излучения, затемнения инспекционной кабины от внешнего света, качества магнитопорошковой суспензии, напряженности намагничивающего поля непосредственно в зоне контроля. </a:t>
            </a:r>
          </a:p>
        </p:txBody>
      </p:sp>
      <p:pic>
        <p:nvPicPr>
          <p:cNvPr id="21508" name="Рисунок 147" descr="http://www.ardrox.ru/img.php?id=7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4196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Автоматизированный магнитопорошковый комплекс "МАГНИСКОП ТВ-500 АС/АС"</a:t>
            </a:r>
            <a:r>
              <a:rPr lang="ru-RU" sz="4600" smtClean="0"/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5867400" y="1935163"/>
            <a:ext cx="2971800" cy="4389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smtClean="0"/>
              <a:t>Комплекс предназначен для магнитопорошкового контроля стальных ферромагнитных изделий. Основными функциями комплекса являются : прижим контактов, намагничивание, размагничивание, нанесение суспензии, вращение объекта контроля, перемещение катушки намагничивания, а также автоматизированный мониторинг важнейших параметров контроля (величины намагничивающего поля, интенсивности ультрафиолетового источника, степени затемнения области контроля от внешнего света, качества суспензии и т.д.) с оповещением оператора об отклонении их от нормы, передача видеоизображения контролируемой области в процессор обработки изображения, осуществляющий автоматизированный поиск дефектов, улучшение изображения и архивирование результатов контроля </a:t>
            </a:r>
          </a:p>
        </p:txBody>
      </p:sp>
      <p:pic>
        <p:nvPicPr>
          <p:cNvPr id="22532" name="Рисунок 219" descr="http://www.ardrox.ru/img.php?id=61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6388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4295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УНИМАГ (UNIMAG HORIZONT)</a:t>
            </a:r>
            <a:r>
              <a:rPr lang="ru-RU" sz="4600" smtClean="0"/>
              <a:t> 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5334000" y="1447800"/>
            <a:ext cx="3505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500" b="1" smtClean="0"/>
              <a:t>Автоматизированный стенд - горизонтальный дефектоскоп</a:t>
            </a:r>
            <a:r>
              <a:rPr lang="ru-RU" sz="1500" smtClean="0"/>
              <a:t> - предназначен для установки в производственную линию в производстве цилиндрических изделий. Оборудование обеспечивает управляемую подачу изделия из конвейера в стенд, все движения в течение контроля, намагничивание деталей одновременно с поливанием суспензией и дальнейшее возвращение изделия обратно на конвейер. Оператор всего лишь проводит визуальный осмотр и нажатием кнопки пропускает хорошее изделие на производственный конвейер. В случае изделия с дефектом оператор прерывает работу автомата, вынимает изделие и снова запускает автомат. </a:t>
            </a:r>
          </a:p>
        </p:txBody>
      </p:sp>
      <p:pic>
        <p:nvPicPr>
          <p:cNvPr id="23556" name="Рисунок 288" descr="http://www.ardrox.ru/img.php?id=5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8434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just" eaLnBrk="1" hangingPunct="1"/>
            <a:r>
              <a:rPr lang="ru-RU" sz="3200" b="1" smtClean="0"/>
              <a:t>Электромагнитный метод контроля</a:t>
            </a:r>
            <a:r>
              <a:rPr lang="ru-RU" smtClean="0"/>
              <a:t> </a:t>
            </a:r>
          </a:p>
          <a:p>
            <a:pPr algn="just" eaLnBrk="1" hangingPunct="1"/>
            <a:endParaRPr lang="ru-RU" smtClean="0"/>
          </a:p>
          <a:p>
            <a:pPr algn="just" eaLnBrk="1" hangingPunct="1"/>
            <a:r>
              <a:rPr lang="ru-RU" sz="2000" smtClean="0"/>
              <a:t>применяется для контроля деталей, изготовленных из электропроводящих материалов. Он позволяет определить форму и размер детали, выявить поверхностные и глубинные трещины, пустоты, неметаллические включения, межкристаллическую коррозию и т. п. Сущность метода — измерение степени взаимодействия электромагнитного поля вихревых токов наводимых в поверхностных слоях контролируемой детали, с переменным электромагнитным полем катушки преобразователя. Этот метод позволяет выявить поверхностные и подповерхностные дефекты глубиной 0,1... 0,2 мм и протяженностью более 1 мм, расположенных на глубине до 1 мм от поверхности металла.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5486400" y="3276600"/>
            <a:ext cx="3200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400" smtClean="0"/>
              <a:t>Рис. 6.6. Схема работы накладного электромагнитного статического преобразователя:	</a:t>
            </a:r>
            <a:endParaRPr lang="ru-RU" sz="1400" i="1" smtClean="0"/>
          </a:p>
          <a:p>
            <a:pPr eaLnBrk="1" hangingPunct="1">
              <a:lnSpc>
                <a:spcPct val="90000"/>
              </a:lnSpc>
            </a:pPr>
            <a:r>
              <a:rPr lang="ru-RU" sz="1400" i="1" smtClean="0"/>
              <a:t>1,3- </a:t>
            </a:r>
            <a:r>
              <a:rPr lang="ru-RU" sz="1400" smtClean="0"/>
              <a:t>втулки; 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i="1" smtClean="0"/>
              <a:t>2 </a:t>
            </a:r>
            <a:r>
              <a:rPr lang="ru-RU" sz="1400" smtClean="0"/>
              <a:t>- корпус; 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i="1" smtClean="0"/>
              <a:t>4 - </a:t>
            </a:r>
            <a:r>
              <a:rPr lang="ru-RU" sz="1400" smtClean="0"/>
              <a:t>пружина; 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/>
              <a:t>5 -крышка; 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i="1" smtClean="0"/>
              <a:t>6 </a:t>
            </a:r>
            <a:r>
              <a:rPr lang="ru-RU" sz="1400" smtClean="0"/>
              <a:t>- кабель; 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/>
              <a:t>7 - ферритовый стержень; </a:t>
            </a:r>
            <a:r>
              <a:rPr lang="ru-RU" sz="1400" i="1" smtClean="0"/>
              <a:t>8 </a:t>
            </a:r>
            <a:r>
              <a:rPr lang="ru-RU" sz="1400" smtClean="0"/>
              <a:t>- обмотка;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/>
              <a:t> </a:t>
            </a:r>
            <a:r>
              <a:rPr lang="ru-RU" sz="1400" i="1" smtClean="0"/>
              <a:t>9 </a:t>
            </a:r>
            <a:r>
              <a:rPr lang="ru-RU" sz="1400" smtClean="0"/>
              <a:t>— трещина; 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i="1" smtClean="0"/>
              <a:t>10 — </a:t>
            </a:r>
            <a:r>
              <a:rPr lang="ru-RU" sz="1400" smtClean="0"/>
              <a:t>контролируемая деталь 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8782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8" descr="http://xbrest.com/ind/images/catalog/9657s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1054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 eaLnBrk="1" hangingPunct="1"/>
            <a:r>
              <a:rPr lang="ru-RU" sz="3600" dirty="0" err="1" smtClean="0">
                <a:latin typeface="Arial" charset="0"/>
              </a:rPr>
              <a:t>Дефектация</a:t>
            </a:r>
            <a:r>
              <a:rPr lang="ru-RU" sz="3600" dirty="0" smtClean="0">
                <a:latin typeface="Arial" charset="0"/>
              </a:rPr>
              <a:t> деталей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i="1" dirty="0" smtClean="0"/>
              <a:t>Визуально-оптические методы</a:t>
            </a:r>
            <a:r>
              <a:rPr lang="ru-RU" sz="2400" i="1" dirty="0" smtClean="0"/>
              <a:t> </a:t>
            </a:r>
            <a:r>
              <a:rPr lang="ru-RU" sz="2400" dirty="0" smtClean="0"/>
              <a:t>предназначены для обнаружения и измерения поверхностных дефектов. Выявлению подлежат трещины, разрывы, деформации, раковины, коррозионные и эрозионные поражения.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 назначению и конструктивным особенностям визуально-оптические приборы делятся: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-  на приборы для обнаружения близкорасположенных дефектов с расстояния наилучшего зрения 250 мм и менее.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Приборы этой группы монокулярные и бинокулярные лупы и микроскопы.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eaLnBrk="1" hangingPunct="1"/>
            <a:r>
              <a:rPr lang="ru-RU" sz="3200" b="1" smtClean="0"/>
              <a:t>Ультразвуковой метод контроля</a:t>
            </a:r>
            <a:r>
              <a:rPr lang="ru-RU" i="1" smtClean="0"/>
              <a:t> </a:t>
            </a:r>
          </a:p>
          <a:p>
            <a:pPr eaLnBrk="1" hangingPunct="1"/>
            <a:endParaRPr lang="ru-RU" sz="1800" smtClean="0"/>
          </a:p>
          <a:p>
            <a:pPr eaLnBrk="1" hangingPunct="1"/>
            <a:r>
              <a:rPr lang="ru-RU" sz="2000" smtClean="0"/>
              <a:t>использует законы распространения, преломления и отражения упругих волн частотой 0,524 МГц. При наличии дефектов в металле поле упругой волны изменяет в окрестностях дефекта свою структуру. Этот метод контроля позволяет выявить мелкие дефекты до 1 мм. Существуют несколько методов ультразвуковой дефектоскопии. Наибольшее распространение получили теневой и импульсный методы. </a:t>
            </a:r>
          </a:p>
          <a:p>
            <a:pPr eaLnBrk="1" hangingPunct="1"/>
            <a:r>
              <a:rPr lang="ru-RU" sz="2000" smtClean="0"/>
              <a:t>При теневом методе ультразвуковые колебания (УЗК) вводятся в деталь с одной стороны, а принимаются с другой.</a:t>
            </a:r>
          </a:p>
          <a:p>
            <a:pPr eaLnBrk="1" hangingPunct="1"/>
            <a:r>
              <a:rPr lang="ru-RU" sz="2000" smtClean="0"/>
              <a:t>Импульсный метод контроля основан на явлении отражения УЗК от границы раздела веществ.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pPr eaLnBrk="1" hangingPunct="1"/>
            <a:r>
              <a:rPr lang="ru-RU" sz="2800" b="1" smtClean="0"/>
              <a:t>УЛЬТРАЗВУКОВЫЕ ПОРТАТИВНЫЕ ДЕФЕКТОСКОПЫ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5791200" y="1371600"/>
            <a:ext cx="3048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500" smtClean="0"/>
              <a:t>Ультразвуковые портативные дефектоскопы общего назначения Epoch 4, Epoch 4B, Epoch 4plus и Epoch LT предназначены для выполнения ультразвукового контроля и измерения толщины изделий из различных материалов, проводящих ультразвук, разнообразных типоразмеров и полученных различными способами.</a:t>
            </a:r>
            <a:br>
              <a:rPr lang="ru-RU" sz="1500" smtClean="0"/>
            </a:b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smtClean="0"/>
              <a:t>Дефектоскопы позволяют: обнаруживать дефекты, измерять координаты залегания дефектов и толщину с выводом информации на дисплей, измерять эквивалентную площадь и условные размеры дефектов. </a:t>
            </a:r>
          </a:p>
        </p:txBody>
      </p:sp>
      <p:pic>
        <p:nvPicPr>
          <p:cNvPr id="27652" name="Рисунок 2" descr="http://www.diagnost.ru/images/uz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654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3" descr="http://www.diagnost.ru/images/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6558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Дефектоскоп ультразвуковой УД2-140</a:t>
            </a:r>
            <a:r>
              <a:rPr lang="ru-RU" sz="4600" smtClean="0"/>
              <a:t> </a:t>
            </a:r>
          </a:p>
        </p:txBody>
      </p:sp>
      <p:pic>
        <p:nvPicPr>
          <p:cNvPr id="28675" name="Рисунок 48" descr="http://www.ndtrade.ru/CatalogImages/Image/Ultrasound/UD2_140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7315200" cy="462597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Капиллярные методы контроля</a:t>
            </a:r>
            <a:r>
              <a:rPr lang="ru-RU" sz="1700" i="1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основаны на проникновении жидкостей в скрытые области невидимых поверхностных нарушений сплошности и обнаружении дефектов путем образования индикаторных оптически контрастных рисунков, копирующих расположение и форму дефектов.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Широко применяется для контроля целостности сварного шва.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Цветной или красящий пенетрант наносится на поверхность объекта контроля. Благодаря особым качествам, которые обеспечиваются подбором определенных физических свойств пенетранта: поверхностного натяжения, вязкости, плотности, он, под действием капиллярных сил, проникает в мельчайшие дефекты, имеющие выход на поверхность объекта контроля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    Проявитель, наносимый на поверхность объекта контроля через некоторое время после осторожного удаления с поверхности пенетранта, растворяет находящийся внутри дефекта краситель и за счет диффузии “вытягивает” оставшийся в дефекте пенетрант на поверхность объекта контроля.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    Имеющиеся дефекты видны достаточно контрастно. Индикаторные следы в виде линий указывают на трещины или царапины, отдельные точки - на поры.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2667000" y="2714625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2667000" y="2714625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2667000" y="2714625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5" name="Rectangle 14"/>
          <p:cNvSpPr>
            <a:spLocks noChangeArrowheads="1"/>
          </p:cNvSpPr>
          <p:nvPr/>
        </p:nvSpPr>
        <p:spPr bwMode="auto">
          <a:xfrm>
            <a:off x="2667000" y="2714625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8395" name="Group 27"/>
          <p:cNvGraphicFramePr>
            <a:graphicFrameLocks noGrp="1"/>
          </p:cNvGraphicFramePr>
          <p:nvPr/>
        </p:nvGraphicFramePr>
        <p:xfrm>
          <a:off x="2667000" y="2714625"/>
          <a:ext cx="3810000" cy="427038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54" marB="4575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54" marB="4575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54" marB="4575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54" marB="4575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1" name="Рисунок 300" descr="http://www.ardrox.ru/img.php?id=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Рисунок 301" descr="http://www.ardrox.ru/img.php?id=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Рисунок 302" descr="http://www.ardrox.ru/img.php?id=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Рисунок 303" descr="http://www.ardrox.ru/img.php?id=2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Rectangle 32"/>
          <p:cNvSpPr>
            <a:spLocks noChangeArrowheads="1"/>
          </p:cNvSpPr>
          <p:nvPr/>
        </p:nvSpPr>
        <p:spPr bwMode="auto">
          <a:xfrm>
            <a:off x="2667000" y="2714625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6" name="Rectangle 34"/>
          <p:cNvSpPr>
            <a:spLocks noChangeArrowheads="1"/>
          </p:cNvSpPr>
          <p:nvPr/>
        </p:nvSpPr>
        <p:spPr bwMode="auto">
          <a:xfrm>
            <a:off x="2667000" y="2714625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7" name="Rectangle 36"/>
          <p:cNvSpPr>
            <a:spLocks noChangeArrowheads="1"/>
          </p:cNvSpPr>
          <p:nvPr/>
        </p:nvSpPr>
        <p:spPr bwMode="auto">
          <a:xfrm>
            <a:off x="2667000" y="2714625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8" name="Rectangle 38"/>
          <p:cNvSpPr>
            <a:spLocks noChangeArrowheads="1"/>
          </p:cNvSpPr>
          <p:nvPr/>
        </p:nvSpPr>
        <p:spPr bwMode="auto">
          <a:xfrm>
            <a:off x="2667000" y="2714625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8419" name="Group 51"/>
          <p:cNvGraphicFramePr>
            <a:graphicFrameLocks noGrp="1"/>
          </p:cNvGraphicFramePr>
          <p:nvPr/>
        </p:nvGraphicFramePr>
        <p:xfrm>
          <a:off x="2667000" y="2714625"/>
          <a:ext cx="3810000" cy="427038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54" marB="4575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54" marB="4575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54" marB="4575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54" marB="4575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441" name="Group 73"/>
          <p:cNvGraphicFramePr>
            <a:graphicFrameLocks noGrp="1"/>
          </p:cNvGraphicFramePr>
          <p:nvPr>
            <p:ph/>
          </p:nvPr>
        </p:nvGraphicFramePr>
        <p:xfrm>
          <a:off x="457200" y="3200400"/>
          <a:ext cx="8229600" cy="33519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3496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стадия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677" marB="4567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стадия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стадия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стадия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677" marB="4567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9" name="Rectangle 74"/>
          <p:cNvSpPr>
            <a:spLocks noChangeArrowheads="1"/>
          </p:cNvSpPr>
          <p:nvPr/>
        </p:nvSpPr>
        <p:spPr bwMode="auto">
          <a:xfrm>
            <a:off x="762000" y="3852863"/>
            <a:ext cx="7848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Процесс обнаружения дефектов капиллярным методом разделяется на 5 стадий. </a:t>
            </a:r>
          </a:p>
          <a:p>
            <a:r>
              <a:rPr lang="ru-RU" sz="2000"/>
              <a:t>1 стадия – предварительная очистка поверхности</a:t>
            </a:r>
          </a:p>
          <a:p>
            <a:r>
              <a:rPr lang="ru-RU" sz="2000"/>
              <a:t>2 стадия – нанесение пенетранта</a:t>
            </a:r>
          </a:p>
          <a:p>
            <a:r>
              <a:rPr lang="ru-RU" sz="2000"/>
              <a:t>3 стадия - удаление излишков пенетранта</a:t>
            </a:r>
          </a:p>
          <a:p>
            <a:r>
              <a:rPr lang="ru-RU" sz="2000"/>
              <a:t>4 стадия – нанесение проявителя</a:t>
            </a:r>
          </a:p>
          <a:p>
            <a:r>
              <a:rPr lang="ru-RU" sz="2000"/>
              <a:t>5 стадия - контроль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724400" cy="5638800"/>
          </a:xfrm>
        </p:spPr>
        <p:txBody>
          <a:bodyPr/>
          <a:lstStyle/>
          <a:p>
            <a:pPr eaLnBrk="1" hangingPunct="1"/>
            <a:r>
              <a:rPr lang="ru-RU" b="1" smtClean="0"/>
              <a:t>Лупа бинокулярная с подсветкой</a:t>
            </a:r>
            <a:r>
              <a:rPr lang="ru-RU" smtClean="0"/>
              <a:t>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z="1200" b="1" smtClean="0"/>
              <a:t>№201Лупа бинокулярная с подсветкой.</a:t>
            </a:r>
          </a:p>
          <a:p>
            <a:pPr eaLnBrk="1" hangingPunct="1"/>
            <a:r>
              <a:rPr lang="ru-RU" sz="1200" b="1" smtClean="0"/>
              <a:t>Увеличение:</a:t>
            </a:r>
            <a:r>
              <a:rPr lang="ru-RU" sz="1200" smtClean="0"/>
              <a:t> Сменные линзы х1,2 ; х1,8 ; х2,5 ; х3.5. Линзы можно ставить в 2 ряда одна за одной, тем самым суммируя кратность.</a:t>
            </a:r>
            <a:endParaRPr lang="ru-RU" sz="1200" b="1" smtClean="0"/>
          </a:p>
          <a:p>
            <a:pPr eaLnBrk="1" hangingPunct="1"/>
            <a:r>
              <a:rPr lang="ru-RU" sz="1200" b="1" smtClean="0"/>
              <a:t>Материал линз:</a:t>
            </a:r>
            <a:r>
              <a:rPr lang="ru-RU" sz="1200" smtClean="0"/>
              <a:t> полимер.</a:t>
            </a:r>
            <a:endParaRPr lang="ru-RU" sz="1200" b="1" smtClean="0"/>
          </a:p>
          <a:p>
            <a:pPr eaLnBrk="1" hangingPunct="1"/>
            <a:r>
              <a:rPr lang="ru-RU" sz="1200" b="1" smtClean="0"/>
              <a:t>Подсветка: </a:t>
            </a:r>
            <a:r>
              <a:rPr lang="ru-RU" sz="1200" smtClean="0"/>
              <a:t>два спаренных светодиода посередине сверху лупы. Направление светодиодов регулируется вверх - вниз и право - лево.</a:t>
            </a:r>
            <a:endParaRPr lang="ru-RU" sz="1200" b="1" smtClean="0"/>
          </a:p>
          <a:p>
            <a:pPr eaLnBrk="1" hangingPunct="1"/>
            <a:r>
              <a:rPr lang="ru-RU" sz="1200" b="1" smtClean="0"/>
              <a:t>Питание: </a:t>
            </a:r>
            <a:r>
              <a:rPr lang="ru-RU" sz="1200" smtClean="0"/>
              <a:t>две мини пальчиковых батарейки (батарейки входят в</a:t>
            </a:r>
          </a:p>
          <a:p>
            <a:pPr eaLnBrk="1" hangingPunct="1"/>
            <a:r>
              <a:rPr lang="ru-RU" sz="1200" smtClean="0"/>
              <a:t>набор).</a:t>
            </a:r>
            <a:endParaRPr lang="ru-RU" sz="1200" b="1" smtClean="0"/>
          </a:p>
          <a:p>
            <a:pPr eaLnBrk="1" hangingPunct="1"/>
            <a:r>
              <a:rPr lang="ru-RU" sz="1200" b="1" smtClean="0"/>
              <a:t>Регулируемое оголовье:</a:t>
            </a:r>
            <a:r>
              <a:rPr lang="ru-RU" sz="1200" smtClean="0"/>
              <a:t>  ремень фиксируется пряжкой автомат</a:t>
            </a:r>
            <a:r>
              <a:rPr lang="ru-RU" sz="1200" b="1" smtClean="0"/>
              <a:t>.</a:t>
            </a:r>
          </a:p>
          <a:p>
            <a:pPr eaLnBrk="1" hangingPunct="1"/>
            <a:r>
              <a:rPr lang="ru-RU" sz="1200" b="1" smtClean="0"/>
              <a:t>Применение: </a:t>
            </a:r>
            <a:r>
              <a:rPr lang="ru-RU" sz="1200" smtClean="0"/>
              <a:t>Медицина</a:t>
            </a:r>
            <a:r>
              <a:rPr lang="ru-RU" sz="1200" b="1" smtClean="0"/>
              <a:t>, </a:t>
            </a:r>
            <a:r>
              <a:rPr lang="ru-RU" sz="1200" smtClean="0"/>
              <a:t>радио техника, при ювелирных работах и т.д.</a:t>
            </a:r>
            <a:endParaRPr lang="ru-RU" sz="1200" b="1" smtClean="0"/>
          </a:p>
          <a:p>
            <a:pPr eaLnBrk="1" hangingPunct="1"/>
            <a:r>
              <a:rPr lang="ru-RU" sz="1200" b="1" smtClean="0"/>
              <a:t>Дизайн позволяет работать в медицинских очках</a:t>
            </a:r>
            <a:r>
              <a:rPr lang="ru-RU" sz="1200" smtClean="0"/>
              <a:t> </a:t>
            </a:r>
          </a:p>
        </p:txBody>
      </p:sp>
      <p:pic>
        <p:nvPicPr>
          <p:cNvPr id="9219" name="img-current_picture" descr="№2011 Лупа бинокулярная с подсветкой. ― vzgly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640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 descr="№2011 Лупа бинокулярная с подсветкой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eaLnBrk="1" hangingPunct="1"/>
            <a:r>
              <a:rPr lang="ru-RU" b="1" smtClean="0"/>
              <a:t>Лупа бинокулярная с подсветкой</a:t>
            </a:r>
            <a:r>
              <a:rPr lang="ru-RU" smtClean="0"/>
              <a:t> </a:t>
            </a:r>
          </a:p>
          <a:p>
            <a:pPr eaLnBrk="1" hangingPunct="1"/>
            <a:r>
              <a:rPr lang="ru-RU" sz="1200" b="1" smtClean="0"/>
              <a:t>Увеличение: </a:t>
            </a:r>
            <a:r>
              <a:rPr lang="ru-RU" sz="1200" smtClean="0"/>
              <a:t>Две бинокулярные акриловые линзы размером 89х29мм и одна монокулярная линза диаметром 29мм. Сочетание линз дают увеличение х1.5,  х3, х8.5, х10.</a:t>
            </a:r>
            <a:endParaRPr lang="ru-RU" sz="1200" b="1" smtClean="0"/>
          </a:p>
          <a:p>
            <a:pPr eaLnBrk="1" hangingPunct="1"/>
            <a:r>
              <a:rPr lang="ru-RU" sz="1200" b="1" smtClean="0"/>
              <a:t>Материал линз:</a:t>
            </a:r>
            <a:r>
              <a:rPr lang="ru-RU" sz="1200" smtClean="0"/>
              <a:t> полимер.</a:t>
            </a:r>
            <a:endParaRPr lang="ru-RU" sz="1200" b="1" smtClean="0"/>
          </a:p>
          <a:p>
            <a:pPr eaLnBrk="1" hangingPunct="1"/>
            <a:r>
              <a:rPr lang="ru-RU" sz="1200" b="1" smtClean="0"/>
              <a:t>Подсветка:</a:t>
            </a:r>
            <a:r>
              <a:rPr lang="ru-RU" sz="1200" smtClean="0"/>
              <a:t> два спаренных светодиода посередине сверху лупы. Направление светодиодов регулируется вверх - вниз и право - лево. </a:t>
            </a:r>
          </a:p>
        </p:txBody>
      </p:sp>
      <p:pic>
        <p:nvPicPr>
          <p:cNvPr id="10243" name="img-current_picture" descr="№ 2041 Лупа бинокулярная с подсветкой ― vzgly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5638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15" descr="№ 2041 Лупа бинокулярная с подсветкой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1336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6" descr="№ 2041 Лупа бинокулярная с подсветкой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1510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eaLnBrk="1" hangingPunct="1"/>
            <a:r>
              <a:rPr lang="ru-RU" b="1" smtClean="0"/>
              <a:t>Лупа бинокулярная налобная</a:t>
            </a:r>
            <a:r>
              <a:rPr lang="ru-RU" smtClean="0"/>
              <a:t> </a:t>
            </a:r>
          </a:p>
          <a:p>
            <a:pPr eaLnBrk="1" hangingPunct="1"/>
            <a:r>
              <a:rPr lang="ru-RU" sz="1200" b="1" smtClean="0"/>
              <a:t>Увеличение: </a:t>
            </a:r>
            <a:r>
              <a:rPr lang="ru-RU" sz="1200" smtClean="0"/>
              <a:t>Большая линза размером 120х75 мм кратностью х2 и три насадочных линзы, которые вместе с большой линзой поочередно дают увеличение: х3.5; х4.5; х5.5 ( размер насадочных линз: 75ммх28мм).</a:t>
            </a:r>
            <a:endParaRPr lang="ru-RU" sz="1200" b="1" smtClean="0"/>
          </a:p>
          <a:p>
            <a:pPr eaLnBrk="1" hangingPunct="1"/>
            <a:r>
              <a:rPr lang="ru-RU" sz="1200" b="1" smtClean="0"/>
              <a:t>Материал линз:</a:t>
            </a:r>
            <a:r>
              <a:rPr lang="ru-RU" sz="1200" smtClean="0"/>
              <a:t> полимер.</a:t>
            </a:r>
            <a:endParaRPr lang="ru-RU" sz="1200" b="1" smtClean="0"/>
          </a:p>
          <a:p>
            <a:pPr eaLnBrk="1" hangingPunct="1"/>
            <a:r>
              <a:rPr lang="ru-RU" sz="1200" b="1" smtClean="0"/>
              <a:t>Подсветка:</a:t>
            </a:r>
            <a:r>
              <a:rPr lang="ru-RU" sz="1200" smtClean="0"/>
              <a:t> Нет.</a:t>
            </a:r>
          </a:p>
        </p:txBody>
      </p:sp>
      <p:pic>
        <p:nvPicPr>
          <p:cNvPr id="11267" name="img-current_picture" descr="№1141 Лупа бинокулярная налобная.   ― vzgly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8592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-  оптические приборы для обнаружения невидимых дефектов в закрытых полостях конструкций, деталей, отверстий и т.д. Для контроля скрытых поверхностей применяются эндоскопы, перископические дефектоскопы и др. </a:t>
            </a:r>
          </a:p>
        </p:txBody>
      </p:sp>
      <p:pic>
        <p:nvPicPr>
          <p:cNvPr id="12291" name="Рисунок 36" descr="http://www.geocenter-rostov.ru/image/good/small/small_00107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3124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3" descr="http://www.geocenter-rostov.ru/image/good/small/small_00129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152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315200" cy="819150"/>
          </a:xfrm>
        </p:spPr>
        <p:txBody>
          <a:bodyPr lIns="45720" rIns="45720" bIns="45720"/>
          <a:lstStyle/>
          <a:p>
            <a:pPr eaLnBrk="1" hangingPunct="1"/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Эндоскоп   SeeSnake micro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3352800" cy="4572000"/>
          </a:xfrm>
        </p:spPr>
        <p:txBody>
          <a:bodyPr lIns="64008" rIns="45720"/>
          <a:lstStyle/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ru-RU" sz="1200" smtClean="0"/>
              <a:t>Компактные видеодиагностические камеры (эндоскопы) "SeeSnake micro" фирмы RidGid позволяют увидеть невидимое в сложных и труднодоступных местах, особенно там где непосредственный доступ к объекту не возможен: в стенах, в трубопроводных системах, в технических коробках и т.п. 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ru-RU" sz="1200" smtClean="0"/>
              <a:t>"SeeSnake micro" - это легкий ручной прибор, состоящий из небольшого 2,5" цветного монитора на удобной рукоятке и подсоединенного к нему достаточно прочного и гибкого кабеля, на конце которого закреплена водонепроницаемая видеокамера. По желанию кабель можно удлинять до 9 метров и опускать в воду на глубину до 3 метров. При необходимости для проведения несложных манипуляций на головку камеры можно установить зеркальце для осмотра под углом, крючок или магнит для извлечения объектов. 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ru-RU" sz="1800" smtClean="0"/>
              <a:t>Цена: </a:t>
            </a:r>
            <a:r>
              <a:rPr lang="ru-RU" sz="1800" b="1" smtClean="0"/>
              <a:t>12950 руб.</a:t>
            </a:r>
            <a:r>
              <a:rPr lang="ru-RU" sz="2200" smtClean="0"/>
              <a:t> </a:t>
            </a:r>
          </a:p>
        </p:txBody>
      </p:sp>
      <p:pic>
        <p:nvPicPr>
          <p:cNvPr id="13316" name="Picture 6" descr="big_0010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830388"/>
            <a:ext cx="4800600" cy="396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big_0012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09800"/>
            <a:ext cx="4572000" cy="3044825"/>
          </a:xfrm>
        </p:spPr>
      </p:pic>
      <p:pic>
        <p:nvPicPr>
          <p:cNvPr id="14339" name="Picture 12" descr="big_00128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876300"/>
            <a:ext cx="3962400" cy="2638425"/>
          </a:xfrm>
        </p:spPr>
      </p:pic>
      <p:pic>
        <p:nvPicPr>
          <p:cNvPr id="14340" name="Picture 13" descr="big_00128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581400"/>
            <a:ext cx="3962400" cy="2760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Эндоскоп   Explorer micro</a:t>
            </a:r>
          </a:p>
        </p:txBody>
      </p:sp>
      <p:sp>
        <p:nvSpPr>
          <p:cNvPr id="15363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500" smtClean="0"/>
              <a:t>Профессиональный ручной эндоскоп microExplorer позволяет: проводить визуальную диагностику различных полостей, скрытых и трудно доступных объектов,  сохранять фото и видео изображение на карту памяти (SD до 2Гб), передавать через встроенный  мини-USB порт изображение на ПК. Головка эндоскопа расположена на 90 см герметичном гибком кабеле, имеет четыре ярких светодиода и  стойкую к царапинам сапфировую линзу. По желанию длина кабеля может быть увеличена до 3 метров. Для возможности сфокусироваться на объекте камера имеет 3х кратное цифровое увеличение. Выводимое на 3.5" цветной ЖК дисплей изображение автоматически стабилизируется в горизонте не зависимо от наклона камеры.. Диаметр головки 17 мм (под заказ поставляется эндоскоп с головкой 9,5 мм).</a:t>
            </a:r>
          </a:p>
        </p:txBody>
      </p:sp>
      <p:pic>
        <p:nvPicPr>
          <p:cNvPr id="15364" name="Picture 7" descr="big_0012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6888" y="1676400"/>
            <a:ext cx="216852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681</TotalTime>
  <Words>1419</Words>
  <Application>Microsoft Office PowerPoint</Application>
  <PresentationFormat>Экран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Тема: Дефектация деталей</vt:lpstr>
      <vt:lpstr>Дефектация деталей</vt:lpstr>
      <vt:lpstr>Презентация PowerPoint</vt:lpstr>
      <vt:lpstr>Презентация PowerPoint</vt:lpstr>
      <vt:lpstr>Презентация PowerPoint</vt:lpstr>
      <vt:lpstr>Презентация PowerPoint</vt:lpstr>
      <vt:lpstr> Эндоскоп   SeeSnake micro</vt:lpstr>
      <vt:lpstr>Презентация PowerPoint</vt:lpstr>
      <vt:lpstr>Эндоскоп   Explorer micro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Магнитопорошковый дефектоскоп МАГНИСКОП -2600 АС </vt:lpstr>
      <vt:lpstr>Автоматизированный магнитопорошковый комплекс "МАГНИСКОП ТВ-500 АС/АС" </vt:lpstr>
      <vt:lpstr>УНИМАГ (UNIMAG HORIZONT) </vt:lpstr>
      <vt:lpstr>Презентация PowerPoint</vt:lpstr>
      <vt:lpstr>Презентация PowerPoint</vt:lpstr>
      <vt:lpstr>Презентация PowerPoint</vt:lpstr>
      <vt:lpstr>УЛЬТРАЗВУКОВЫЕ ПОРТАТИВНЫЕ ДЕФЕКТОСКОПЫ</vt:lpstr>
      <vt:lpstr>Дефектоскоп ультразвуковой УД2-140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Дефектация и сорт</dc:title>
  <dc:creator>Андрей</dc:creator>
  <cp:lastModifiedBy>ОМК</cp:lastModifiedBy>
  <cp:revision>45</cp:revision>
  <dcterms:modified xsi:type="dcterms:W3CDTF">2018-11-15T20:48:42Z</dcterms:modified>
</cp:coreProperties>
</file>