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765" r:id="rId2"/>
  </p:sldMasterIdLst>
  <p:sldIdLst>
    <p:sldId id="256" r:id="rId3"/>
    <p:sldId id="257" r:id="rId4"/>
    <p:sldId id="275" r:id="rId5"/>
    <p:sldId id="258" r:id="rId6"/>
    <p:sldId id="259" r:id="rId7"/>
    <p:sldId id="273" r:id="rId8"/>
    <p:sldId id="260" r:id="rId9"/>
    <p:sldId id="262" r:id="rId10"/>
    <p:sldId id="274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8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6777000" cy="1673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400" b="0" strike="noStrike" spc="-1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1043640" y="4156560"/>
            <a:ext cx="6777000" cy="1673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400" b="0" strike="noStrike" spc="-1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3306960" cy="1673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400" b="0" strike="noStrike" spc="-1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 type="body"/>
          </p:nvPr>
        </p:nvSpPr>
        <p:spPr>
          <a:xfrm>
            <a:off x="4516200" y="2323800"/>
            <a:ext cx="3306960" cy="1673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400" b="0" strike="noStrike" spc="-1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83" name="PlaceHolder 4"/>
          <p:cNvSpPr>
            <a:spLocks noGrp="1"/>
          </p:cNvSpPr>
          <p:nvPr>
            <p:ph type="body"/>
          </p:nvPr>
        </p:nvSpPr>
        <p:spPr>
          <a:xfrm>
            <a:off x="4516200" y="4156560"/>
            <a:ext cx="3306960" cy="1673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400" b="0" strike="noStrike" spc="-1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84" name="PlaceHolder 5"/>
          <p:cNvSpPr>
            <a:spLocks noGrp="1"/>
          </p:cNvSpPr>
          <p:nvPr>
            <p:ph type="body"/>
          </p:nvPr>
        </p:nvSpPr>
        <p:spPr>
          <a:xfrm>
            <a:off x="1043640" y="4156560"/>
            <a:ext cx="3306960" cy="1673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400" b="0" strike="noStrike" spc="-1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6777000" cy="350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400" b="0" strike="noStrike" spc="-1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body"/>
          </p:nvPr>
        </p:nvSpPr>
        <p:spPr>
          <a:xfrm>
            <a:off x="1043640" y="2323800"/>
            <a:ext cx="6777000" cy="350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400" b="0" strike="noStrike" spc="-1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pic>
        <p:nvPicPr>
          <p:cNvPr id="188" name="Рисунок 187"/>
          <p:cNvPicPr/>
          <p:nvPr/>
        </p:nvPicPr>
        <p:blipFill>
          <a:blip r:embed="rId2"/>
          <a:stretch/>
        </p:blipFill>
        <p:spPr>
          <a:xfrm>
            <a:off x="2233080" y="2323800"/>
            <a:ext cx="4397400" cy="3508560"/>
          </a:xfrm>
          <a:prstGeom prst="rect">
            <a:avLst/>
          </a:prstGeom>
          <a:ln>
            <a:noFill/>
          </a:ln>
        </p:spPr>
      </p:pic>
      <p:pic>
        <p:nvPicPr>
          <p:cNvPr id="189" name="Рисунок 188"/>
          <p:cNvPicPr/>
          <p:nvPr/>
        </p:nvPicPr>
        <p:blipFill>
          <a:blip r:embed="rId2"/>
          <a:stretch/>
        </p:blipFill>
        <p:spPr>
          <a:xfrm>
            <a:off x="2233080" y="2323800"/>
            <a:ext cx="4397400" cy="3508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lnSpc>
                <a:spcPct val="100000"/>
              </a:lnSpc>
            </a:pPr>
            <a:fld id="{1E82D72E-AF3D-43F7-93A3-6B724460FA91}" type="datetime">
              <a:rPr lang="ru-RU" sz="2400" b="0" strike="noStrike" spc="-1" smtClean="0">
                <a:solidFill>
                  <a:srgbClr val="FEFEF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28.09.2018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lnSpc>
                <a:spcPct val="100000"/>
              </a:lnSpc>
            </a:pPr>
            <a:fld id="{167CB663-15CA-43D8-A6B0-35E65BF6A16C}" type="slidenum">
              <a:rPr lang="ru-RU" sz="1200" b="0" strike="noStrike" spc="-1" smtClean="0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1E82D72E-AF3D-43F7-93A3-6B724460FA91}" type="datetime">
              <a:rPr lang="ru-RU" sz="2400" b="0" strike="noStrike" spc="-1" smtClean="0">
                <a:solidFill>
                  <a:srgbClr val="FEFEF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28.09.2018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167CB663-15CA-43D8-A6B0-35E65BF6A16C}" type="slidenum">
              <a:rPr lang="ru-RU" sz="1200" b="0" strike="noStrike" spc="-1" smtClean="0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lnSpc>
                <a:spcPct val="100000"/>
              </a:lnSpc>
            </a:pPr>
            <a:fld id="{1E82D72E-AF3D-43F7-93A3-6B724460FA91}" type="datetime">
              <a:rPr lang="ru-RU" sz="2400" b="0" strike="noStrike" spc="-1" smtClean="0">
                <a:solidFill>
                  <a:srgbClr val="FEFEF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28.09.2018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lnSpc>
                <a:spcPct val="100000"/>
              </a:lnSpc>
            </a:pPr>
            <a:fld id="{167CB663-15CA-43D8-A6B0-35E65BF6A16C}" type="slidenum">
              <a:rPr lang="ru-RU" sz="1200" b="0" strike="noStrike" spc="-1" smtClean="0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1E82D72E-AF3D-43F7-93A3-6B724460FA91}" type="datetime">
              <a:rPr lang="ru-RU" sz="2400" b="0" strike="noStrike" spc="-1" smtClean="0">
                <a:solidFill>
                  <a:srgbClr val="FEFEF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28.09.2018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167CB663-15CA-43D8-A6B0-35E65BF6A16C}" type="slidenum">
              <a:rPr lang="ru-RU" sz="1200" b="0" strike="noStrike" spc="-1" smtClean="0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1E82D72E-AF3D-43F7-93A3-6B724460FA91}" type="datetime">
              <a:rPr lang="ru-RU" sz="2400" b="0" strike="noStrike" spc="-1" smtClean="0">
                <a:solidFill>
                  <a:srgbClr val="FEFEF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28.09.2018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167CB663-15CA-43D8-A6B0-35E65BF6A16C}" type="slidenum">
              <a:rPr lang="ru-RU" sz="1200" b="0" strike="noStrike" spc="-1" smtClean="0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1E82D72E-AF3D-43F7-93A3-6B724460FA91}" type="datetime">
              <a:rPr lang="ru-RU" sz="2400" b="0" strike="noStrike" spc="-1" smtClean="0">
                <a:solidFill>
                  <a:srgbClr val="FEFEF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28.09.2018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167CB663-15CA-43D8-A6B0-35E65BF6A16C}" type="slidenum">
              <a:rPr lang="ru-RU" sz="1200" b="0" strike="noStrike" spc="-1" smtClean="0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1E82D72E-AF3D-43F7-93A3-6B724460FA91}" type="datetime">
              <a:rPr lang="ru-RU" sz="2400" b="0" strike="noStrike" spc="-1" smtClean="0">
                <a:solidFill>
                  <a:srgbClr val="FEFEF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28.09.2018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167CB663-15CA-43D8-A6B0-35E65BF6A16C}" type="slidenum">
              <a:rPr lang="ru-RU" sz="1200" b="0" strike="noStrike" spc="-1" smtClean="0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subTitle"/>
          </p:nvPr>
        </p:nvSpPr>
        <p:spPr>
          <a:xfrm>
            <a:off x="1043640" y="2323800"/>
            <a:ext cx="6777000" cy="3508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1E82D72E-AF3D-43F7-93A3-6B724460FA91}" type="datetime">
              <a:rPr lang="ru-RU" sz="2400" b="0" strike="noStrike" spc="-1" smtClean="0">
                <a:solidFill>
                  <a:srgbClr val="FEFEF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28.09.2018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lnSpc>
                <a:spcPct val="100000"/>
              </a:lnSpc>
            </a:pPr>
            <a:fld id="{167CB663-15CA-43D8-A6B0-35E65BF6A16C}" type="slidenum">
              <a:rPr lang="ru-RU" sz="1200" b="0" strike="noStrike" spc="-1" smtClean="0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1E82D72E-AF3D-43F7-93A3-6B724460FA91}" type="datetime">
              <a:rPr lang="ru-RU" sz="2400" b="0" strike="noStrike" spc="-1" smtClean="0">
                <a:solidFill>
                  <a:srgbClr val="FEFEF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28.09.2018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167CB663-15CA-43D8-A6B0-35E65BF6A16C}" type="slidenum">
              <a:rPr lang="ru-RU" sz="1200" b="0" strike="noStrike" spc="-1" smtClean="0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1E82D72E-AF3D-43F7-93A3-6B724460FA91}" type="datetime">
              <a:rPr lang="ru-RU" sz="2400" b="0" strike="noStrike" spc="-1" smtClean="0">
                <a:solidFill>
                  <a:srgbClr val="FEFEF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28.09.2018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167CB663-15CA-43D8-A6B0-35E65BF6A16C}" type="slidenum">
              <a:rPr lang="ru-RU" sz="1200" b="0" strike="noStrike" spc="-1" smtClean="0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1E82D72E-AF3D-43F7-93A3-6B724460FA91}" type="datetime">
              <a:rPr lang="ru-RU" sz="2400" b="0" strike="noStrike" spc="-1" smtClean="0">
                <a:solidFill>
                  <a:srgbClr val="FEFEF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28.09.2018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lnSpc>
                <a:spcPct val="100000"/>
              </a:lnSpc>
            </a:pPr>
            <a:fld id="{167CB663-15CA-43D8-A6B0-35E65BF6A16C}" type="slidenum">
              <a:rPr lang="ru-RU" sz="1200" b="0" strike="noStrike" spc="-1" smtClean="0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1043640" y="2323800"/>
            <a:ext cx="6777000" cy="3508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6777000" cy="350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400" b="0" strike="noStrike" spc="-1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3306960" cy="350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400" b="0" strike="noStrike" spc="-1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4516200" y="2323800"/>
            <a:ext cx="3306960" cy="350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400" b="0" strike="noStrike" spc="-1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subTitle"/>
          </p:nvPr>
        </p:nvSpPr>
        <p:spPr>
          <a:xfrm>
            <a:off x="1043640" y="1027800"/>
            <a:ext cx="702432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3306960" cy="1673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400" b="0" strike="noStrike" spc="-1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1043640" y="4156560"/>
            <a:ext cx="3306960" cy="1673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400" b="0" strike="noStrike" spc="-1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 type="body"/>
          </p:nvPr>
        </p:nvSpPr>
        <p:spPr>
          <a:xfrm>
            <a:off x="4516200" y="2323800"/>
            <a:ext cx="3306960" cy="350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400" b="0" strike="noStrike" spc="-1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3306960" cy="350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400" b="0" strike="noStrike" spc="-1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4516200" y="2323800"/>
            <a:ext cx="3306960" cy="1673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400" b="0" strike="noStrike" spc="-1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>
          <a:xfrm>
            <a:off x="4516200" y="4156560"/>
            <a:ext cx="3306960" cy="1673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400" b="0" strike="noStrike" spc="-1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3306960" cy="1673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400" b="0" strike="noStrike" spc="-1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4516200" y="2323800"/>
            <a:ext cx="3306960" cy="1673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400" b="0" strike="noStrike" spc="-1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76" name="PlaceHolder 4"/>
          <p:cNvSpPr>
            <a:spLocks noGrp="1"/>
          </p:cNvSpPr>
          <p:nvPr>
            <p:ph type="body"/>
          </p:nvPr>
        </p:nvSpPr>
        <p:spPr>
          <a:xfrm>
            <a:off x="1043640" y="4156560"/>
            <a:ext cx="6777000" cy="1673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400" b="0" strike="noStrike" spc="-1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992160" y="0"/>
            <a:ext cx="1599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CustomShape 2"/>
          <p:cNvSpPr/>
          <p:nvPr/>
        </p:nvSpPr>
        <p:spPr>
          <a:xfrm>
            <a:off x="77760" y="0"/>
            <a:ext cx="456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CustomShape 3"/>
          <p:cNvSpPr/>
          <p:nvPr/>
        </p:nvSpPr>
        <p:spPr>
          <a:xfrm>
            <a:off x="306360" y="0"/>
            <a:ext cx="76176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CustomShape 4"/>
          <p:cNvSpPr/>
          <p:nvPr/>
        </p:nvSpPr>
        <p:spPr>
          <a:xfrm>
            <a:off x="1414800" y="0"/>
            <a:ext cx="1599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CustomShape 5"/>
          <p:cNvSpPr/>
          <p:nvPr/>
        </p:nvSpPr>
        <p:spPr>
          <a:xfrm>
            <a:off x="500400" y="0"/>
            <a:ext cx="456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CustomShape 6"/>
          <p:cNvSpPr/>
          <p:nvPr/>
        </p:nvSpPr>
        <p:spPr>
          <a:xfrm>
            <a:off x="729000" y="0"/>
            <a:ext cx="76176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CustomShape 7"/>
          <p:cNvSpPr/>
          <p:nvPr/>
        </p:nvSpPr>
        <p:spPr>
          <a:xfrm rot="10800000">
            <a:off x="8307360" y="6858000"/>
            <a:ext cx="1599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CustomShape 8"/>
          <p:cNvSpPr/>
          <p:nvPr/>
        </p:nvSpPr>
        <p:spPr>
          <a:xfrm rot="10800000">
            <a:off x="9221760" y="6858000"/>
            <a:ext cx="456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CustomShape 9"/>
          <p:cNvSpPr/>
          <p:nvPr/>
        </p:nvSpPr>
        <p:spPr>
          <a:xfrm rot="10800000">
            <a:off x="8993160" y="6858000"/>
            <a:ext cx="76176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3" name="CustomShape 10"/>
          <p:cNvSpPr/>
          <p:nvPr/>
        </p:nvSpPr>
        <p:spPr>
          <a:xfrm>
            <a:off x="3887640" y="0"/>
            <a:ext cx="281916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CustomShape 11"/>
          <p:cNvSpPr/>
          <p:nvPr/>
        </p:nvSpPr>
        <p:spPr>
          <a:xfrm>
            <a:off x="2973240" y="0"/>
            <a:ext cx="456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CustomShape 12"/>
          <p:cNvSpPr/>
          <p:nvPr/>
        </p:nvSpPr>
        <p:spPr>
          <a:xfrm>
            <a:off x="3201840" y="0"/>
            <a:ext cx="76176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CustomShape 13"/>
          <p:cNvSpPr/>
          <p:nvPr/>
        </p:nvSpPr>
        <p:spPr>
          <a:xfrm>
            <a:off x="65880" y="5034960"/>
            <a:ext cx="9143640" cy="1175400"/>
          </a:xfrm>
          <a:custGeom>
            <a:avLst/>
            <a:gdLst/>
            <a:ahLst/>
            <a:cxnLst/>
            <a:rect l="l" t="t" r="r" b="b"/>
            <a:pathLst>
              <a:path w="9144000" h="1175655">
                <a:moveTo>
                  <a:pt x="0" y="1116279"/>
                </a:moveTo>
                <a:cubicBezTo>
                  <a:pt x="493815" y="1145967"/>
                  <a:pt x="987631" y="1175655"/>
                  <a:pt x="1674420" y="1163780"/>
                </a:cubicBezTo>
                <a:cubicBezTo>
                  <a:pt x="2361209" y="1151905"/>
                  <a:pt x="3204358" y="1138050"/>
                  <a:pt x="4120737" y="1045027"/>
                </a:cubicBezTo>
                <a:cubicBezTo>
                  <a:pt x="5037116" y="952004"/>
                  <a:pt x="6335486" y="779811"/>
                  <a:pt x="7172696" y="605640"/>
                </a:cubicBezTo>
                <a:cubicBezTo>
                  <a:pt x="8009907" y="431469"/>
                  <a:pt x="8866910" y="154379"/>
                  <a:pt x="9144000" y="0"/>
                </a:cubicBezTo>
              </a:path>
            </a:pathLst>
          </a:custGeom>
          <a:noFill/>
          <a:ln w="6480">
            <a:solidFill>
              <a:schemeClr val="bg1">
                <a:alpha val="2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14"/>
          <p:cNvSpPr/>
          <p:nvPr/>
        </p:nvSpPr>
        <p:spPr>
          <a:xfrm>
            <a:off x="65880" y="3467520"/>
            <a:ext cx="9143640" cy="890280"/>
          </a:xfrm>
          <a:custGeom>
            <a:avLst/>
            <a:gdLst/>
            <a:ahLst/>
            <a:cxnLst/>
            <a:rect l="l" t="t" r="r" b="b"/>
            <a:pathLst>
              <a:path w="9144000" h="890650">
                <a:moveTo>
                  <a:pt x="0" y="890650"/>
                </a:moveTo>
                <a:cubicBezTo>
                  <a:pt x="263236" y="751114"/>
                  <a:pt x="526472" y="611579"/>
                  <a:pt x="1045028" y="475013"/>
                </a:cubicBezTo>
                <a:cubicBezTo>
                  <a:pt x="1563584" y="338447"/>
                  <a:pt x="2299855" y="138545"/>
                  <a:pt x="3111335" y="71252"/>
                </a:cubicBezTo>
                <a:cubicBezTo>
                  <a:pt x="3922815" y="3959"/>
                  <a:pt x="4908467" y="0"/>
                  <a:pt x="5913911" y="71252"/>
                </a:cubicBezTo>
                <a:cubicBezTo>
                  <a:pt x="6919355" y="142504"/>
                  <a:pt x="8595756" y="427512"/>
                  <a:pt x="9144000" y="498764"/>
                </a:cubicBezTo>
              </a:path>
            </a:pathLst>
          </a:custGeom>
          <a:noFill/>
          <a:ln w="6480">
            <a:solidFill>
              <a:schemeClr val="bg1">
                <a:alpha val="2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CustomShape 15"/>
          <p:cNvSpPr/>
          <p:nvPr/>
        </p:nvSpPr>
        <p:spPr>
          <a:xfrm>
            <a:off x="54000" y="5640840"/>
            <a:ext cx="3004200" cy="1211040"/>
          </a:xfrm>
          <a:custGeom>
            <a:avLst/>
            <a:gdLst/>
            <a:ahLst/>
            <a:cxnLst/>
            <a:rect l="l" t="t" r="r" b="b"/>
            <a:pathLst>
              <a:path w="3004457" h="1211283">
                <a:moveTo>
                  <a:pt x="0" y="0"/>
                </a:moveTo>
                <a:cubicBezTo>
                  <a:pt x="1103415" y="501732"/>
                  <a:pt x="2206831" y="1003465"/>
                  <a:pt x="3004457" y="1211283"/>
                </a:cubicBezTo>
              </a:path>
            </a:pathLst>
          </a:custGeom>
          <a:noFill/>
          <a:ln w="6480">
            <a:solidFill>
              <a:schemeClr val="bg1">
                <a:alpha val="2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CustomShape 16"/>
          <p:cNvSpPr/>
          <p:nvPr/>
        </p:nvSpPr>
        <p:spPr>
          <a:xfrm>
            <a:off x="65880" y="5284440"/>
            <a:ext cx="9143640" cy="1478160"/>
          </a:xfrm>
          <a:custGeom>
            <a:avLst/>
            <a:gdLst/>
            <a:ahLst/>
            <a:cxnLst/>
            <a:rect l="l" t="t" r="r" b="b"/>
            <a:pathLst>
              <a:path w="9144000" h="1478478">
                <a:moveTo>
                  <a:pt x="0" y="0"/>
                </a:moveTo>
                <a:cubicBezTo>
                  <a:pt x="285997" y="99951"/>
                  <a:pt x="571995" y="199902"/>
                  <a:pt x="1104405" y="344385"/>
                </a:cubicBezTo>
                <a:cubicBezTo>
                  <a:pt x="1636815" y="488868"/>
                  <a:pt x="2432462" y="710541"/>
                  <a:pt x="3194462" y="866899"/>
                </a:cubicBezTo>
                <a:cubicBezTo>
                  <a:pt x="3956462" y="1023258"/>
                  <a:pt x="4920343" y="1185554"/>
                  <a:pt x="5676405" y="1282536"/>
                </a:cubicBezTo>
                <a:cubicBezTo>
                  <a:pt x="6432467" y="1379518"/>
                  <a:pt x="7247906" y="1419102"/>
                  <a:pt x="7730836" y="1448790"/>
                </a:cubicBezTo>
                <a:cubicBezTo>
                  <a:pt x="8213766" y="1478478"/>
                  <a:pt x="8338457" y="1464623"/>
                  <a:pt x="8573984" y="1460665"/>
                </a:cubicBezTo>
                <a:cubicBezTo>
                  <a:pt x="8809511" y="1456707"/>
                  <a:pt x="8976755" y="1440873"/>
                  <a:pt x="9144000" y="1425039"/>
                </a:cubicBezTo>
              </a:path>
            </a:pathLst>
          </a:custGeom>
          <a:noFill/>
          <a:ln w="6480">
            <a:solidFill>
              <a:schemeClr val="bg1">
                <a:alpha val="2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CustomShape 17"/>
          <p:cNvSpPr/>
          <p:nvPr/>
        </p:nvSpPr>
        <p:spPr>
          <a:xfrm>
            <a:off x="2215080" y="5132160"/>
            <a:ext cx="6982200" cy="1719720"/>
          </a:xfrm>
          <a:custGeom>
            <a:avLst/>
            <a:gdLst/>
            <a:ahLst/>
            <a:cxnLst/>
            <a:rect l="l" t="t" r="r" b="b"/>
            <a:pathLst>
              <a:path w="6982691" h="1719942">
                <a:moveTo>
                  <a:pt x="0" y="1719942"/>
                </a:moveTo>
                <a:cubicBezTo>
                  <a:pt x="162296" y="1536864"/>
                  <a:pt x="324592" y="1353787"/>
                  <a:pt x="546265" y="1185553"/>
                </a:cubicBezTo>
                <a:cubicBezTo>
                  <a:pt x="767938" y="1017319"/>
                  <a:pt x="1074718" y="835231"/>
                  <a:pt x="1330037" y="710540"/>
                </a:cubicBezTo>
                <a:cubicBezTo>
                  <a:pt x="1585356" y="585849"/>
                  <a:pt x="1741715" y="530430"/>
                  <a:pt x="2078182" y="437407"/>
                </a:cubicBezTo>
                <a:cubicBezTo>
                  <a:pt x="2414649" y="344384"/>
                  <a:pt x="3028208" y="213755"/>
                  <a:pt x="3348842" y="152399"/>
                </a:cubicBezTo>
                <a:cubicBezTo>
                  <a:pt x="3669476" y="91043"/>
                  <a:pt x="3718957" y="93022"/>
                  <a:pt x="4001985" y="69272"/>
                </a:cubicBezTo>
                <a:cubicBezTo>
                  <a:pt x="4285013" y="45522"/>
                  <a:pt x="4732317" y="19792"/>
                  <a:pt x="5047013" y="9896"/>
                </a:cubicBezTo>
                <a:cubicBezTo>
                  <a:pt x="5361709" y="0"/>
                  <a:pt x="5890161" y="9896"/>
                  <a:pt x="5890161" y="9896"/>
                </a:cubicBezTo>
                <a:lnTo>
                  <a:pt x="6495803" y="9896"/>
                </a:lnTo>
                <a:cubicBezTo>
                  <a:pt x="6664037" y="13854"/>
                  <a:pt x="6818416" y="27708"/>
                  <a:pt x="6899564" y="33646"/>
                </a:cubicBezTo>
                <a:cubicBezTo>
                  <a:pt x="6980712" y="39584"/>
                  <a:pt x="6953003" y="37605"/>
                  <a:pt x="6982691" y="45522"/>
                </a:cubicBezTo>
              </a:path>
            </a:pathLst>
          </a:custGeom>
          <a:noFill/>
          <a:ln w="6480">
            <a:solidFill>
              <a:schemeClr val="bg1">
                <a:alpha val="2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18"/>
          <p:cNvSpPr/>
          <p:nvPr/>
        </p:nvSpPr>
        <p:spPr>
          <a:xfrm rot="1800000">
            <a:off x="3073680" y="285912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10000"/>
            </a:schemeClr>
          </a:solidFill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CustomShape 19"/>
          <p:cNvSpPr/>
          <p:nvPr/>
        </p:nvSpPr>
        <p:spPr>
          <a:xfrm rot="1800000">
            <a:off x="3797640" y="412596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CustomShape 20"/>
          <p:cNvSpPr/>
          <p:nvPr/>
        </p:nvSpPr>
        <p:spPr>
          <a:xfrm rot="1800000">
            <a:off x="3807360" y="159228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7000"/>
            </a:schemeClr>
          </a:solidFill>
          <a:ln w="12600">
            <a:solidFill>
              <a:schemeClr val="bg1">
                <a:alpha val="8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CustomShape 21"/>
          <p:cNvSpPr/>
          <p:nvPr/>
        </p:nvSpPr>
        <p:spPr>
          <a:xfrm rot="1800000">
            <a:off x="3054600" y="32544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4000"/>
            </a:schemeClr>
          </a:solidFill>
          <a:ln w="12600">
            <a:solidFill>
              <a:schemeClr val="bg1">
                <a:alpha val="8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22"/>
          <p:cNvSpPr/>
          <p:nvPr/>
        </p:nvSpPr>
        <p:spPr>
          <a:xfrm rot="1800000">
            <a:off x="4540680" y="538308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6000"/>
            </a:schemeClr>
          </a:solidFill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23"/>
          <p:cNvSpPr/>
          <p:nvPr/>
        </p:nvSpPr>
        <p:spPr>
          <a:xfrm rot="1800000">
            <a:off x="-304560" y="4201200"/>
            <a:ext cx="1261080" cy="1387800"/>
          </a:xfrm>
          <a:custGeom>
            <a:avLst/>
            <a:gdLst/>
            <a:ahLst/>
            <a:cxnLst/>
            <a:rect l="l" t="t" r="r" b="b"/>
            <a:pathLst>
              <a:path w="1261499" h="1388236">
                <a:moveTo>
                  <a:pt x="0" y="105098"/>
                </a:moveTo>
                <a:lnTo>
                  <a:pt x="56357" y="0"/>
                </a:lnTo>
                <a:lnTo>
                  <a:pt x="865241" y="0"/>
                </a:lnTo>
                <a:lnTo>
                  <a:pt x="1261499" y="694118"/>
                </a:lnTo>
                <a:lnTo>
                  <a:pt x="865241" y="1388236"/>
                </a:lnTo>
                <a:lnTo>
                  <a:pt x="744578" y="1387893"/>
                </a:lnTo>
                <a:lnTo>
                  <a:pt x="0" y="105098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CustomShape 24"/>
          <p:cNvSpPr/>
          <p:nvPr/>
        </p:nvSpPr>
        <p:spPr>
          <a:xfrm rot="1800000">
            <a:off x="101880" y="540216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CustomShape 25"/>
          <p:cNvSpPr/>
          <p:nvPr/>
        </p:nvSpPr>
        <p:spPr>
          <a:xfrm rot="1800000">
            <a:off x="130680" y="284940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7000"/>
            </a:schemeClr>
          </a:solidFill>
          <a:ln w="12600">
            <a:solidFill>
              <a:schemeClr val="bg1">
                <a:alpha val="8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CustomShape 26"/>
          <p:cNvSpPr/>
          <p:nvPr/>
        </p:nvSpPr>
        <p:spPr>
          <a:xfrm rot="1800000">
            <a:off x="854280" y="412596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CustomShape 27"/>
          <p:cNvSpPr/>
          <p:nvPr/>
        </p:nvSpPr>
        <p:spPr>
          <a:xfrm rot="1800000">
            <a:off x="1587960" y="541152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CustomShape 28"/>
          <p:cNvSpPr/>
          <p:nvPr/>
        </p:nvSpPr>
        <p:spPr>
          <a:xfrm rot="1800000">
            <a:off x="1607040" y="285912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7000"/>
            </a:schemeClr>
          </a:solidFill>
          <a:ln w="12600">
            <a:solidFill>
              <a:schemeClr val="bg1">
                <a:alpha val="8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CustomShape 29"/>
          <p:cNvSpPr/>
          <p:nvPr/>
        </p:nvSpPr>
        <p:spPr>
          <a:xfrm rot="1800000">
            <a:off x="873360" y="156348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CustomShape 30"/>
          <p:cNvSpPr/>
          <p:nvPr/>
        </p:nvSpPr>
        <p:spPr>
          <a:xfrm rot="1800000">
            <a:off x="6883920" y="414468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10000"/>
            </a:schemeClr>
          </a:solidFill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CustomShape 31"/>
          <p:cNvSpPr/>
          <p:nvPr/>
        </p:nvSpPr>
        <p:spPr>
          <a:xfrm rot="1800000">
            <a:off x="7626600" y="542124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CustomShape 32"/>
          <p:cNvSpPr/>
          <p:nvPr/>
        </p:nvSpPr>
        <p:spPr>
          <a:xfrm rot="1800000">
            <a:off x="7626600" y="286848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7000"/>
            </a:schemeClr>
          </a:solidFill>
          <a:ln w="12600">
            <a:solidFill>
              <a:schemeClr val="bg1">
                <a:alpha val="8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CustomShape 33"/>
          <p:cNvSpPr/>
          <p:nvPr/>
        </p:nvSpPr>
        <p:spPr>
          <a:xfrm rot="1800000">
            <a:off x="8384040" y="4055400"/>
            <a:ext cx="1243080" cy="1387800"/>
          </a:xfrm>
          <a:custGeom>
            <a:avLst/>
            <a:gdLst/>
            <a:ahLst/>
            <a:cxnLst/>
            <a:rect l="l" t="t" r="r" b="b"/>
            <a:pathLst>
              <a:path w="1243407" h="1388236">
                <a:moveTo>
                  <a:pt x="0" y="694118"/>
                </a:moveTo>
                <a:lnTo>
                  <a:pt x="396258" y="0"/>
                </a:lnTo>
                <a:lnTo>
                  <a:pt x="474029" y="4016"/>
                </a:lnTo>
                <a:lnTo>
                  <a:pt x="1243407" y="1325983"/>
                </a:lnTo>
                <a:lnTo>
                  <a:pt x="1205142" y="1388236"/>
                </a:lnTo>
                <a:lnTo>
                  <a:pt x="396258" y="1388236"/>
                </a:lnTo>
                <a:lnTo>
                  <a:pt x="0" y="694118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CustomShape 34"/>
          <p:cNvSpPr/>
          <p:nvPr/>
        </p:nvSpPr>
        <p:spPr>
          <a:xfrm rot="1800000">
            <a:off x="8384040" y="1511280"/>
            <a:ext cx="1241640" cy="1388520"/>
          </a:xfrm>
          <a:custGeom>
            <a:avLst/>
            <a:gdLst/>
            <a:ahLst/>
            <a:cxnLst/>
            <a:rect l="l" t="t" r="r" b="b"/>
            <a:pathLst>
              <a:path w="1241871" h="1388822">
                <a:moveTo>
                  <a:pt x="0" y="694704"/>
                </a:moveTo>
                <a:lnTo>
                  <a:pt x="396258" y="586"/>
                </a:lnTo>
                <a:lnTo>
                  <a:pt x="482002" y="0"/>
                </a:lnTo>
                <a:lnTo>
                  <a:pt x="1241871" y="1323912"/>
                </a:lnTo>
                <a:lnTo>
                  <a:pt x="1205142" y="1388822"/>
                </a:lnTo>
                <a:lnTo>
                  <a:pt x="396258" y="1388822"/>
                </a:lnTo>
                <a:lnTo>
                  <a:pt x="0" y="694704"/>
                </a:lnTo>
                <a:close/>
              </a:path>
            </a:pathLst>
          </a:cu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CustomShape 35"/>
          <p:cNvSpPr/>
          <p:nvPr/>
        </p:nvSpPr>
        <p:spPr>
          <a:xfrm>
            <a:off x="457200" y="333360"/>
            <a:ext cx="8229240" cy="6185160"/>
          </a:xfrm>
          <a:prstGeom prst="rect">
            <a:avLst/>
          </a:prstGeom>
          <a:solidFill>
            <a:schemeClr val="bg1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CustomShape 36"/>
          <p:cNvSpPr/>
          <p:nvPr/>
        </p:nvSpPr>
        <p:spPr>
          <a:xfrm>
            <a:off x="4561200" y="-21600"/>
            <a:ext cx="3678840" cy="69876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CustomShape 37"/>
          <p:cNvSpPr/>
          <p:nvPr/>
        </p:nvSpPr>
        <p:spPr>
          <a:xfrm>
            <a:off x="4649040" y="-21600"/>
            <a:ext cx="3504960" cy="623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1" name="PlaceHolder 38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ru-RU" sz="4000" b="0" strike="noStrike" spc="-1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Образец заголовка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52" name="PlaceHolder 39"/>
          <p:cNvSpPr>
            <a:spLocks noGrp="1"/>
          </p:cNvSpPr>
          <p:nvPr>
            <p:ph type="body"/>
          </p:nvPr>
        </p:nvSpPr>
        <p:spPr>
          <a:xfrm>
            <a:off x="1043640" y="2323800"/>
            <a:ext cx="6777000" cy="35085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Шестой уровень структуры</a:t>
            </a:r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ru-RU" sz="2400" b="0" strike="noStrike" spc="-1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Седьмой уровень структурыОбразец текста</a:t>
            </a:r>
          </a:p>
          <a:p>
            <a:pPr marL="640080" lvl="1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ru-RU" sz="2200" b="0" strike="noStrike" spc="-1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Второй уровень</a:t>
            </a:r>
            <a:endParaRPr lang="ru-RU" sz="2400" b="0" strike="noStrike" spc="-1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914400" lvl="2" indent="-22824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ru-RU" sz="2000" b="0" strike="noStrike" spc="-1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Третий уровень</a:t>
            </a:r>
            <a:endParaRPr lang="ru-RU" sz="2400" b="0" strike="noStrike" spc="-1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1124640" lvl="3" indent="-22824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ru-RU" sz="1800" b="0" strike="noStrike" spc="-1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Четвертый уровень</a:t>
            </a:r>
            <a:endParaRPr lang="ru-RU" sz="2400" b="0" strike="noStrike" spc="-1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1325880" lvl="4" indent="-22824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ru-RU" sz="1600" b="0" strike="noStrike" spc="-1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Пятый уровень</a:t>
            </a:r>
            <a:endParaRPr lang="ru-RU" sz="2400" b="0" strike="noStrike" spc="-1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53" name="PlaceHolder 40"/>
          <p:cNvSpPr>
            <a:spLocks noGrp="1"/>
          </p:cNvSpPr>
          <p:nvPr>
            <p:ph type="dt"/>
          </p:nvPr>
        </p:nvSpPr>
        <p:spPr>
          <a:xfrm>
            <a:off x="5997240" y="22464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7580FFD-FE87-4492-A54E-AD714561681A}" type="datetime">
              <a:rPr lang="ru-RU" sz="1200" b="0" strike="noStrike" spc="-1">
                <a:solidFill>
                  <a:srgbClr val="FEFEF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28.09.2018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4" name="PlaceHolder 41"/>
          <p:cNvSpPr>
            <a:spLocks noGrp="1"/>
          </p:cNvSpPr>
          <p:nvPr>
            <p:ph type="ftr"/>
          </p:nvPr>
        </p:nvSpPr>
        <p:spPr>
          <a:xfrm>
            <a:off x="4641480" y="5852160"/>
            <a:ext cx="350172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5" name="PlaceHolder 42"/>
          <p:cNvSpPr>
            <a:spLocks noGrp="1"/>
          </p:cNvSpPr>
          <p:nvPr>
            <p:ph type="sldNum"/>
          </p:nvPr>
        </p:nvSpPr>
        <p:spPr>
          <a:xfrm>
            <a:off x="4649040" y="224640"/>
            <a:ext cx="13316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3AA73A4-9F63-4963-9050-EBC2FA0F87F7}" type="slidenum">
              <a:rPr lang="ru-RU" sz="1200" b="0" strike="noStrike" spc="-1">
                <a:solidFill>
                  <a:srgbClr val="FEFEF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57580FFD-FE87-4492-A54E-AD714561681A}" type="datetime">
              <a:rPr lang="ru-RU" sz="1200" b="0" strike="noStrike" spc="-1" smtClean="0">
                <a:solidFill>
                  <a:srgbClr val="FEFEF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28.09.2018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lnSpc>
                <a:spcPct val="100000"/>
              </a:lnSpc>
            </a:pPr>
            <a:fld id="{93AA73A4-9F63-4963-9050-EBC2FA0F87F7}" type="slidenum">
              <a:rPr lang="ru-RU" sz="1200" b="0" strike="noStrike" spc="-1" smtClean="0">
                <a:solidFill>
                  <a:srgbClr val="FEFEF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892945" y="692696"/>
            <a:ext cx="7488832" cy="32044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2000" b="0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32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ВЗАИМОДЕЙСТВИЕ ОБРАЗОВАТЕЬНОГО УЧЕРЕЖДЕИЯ И СЕМЬИ – ЗАЛОГ УСПЕШНОСТИ ОБУЧАЮЩЕГОСЯ</a:t>
            </a:r>
            <a:endParaRPr lang="ru-RU" sz="5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91" name="TextShape 2"/>
          <p:cNvSpPr txBox="1"/>
          <p:nvPr/>
        </p:nvSpPr>
        <p:spPr>
          <a:xfrm>
            <a:off x="2195640" y="3573016"/>
            <a:ext cx="6408808" cy="2231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2000" b="1" strike="noStrike" spc="-1" dirty="0" smtClean="0">
                <a:uFill>
                  <a:solidFill>
                    <a:srgbClr val="FFFFFF"/>
                  </a:solidFill>
                </a:uFill>
                <a:latin typeface="Times New Roman"/>
              </a:rPr>
              <a:t>Автор: </a:t>
            </a:r>
            <a:r>
              <a:rPr lang="ru-RU" sz="2000" b="1" strike="noStrike" spc="-1" dirty="0">
                <a:uFill>
                  <a:solidFill>
                    <a:srgbClr val="FFFFFF"/>
                  </a:solidFill>
                </a:uFill>
                <a:latin typeface="Times New Roman"/>
              </a:rPr>
              <a:t>Лукоянова Е.В. </a:t>
            </a:r>
            <a:endParaRPr lang="ru-RU" sz="3200" b="1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2000" b="1" strike="noStrike" spc="-1" dirty="0" smtClean="0">
                <a:uFill>
                  <a:solidFill>
                    <a:srgbClr val="FFFFFF"/>
                  </a:solidFill>
                </a:uFill>
                <a:latin typeface="Times New Roman"/>
              </a:rPr>
              <a:t>Педагог-организатор </a:t>
            </a:r>
            <a:endParaRPr lang="ru-RU" sz="3200" b="1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2000" b="1" strike="noStrike" spc="-1" dirty="0">
                <a:uFill>
                  <a:solidFill>
                    <a:srgbClr val="FFFFFF"/>
                  </a:solidFill>
                </a:uFill>
                <a:latin typeface="Times New Roman"/>
              </a:rPr>
              <a:t>МБОУ ДО ЦДТ № 4</a:t>
            </a:r>
            <a:endParaRPr lang="ru-RU" sz="3200" b="1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2000" b="1" strike="noStrike" spc="-1" dirty="0">
                <a:uFill>
                  <a:solidFill>
                    <a:srgbClr val="FFFFFF"/>
                  </a:solidFill>
                </a:uFill>
                <a:latin typeface="Times New Roman"/>
              </a:rPr>
              <a:t>город Красноярск</a:t>
            </a:r>
            <a:endParaRPr lang="ru-RU" sz="3200" b="1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1259640" y="1052640"/>
            <a:ext cx="6560640" cy="4779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68760"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Главными формами взаимодействия педагога с семьёй является</a:t>
            </a:r>
            <a:endParaRPr lang="ru-RU" sz="2400" b="1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endParaRPr lang="ru-RU" sz="2400" b="1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индивидуальная</a:t>
            </a:r>
            <a:endParaRPr lang="ru-RU" sz="2400" b="1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и</a:t>
            </a:r>
            <a:endParaRPr lang="ru-RU" sz="2400" b="1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групповая формы </a:t>
            </a:r>
            <a:r>
              <a:rPr lang="ru-RU" sz="20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работы.</a:t>
            </a:r>
            <a:endParaRPr lang="ru-RU" sz="2400" b="1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04" name="CustomShape 2"/>
          <p:cNvSpPr/>
          <p:nvPr/>
        </p:nvSpPr>
        <p:spPr>
          <a:xfrm flipH="1">
            <a:off x="2195736" y="3414507"/>
            <a:ext cx="1223640" cy="115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5" name="CustomShape 3"/>
          <p:cNvSpPr/>
          <p:nvPr/>
        </p:nvSpPr>
        <p:spPr>
          <a:xfrm>
            <a:off x="4361424" y="3789040"/>
            <a:ext cx="360" cy="115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CustomShape 4"/>
          <p:cNvSpPr/>
          <p:nvPr/>
        </p:nvSpPr>
        <p:spPr>
          <a:xfrm>
            <a:off x="5435820" y="3414507"/>
            <a:ext cx="1151640" cy="115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103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03">
                                            <p:txEl>
                                              <p:pRg st="103" end="1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03">
                                            <p:txEl>
                                              <p:pRg st="103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03">
                                            <p:txEl>
                                              <p:pRg st="103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103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203">
                                            <p:txEl>
                                              <p:pRg st="103" end="1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203">
                                            <p:txEl>
                                              <p:pRg st="103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203">
                                            <p:txEl>
                                              <p:pRg st="103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103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203">
                                            <p:txEl>
                                              <p:pRg st="103" end="1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203">
                                            <p:txEl>
                                              <p:pRg st="103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203">
                                            <p:txEl>
                                              <p:pRg st="103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103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203">
                                            <p:txEl>
                                              <p:pRg st="103" end="1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203">
                                            <p:txEl>
                                              <p:pRg st="103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203">
                                            <p:txEl>
                                              <p:pRg st="103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1187640" y="1196640"/>
            <a:ext cx="6777000" cy="4635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>
              <a:lnSpc>
                <a:spcPct val="100000"/>
              </a:lnSpc>
            </a:pP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r>
              <a:rPr lang="ru-RU" sz="28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      </a:t>
            </a:r>
            <a:r>
              <a:rPr lang="ru-RU" sz="2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Индивидуальные</a:t>
            </a:r>
            <a:endParaRPr lang="ru-RU" sz="2800" b="1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endParaRPr lang="ru-RU" sz="28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endParaRPr lang="ru-RU" sz="28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r>
              <a:rPr lang="ru-RU" sz="28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Индивидуальные        </a:t>
            </a:r>
            <a:r>
              <a:rPr lang="ru-RU" sz="28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800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                          </a:t>
            </a:r>
            <a:r>
              <a:rPr lang="ru-RU" sz="2800" b="0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8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Беседа             </a:t>
            </a:r>
            <a:r>
              <a:rPr lang="ru-RU" sz="2800" b="0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                                    Посещение </a:t>
            </a:r>
            <a:r>
              <a:rPr lang="ru-RU" sz="28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консультации                          дистанционные</a:t>
            </a:r>
            <a:endParaRPr lang="ru-RU" sz="28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35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07">
                                            <p:txEl>
                                              <p:pRg st="35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07">
                                            <p:txEl>
                                              <p:pRg st="35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07">
                                            <p:txEl>
                                              <p:pRg st="35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755640" y="404664"/>
            <a:ext cx="7632360" cy="5472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68760">
              <a:lnSpc>
                <a:spcPct val="100000"/>
              </a:lnSpc>
            </a:pP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endParaRPr lang="ru-RU" sz="2400" b="0" strike="noStrike" spc="-1" dirty="0" smtClean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               </a:t>
            </a:r>
            <a:r>
              <a:rPr lang="ru-RU" sz="2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Групповые</a:t>
            </a:r>
            <a:endParaRPr lang="ru-RU" sz="2800" b="1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Родительские             	  	</a:t>
            </a:r>
            <a:r>
              <a:rPr lang="ru-RU" sz="2000" b="0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Вечера                                             </a:t>
            </a: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собрания                                          </a:t>
            </a:r>
            <a:r>
              <a:rPr lang="ru-RU" sz="2000" b="0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вопросов</a:t>
            </a: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                                                 </a:t>
            </a:r>
            <a:r>
              <a:rPr lang="ru-RU" sz="2000" b="0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</a:t>
            </a:r>
            <a:r>
              <a:rPr lang="ru-RU" sz="20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</a:t>
            </a: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                                              </a:t>
            </a:r>
            <a:r>
              <a:rPr lang="ru-RU" sz="2000" b="0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</a:t>
            </a:r>
            <a:r>
              <a:rPr lang="ru-RU" sz="20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ответов</a:t>
            </a: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431" y="2125854"/>
            <a:ext cx="1023243" cy="966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6572">
            <a:off x="4195617" y="2116548"/>
            <a:ext cx="1042956" cy="98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43" y="3789040"/>
            <a:ext cx="3684777" cy="24270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honeycomb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2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208">
                                            <p:txEl>
                                              <p:pRg st="2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3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2" dur="500"/>
                                        <p:tgtEl>
                                          <p:spTgt spid="208">
                                            <p:txEl>
                                              <p:pRg st="3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40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7" dur="500"/>
                                        <p:tgtEl>
                                          <p:spTgt spid="208">
                                            <p:txEl>
                                              <p:pRg st="40" end="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971640" y="764640"/>
            <a:ext cx="7200360" cy="5184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68760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</a:t>
            </a:r>
            <a:r>
              <a:rPr lang="ru-RU" sz="28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К нетрадиционным формам </a:t>
            </a:r>
            <a:endParaRPr lang="ru-RU" sz="28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r>
              <a:rPr lang="ru-RU" sz="28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работы с родителями относятся:</a:t>
            </a:r>
            <a:endParaRPr lang="ru-RU" sz="28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</a:t>
            </a: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" charset="2"/>
              <a:buChar char=""/>
            </a:pPr>
            <a:r>
              <a:rPr lang="ru-RU" sz="20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</a:t>
            </a:r>
            <a:r>
              <a:rPr lang="ru-RU" sz="20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родительские чтения;</a:t>
            </a: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" charset="2"/>
              <a:buChar char=""/>
            </a:pPr>
            <a:r>
              <a:rPr lang="ru-RU" sz="20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родительские вечера;</a:t>
            </a: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" charset="2"/>
              <a:buChar char=""/>
            </a:pPr>
            <a:r>
              <a:rPr lang="ru-RU" sz="20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родительские тренинги.</a:t>
            </a: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09">
                                            <p:txEl>
                                              <p:p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09">
                                            <p:txEl>
                                              <p:p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1187640" y="620640"/>
            <a:ext cx="6777000" cy="5904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68760">
              <a:lnSpc>
                <a:spcPct val="100000"/>
              </a:lnSpc>
            </a:pP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При работе с родителями важно соблюдение правил:</a:t>
            </a:r>
            <a:endParaRPr lang="ru-RU" sz="2400" b="1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525960" indent="-456840">
              <a:lnSpc>
                <a:spcPct val="100000"/>
              </a:lnSpc>
              <a:buClr>
                <a:srgbClr val="94C600"/>
              </a:buClr>
              <a:buSzPct val="76000"/>
              <a:buFont typeface="Century Gothic"/>
              <a:buAutoNum type="arabicPeriod"/>
            </a:pPr>
            <a:r>
              <a:rPr lang="ru-RU" sz="20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Не говорить с родителями в гневе, не поучать их, а только советовать.</a:t>
            </a: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525960" indent="-456840">
              <a:lnSpc>
                <a:spcPct val="100000"/>
              </a:lnSpc>
              <a:buClr>
                <a:srgbClr val="94C600"/>
              </a:buClr>
              <a:buSzPct val="76000"/>
              <a:buFont typeface="Century Gothic"/>
              <a:buAutoNum type="arabicPeriod"/>
            </a:pPr>
            <a:r>
              <a:rPr lang="ru-RU" sz="20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Своими поступками и поведением убеждать родителей и детей в том, что от меня нечего скрывать.</a:t>
            </a: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525960" indent="-456840">
              <a:lnSpc>
                <a:spcPct val="100000"/>
              </a:lnSpc>
              <a:buClr>
                <a:srgbClr val="94C600"/>
              </a:buClr>
              <a:buSzPct val="76000"/>
              <a:buFont typeface="Century Gothic"/>
              <a:buAutoNum type="arabicPeriod"/>
            </a:pPr>
            <a:r>
              <a:rPr lang="ru-RU" sz="20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Не говорить на собраниях о неудачах обучающихся, но и не умалчивать о них вовсе (о неудачах говорить в индивидуальной беседе).</a:t>
            </a: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525960" indent="-456840">
              <a:lnSpc>
                <a:spcPct val="100000"/>
              </a:lnSpc>
              <a:buClr>
                <a:srgbClr val="94C600"/>
              </a:buClr>
              <a:buSzPct val="76000"/>
              <a:buFont typeface="Century Gothic"/>
              <a:buAutoNum type="arabicPeriod"/>
            </a:pPr>
            <a:r>
              <a:rPr lang="ru-RU" sz="20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Всегда можно найти, за что родителям сказать спасибо.</a:t>
            </a: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525960" indent="-456840">
              <a:lnSpc>
                <a:spcPct val="100000"/>
              </a:lnSpc>
              <a:buClr>
                <a:srgbClr val="94C600"/>
              </a:buClr>
              <a:buSzPct val="76000"/>
              <a:buFont typeface="Century Gothic"/>
              <a:buAutoNum type="arabicPeriod"/>
            </a:pPr>
            <a:r>
              <a:rPr lang="ru-RU" sz="20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 общении с родителями стараться быть доброжелательной , внимательным, тактичным, требовательным.</a:t>
            </a: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525960" indent="-456840">
              <a:lnSpc>
                <a:spcPct val="100000"/>
              </a:lnSpc>
              <a:buClr>
                <a:srgbClr val="94C600"/>
              </a:buClr>
              <a:buSzPct val="76000"/>
              <a:buFont typeface="Century Gothic"/>
              <a:buAutoNum type="arabicPeriod"/>
            </a:pPr>
            <a:r>
              <a:rPr lang="ru-RU" sz="20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Помнить правило: ребёнок – главная цель общения.</a:t>
            </a: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0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10">
                                            <p:txEl>
                                              <p:pRg st="0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10">
                                            <p:txEl>
                                              <p:pRg st="0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Picture 2"/>
          <p:cNvPicPr/>
          <p:nvPr/>
        </p:nvPicPr>
        <p:blipFill>
          <a:blip r:embed="rId2"/>
          <a:stretch/>
        </p:blipFill>
        <p:spPr>
          <a:xfrm>
            <a:off x="2680920" y="2323800"/>
            <a:ext cx="3502080" cy="3508560"/>
          </a:xfrm>
          <a:prstGeom prst="rect">
            <a:avLst/>
          </a:prstGeom>
          <a:ln>
            <a:noFill/>
          </a:ln>
        </p:spPr>
      </p:pic>
      <p:sp>
        <p:nvSpPr>
          <p:cNvPr id="212" name="TextShape 1"/>
          <p:cNvSpPr txBox="1"/>
          <p:nvPr/>
        </p:nvSpPr>
        <p:spPr>
          <a:xfrm>
            <a:off x="1043640" y="1027800"/>
            <a:ext cx="7024320" cy="1142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13" name="TextShape 2"/>
          <p:cNvSpPr txBox="1"/>
          <p:nvPr/>
        </p:nvSpPr>
        <p:spPr>
          <a:xfrm>
            <a:off x="755576" y="1027800"/>
            <a:ext cx="7319062" cy="52095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68760"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FFA44E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</a:t>
            </a:r>
            <a:r>
              <a:rPr lang="ru-RU" sz="2000" b="1" strike="noStrike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Мы, педагоги, прекрасно понимаем, что родители доверили нам самое дорогое сокровище – своих детей, и наша обязанность – оправдать это доверие, а это возможно только при тесном сотрудничестве, общности дел, взаимопонимании всех сторон, к чему мы и стремимся.</a:t>
            </a:r>
            <a:endParaRPr lang="ru-RU" sz="2400" b="0" strike="noStrike" spc="-1" dirty="0">
              <a:solidFill>
                <a:schemeClr val="tx2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1043640" y="836640"/>
            <a:ext cx="6777000" cy="49957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68760" algn="ctr">
              <a:lnSpc>
                <a:spcPct val="150000"/>
              </a:lnSpc>
            </a:pPr>
            <a:endParaRPr lang="ru-RU" sz="2000" b="1" strike="noStrike" spc="-1" dirty="0" smtClean="0">
              <a:solidFill>
                <a:schemeClr val="tx2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68760" algn="ctr">
              <a:lnSpc>
                <a:spcPct val="150000"/>
              </a:lnSpc>
            </a:pPr>
            <a:r>
              <a:rPr lang="ru-RU" sz="2000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Т</a:t>
            </a:r>
            <a:r>
              <a:rPr lang="ru-RU" sz="2000" b="1" strike="noStrike" spc="-1" dirty="0" smtClean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ак </a:t>
            </a:r>
            <a:r>
              <a:rPr lang="ru-RU" sz="2000" b="1" strike="noStrike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кому же мы помогаем? Себе? </a:t>
            </a:r>
            <a:r>
              <a:rPr lang="ru-RU" sz="2000" b="1" spc="-1" dirty="0" smtClean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Обучающимся</a:t>
            </a:r>
            <a:r>
              <a:rPr lang="ru-RU" sz="2000" b="1" strike="noStrike" spc="-1" dirty="0" smtClean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? </a:t>
            </a:r>
            <a:r>
              <a:rPr lang="ru-RU" sz="2000" b="1" strike="noStrike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Родителям? Вопрос остаётся открытым. Но самое главное, чтобы всем от такого сотрудничества было чуть лучше, чуть уютнее, чуть теплее. И тогда </a:t>
            </a:r>
            <a:r>
              <a:rPr lang="ru-RU" sz="2000" b="1" spc="-1" dirty="0" smtClean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ОУ </a:t>
            </a:r>
            <a:r>
              <a:rPr lang="ru-RU" sz="2000" b="1" strike="noStrike" spc="-1" dirty="0" smtClean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сможет </a:t>
            </a:r>
            <a:r>
              <a:rPr lang="ru-RU" sz="2000" b="1" strike="noStrike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помочь </a:t>
            </a:r>
            <a:r>
              <a:rPr lang="ru-RU" sz="2000" b="1" strike="noStrike" spc="-1" dirty="0" smtClean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обучающимся </a:t>
            </a:r>
            <a:r>
              <a:rPr lang="ru-RU" sz="2000" b="1" strike="noStrike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 родителям успешно справиться с проблемами.</a:t>
            </a:r>
            <a:endParaRPr lang="ru-RU" sz="2400" b="0" strike="noStrike" spc="-1" dirty="0">
              <a:solidFill>
                <a:schemeClr val="tx2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1043640" y="1027800"/>
            <a:ext cx="7024320" cy="42734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6600" b="0" strike="noStrike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Спасибо за внимание!!!</a:t>
            </a:r>
            <a:endParaRPr lang="ru-RU" sz="6600" b="0" strike="noStrike" spc="-1" dirty="0">
              <a:solidFill>
                <a:schemeClr val="tx2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17" name="TextShape 2"/>
          <p:cNvSpPr txBox="1"/>
          <p:nvPr/>
        </p:nvSpPr>
        <p:spPr>
          <a:xfrm>
            <a:off x="1043640" y="2323800"/>
            <a:ext cx="6777000" cy="350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 sz="2400" b="0" strike="noStrike" spc="-1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18" name="TextShape 3"/>
          <p:cNvSpPr txBox="1"/>
          <p:nvPr/>
        </p:nvSpPr>
        <p:spPr>
          <a:xfrm>
            <a:off x="1043640" y="2323800"/>
            <a:ext cx="6777000" cy="350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 sz="2400" b="0" strike="noStrike" spc="-1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1043640" y="665132"/>
            <a:ext cx="7344784" cy="51397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68760">
              <a:lnSpc>
                <a:spcPct val="100000"/>
              </a:lnSpc>
            </a:pP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 algn="ctr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400" b="1" cap="all" spc="200" dirty="0">
                <a:solidFill>
                  <a:srgbClr val="0070C0"/>
                </a:solidFill>
                <a:latin typeface="Franklin Gothic Medium"/>
                <a:ea typeface="+mj-ea"/>
                <a:cs typeface="+mj-cs"/>
              </a:rPr>
              <a:t>СОЦИАЛЬНОЕ ПАРТНЕРСТВО-</a:t>
            </a:r>
            <a:br>
              <a:rPr lang="ru-RU" sz="2400" b="1" cap="all" spc="200" dirty="0">
                <a:solidFill>
                  <a:srgbClr val="0070C0"/>
                </a:solidFill>
                <a:latin typeface="Franklin Gothic Medium"/>
                <a:ea typeface="+mj-ea"/>
                <a:cs typeface="+mj-cs"/>
              </a:rPr>
            </a:br>
            <a:r>
              <a:rPr lang="ru-RU" sz="2400" b="1" cap="all" spc="200" dirty="0">
                <a:solidFill>
                  <a:srgbClr val="0070C0"/>
                </a:solidFill>
                <a:latin typeface="Franklin Gothic Medium"/>
                <a:ea typeface="+mj-ea"/>
                <a:cs typeface="+mj-cs"/>
              </a:rPr>
              <a:t>взаимодействие социальных субъектов, предполагающее достижение целей и реализацию интересов партнерами через сближение их позиций</a:t>
            </a:r>
            <a:endParaRPr lang="ru-RU" sz="28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2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92">
                                            <p:txEl>
                                              <p:pRg st="2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92">
                                            <p:txEl>
                                              <p:pRg st="2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42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92">
                                            <p:txEl>
                                              <p:pRg st="42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92">
                                            <p:txEl>
                                              <p:pRg st="42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49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92">
                                            <p:txEl>
                                              <p:pRg st="49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92">
                                            <p:txEl>
                                              <p:pRg st="49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1043640" y="692640"/>
            <a:ext cx="7344784" cy="51397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68760">
              <a:lnSpc>
                <a:spcPct val="100000"/>
              </a:lnSpc>
            </a:pP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«Счастлив тот, кто счастлив у себя дома…»</a:t>
            </a:r>
            <a:endParaRPr lang="ru-RU" sz="2800" b="1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endParaRPr lang="ru-RU" sz="28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r>
              <a:rPr lang="ru-RU" sz="28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</a:t>
            </a:r>
            <a:endParaRPr lang="ru-RU" sz="28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r>
              <a:rPr lang="ru-RU" sz="28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                                </a:t>
            </a:r>
            <a:r>
              <a:rPr lang="ru-RU" sz="28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Л. Н. Толстой.</a:t>
            </a:r>
            <a:r>
              <a:rPr lang="ru-RU" sz="28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    </a:t>
            </a:r>
            <a:endParaRPr lang="ru-RU" sz="28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pic>
        <p:nvPicPr>
          <p:cNvPr id="193" name="Picture 2"/>
          <p:cNvPicPr/>
          <p:nvPr/>
        </p:nvPicPr>
        <p:blipFill>
          <a:blip r:embed="rId2"/>
          <a:stretch/>
        </p:blipFill>
        <p:spPr>
          <a:xfrm>
            <a:off x="1403640" y="3429000"/>
            <a:ext cx="3168000" cy="2246760"/>
          </a:xfrm>
          <a:prstGeom prst="rect">
            <a:avLst/>
          </a:prstGeom>
          <a:ln w="190440">
            <a:solidFill>
              <a:schemeClr val="accent1">
                <a:lumMod val="75000"/>
              </a:schemeClr>
            </a:solidFill>
            <a:miter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39446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charRg st="2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92">
                                            <p:txEl>
                                              <p:charRg st="2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92">
                                            <p:txEl>
                                              <p:charRg st="2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charRg st="129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92">
                                            <p:txEl>
                                              <p:charRg st="129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92">
                                            <p:txEl>
                                              <p:charRg st="129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charRg st="129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92">
                                            <p:txEl>
                                              <p:charRg st="129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92">
                                            <p:txEl>
                                              <p:charRg st="129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1115640" y="1052640"/>
            <a:ext cx="6777000" cy="4779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68760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Семья – </a:t>
            </a:r>
            <a:r>
              <a:rPr lang="ru-RU" sz="24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это первый коллектив ребенка, естественная среда его развития, где закладывается основа будущей личности.</a:t>
            </a: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Семья и ОУ – </a:t>
            </a:r>
            <a:r>
              <a:rPr lang="ru-RU" sz="24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два общественных института, которые стоят у истоков нашего будущего.</a:t>
            </a:r>
            <a:endParaRPr lang="ru-RU" sz="2400" b="0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442321"/>
            <a:ext cx="4824536" cy="2938680"/>
          </a:xfrm>
          <a:prstGeom prst="rect">
            <a:avLst/>
          </a:prstGeom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0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arn(inVertical)">
                                      <p:cBhvr additive="repl">
                                        <p:cTn id="7" dur="500"/>
                                        <p:tgtEl>
                                          <p:spTgt spid="194">
                                            <p:txEl>
                                              <p:pRg st="0" end="1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15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arn(inVertical)">
                                      <p:cBhvr additive="repl">
                                        <p:cTn id="12" dur="500"/>
                                        <p:tgtEl>
                                          <p:spTgt spid="194">
                                            <p:txEl>
                                              <p:pRg st="115" end="1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1187624" y="1268760"/>
            <a:ext cx="7425064" cy="3508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68760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</a:t>
            </a:r>
            <a:r>
              <a:rPr lang="ru-RU" sz="24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Сделать родителей активными       участниками педагогического процесса – одна задач ОУ.</a:t>
            </a:r>
            <a:endParaRPr lang="ru-RU" sz="2400" b="1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pic>
        <p:nvPicPr>
          <p:cNvPr id="196" name="Picture 2"/>
          <p:cNvPicPr/>
          <p:nvPr/>
        </p:nvPicPr>
        <p:blipFill>
          <a:blip r:embed="rId2"/>
          <a:stretch/>
        </p:blipFill>
        <p:spPr>
          <a:xfrm>
            <a:off x="3132000" y="2781000"/>
            <a:ext cx="3070800" cy="3104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 additive="repl">
                                        <p:cTn id="6" dur="18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0" end="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0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0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0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0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">
                                          <p:val>
                                            <p:strVal val="#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#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#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#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#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#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#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#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#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0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">
                                          <p:val>
                                            <p:strVal val="#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#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#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#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#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#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#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#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#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0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">
                                          <p:val>
                                            <p:strVal val="#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#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#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#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#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#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#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#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#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8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0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0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92656" cy="6363479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rgbClr val="0070C0"/>
                </a:solidFill>
              </a:rPr>
              <a:t>               	 </a:t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                           </a:t>
            </a:r>
            <a:r>
              <a:rPr lang="ru-RU" sz="2000" b="1" dirty="0" smtClean="0">
                <a:solidFill>
                  <a:srgbClr val="C00000"/>
                </a:solidFill>
              </a:rPr>
              <a:t>НАПРАВЛЕНИЯ </a:t>
            </a:r>
            <a:r>
              <a:rPr lang="ru-RU" sz="2000" b="1" dirty="0">
                <a:solidFill>
                  <a:srgbClr val="C00000"/>
                </a:solidFill>
              </a:rPr>
              <a:t>В </a:t>
            </a:r>
            <a:r>
              <a:rPr lang="ru-RU" sz="2000" b="1" dirty="0" smtClean="0">
                <a:solidFill>
                  <a:srgbClr val="C00000"/>
                </a:solidFill>
              </a:rPr>
              <a:t>ОРГАНИЗАЦИИ                                       		ВЗАИМОДЕЙСТВИЯ </a:t>
            </a:r>
            <a:r>
              <a:rPr lang="ru-RU" sz="2000" b="1" dirty="0">
                <a:solidFill>
                  <a:srgbClr val="C00000"/>
                </a:solidFill>
              </a:rPr>
              <a:t>ДОО С </a:t>
            </a:r>
            <a:r>
              <a:rPr lang="ru-RU" sz="2000" b="1" dirty="0" smtClean="0">
                <a:solidFill>
                  <a:srgbClr val="C00000"/>
                </a:solidFill>
              </a:rPr>
              <a:t>СЕМЬЕЙ</a:t>
            </a:r>
            <a:r>
              <a:rPr lang="ru-RU" sz="2000" b="1" dirty="0" smtClean="0">
                <a:solidFill>
                  <a:srgbClr val="0070C0"/>
                </a:solidFill>
              </a:rPr>
              <a:t/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1.Изучение </a:t>
            </a:r>
            <a:r>
              <a:rPr lang="ru-RU" sz="2000" b="1" dirty="0">
                <a:solidFill>
                  <a:srgbClr val="0070C0"/>
                </a:solidFill>
              </a:rPr>
              <a:t>семей детей: изучение интересов, мнений и образовательных запросов родителей и семьи в целом; 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2.Создание </a:t>
            </a:r>
            <a:r>
              <a:rPr lang="ru-RU" sz="2000" b="1" dirty="0">
                <a:solidFill>
                  <a:srgbClr val="0070C0"/>
                </a:solidFill>
              </a:rPr>
              <a:t>особой </a:t>
            </a:r>
            <a:r>
              <a:rPr lang="ru-RU" sz="2000" b="1" dirty="0" smtClean="0">
                <a:solidFill>
                  <a:srgbClr val="0070C0"/>
                </a:solidFill>
              </a:rPr>
              <a:t>со творческой </a:t>
            </a:r>
            <a:r>
              <a:rPr lang="ru-RU" sz="2000" b="1" dirty="0" smtClean="0">
                <a:solidFill>
                  <a:srgbClr val="0070C0"/>
                </a:solidFill>
              </a:rPr>
              <a:t>атмосферы </a:t>
            </a:r>
            <a:r>
              <a:rPr lang="ru-RU" sz="2000" b="1" dirty="0">
                <a:solidFill>
                  <a:srgbClr val="0070C0"/>
                </a:solidFill>
              </a:rPr>
              <a:t>для взаимодействия взрослых; 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3.Обеспечение </a:t>
            </a:r>
            <a:r>
              <a:rPr lang="ru-RU" sz="2000" b="1" dirty="0">
                <a:solidFill>
                  <a:srgbClr val="0070C0"/>
                </a:solidFill>
              </a:rPr>
              <a:t>оптимальных условий для освоения социальной роли: родитель; 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4.Привлечение </a:t>
            </a:r>
            <a:r>
              <a:rPr lang="ru-RU" sz="2000" b="1" dirty="0">
                <a:solidFill>
                  <a:srgbClr val="0070C0"/>
                </a:solidFill>
              </a:rPr>
              <a:t>родителей и семьи в целом к активному участию в деятельности ДОУ; 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5.Изучение </a:t>
            </a:r>
            <a:r>
              <a:rPr lang="ru-RU" sz="2000" b="1" dirty="0">
                <a:solidFill>
                  <a:srgbClr val="0070C0"/>
                </a:solidFill>
              </a:rPr>
              <a:t>семейного опыта воспитания и обучения детей;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6.Расширение </a:t>
            </a:r>
            <a:r>
              <a:rPr lang="ru-RU" sz="2000" b="1" dirty="0">
                <a:solidFill>
                  <a:srgbClr val="0070C0"/>
                </a:solidFill>
              </a:rPr>
              <a:t>средств и способов работы с родителями и семьи в целом ; 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7.Просвещение </a:t>
            </a:r>
            <a:r>
              <a:rPr lang="ru-RU" sz="2000" b="1" dirty="0">
                <a:solidFill>
                  <a:srgbClr val="0070C0"/>
                </a:solidFill>
              </a:rPr>
              <a:t>родителей в области педагогики и детской психологии; 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8.Использование </a:t>
            </a:r>
            <a:r>
              <a:rPr lang="ru-RU" sz="2000" b="1" dirty="0">
                <a:solidFill>
                  <a:srgbClr val="0070C0"/>
                </a:solidFill>
              </a:rPr>
              <a:t>опыта деятельности других ДОУ для построения модели взаимодействия с родителями. 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056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539552" y="692640"/>
            <a:ext cx="7704856" cy="547236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/>
          <a:lstStyle/>
          <a:p>
            <a:r>
              <a:rPr lang="ru-RU" sz="2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Как возродить совместную деятельность по воспитанию семьи и ценностному развитию.</a:t>
            </a:r>
            <a:endParaRPr lang="ru-RU" sz="2400" b="1" strike="noStrike" spc="-1" dirty="0">
              <a:solidFill>
                <a:srgbClr val="3E3D2D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b="1" strike="noStrike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Актуальность проблемы</a:t>
            </a:r>
            <a:endParaRPr lang="ru-RU" b="1" strike="noStrike" spc="-1" dirty="0">
              <a:solidFill>
                <a:schemeClr val="tx2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b="1" strike="noStrike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 условиях кардинальных изменений в социальной жизни нашей страны, перемен в области просвещения, проблемы взаимодействия семьи и </a:t>
            </a:r>
            <a:r>
              <a:rPr lang="ru-RU" b="1" strike="noStrike" spc="-1" dirty="0" err="1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шОУ</a:t>
            </a:r>
            <a:r>
              <a:rPr lang="ru-RU" b="1" strike="noStrike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являются особенно актуальными. </a:t>
            </a:r>
            <a:endParaRPr lang="ru-RU" b="1" strike="noStrike" spc="-1" dirty="0">
              <a:solidFill>
                <a:schemeClr val="tx2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b="1" strike="noStrike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Родители и педагоги – две мощнейшие силы в процессе становления личности каждого человека, роль которых невозможно преувеличить. </a:t>
            </a:r>
            <a:endParaRPr lang="ru-RU" b="1" strike="noStrike" spc="-1" dirty="0">
              <a:solidFill>
                <a:schemeClr val="tx2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b="1" strike="noStrike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Актуальное значение приобретает не столько взаимодействие в нашем старом, традиционном понимании, сколько, прежде всего, взаимопонимание, </a:t>
            </a:r>
            <a:r>
              <a:rPr lang="ru-RU" b="1" strike="noStrike" spc="-1" dirty="0" err="1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взаимодополнение</a:t>
            </a:r>
            <a:r>
              <a:rPr lang="ru-RU" b="1" strike="noStrike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, сотворчество ОУ и семьи в воспитании и образовании подрастающего поколения.</a:t>
            </a:r>
            <a:endParaRPr lang="ru-RU" b="1" strike="noStrike" spc="-1" dirty="0">
              <a:solidFill>
                <a:schemeClr val="tx2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b="1" strike="noStrike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Задача педагога – помочь родителям осознать свою </a:t>
            </a:r>
            <a:r>
              <a:rPr lang="ru-RU" b="1" strike="noStrike" spc="-1" dirty="0" err="1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родительско</a:t>
            </a:r>
            <a:r>
              <a:rPr lang="ru-RU" b="1" strike="noStrike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-воспитательную миссию, как величайшую ответственность за будущее ребенка. Важно и то, что воспитание учащихся в </a:t>
            </a:r>
            <a:r>
              <a:rPr lang="ru-RU" b="1" strike="noStrike" spc="-1" dirty="0" err="1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ОУи</a:t>
            </a:r>
            <a:r>
              <a:rPr lang="ru-RU" b="1" strike="noStrike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воспитание в семье – это </a:t>
            </a:r>
            <a:r>
              <a:rPr lang="ru-RU" sz="2000" b="1" strike="noStrike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единый неразрывный процесс.</a:t>
            </a:r>
            <a:endParaRPr lang="ru-RU" sz="2400" b="1" strike="noStrike" spc="-1" dirty="0">
              <a:solidFill>
                <a:schemeClr val="tx2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0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arn(inVertical)">
                                      <p:cBhvr additive="repl">
                                        <p:cTn id="7" dur="500"/>
                                        <p:tgtEl>
                                          <p:spTgt spid="197">
                                            <p:txEl>
                                              <p:pRg st="0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104" end="2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400" end="6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1115640" y="836712"/>
            <a:ext cx="7056760" cy="503992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68760">
              <a:lnSpc>
                <a:spcPct val="100000"/>
              </a:lnSpc>
            </a:pPr>
            <a:r>
              <a:rPr lang="ru-RU" sz="2800" b="1" strike="noStrike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Участие родителей в управлении учебно-воспитательным процессом можно организовать с помощью следующих форм деятельности:</a:t>
            </a:r>
            <a:endParaRPr lang="ru-RU" sz="2800" b="1" strike="noStrike" spc="-1" dirty="0">
              <a:solidFill>
                <a:schemeClr val="tx2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endParaRPr lang="ru-RU" sz="2800" b="1" strike="noStrike" spc="-1" dirty="0" smtClean="0">
              <a:solidFill>
                <a:schemeClr val="tx2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endParaRPr lang="ru-RU" sz="2800" b="1" strike="noStrike" spc="-1" dirty="0">
              <a:solidFill>
                <a:schemeClr val="tx2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343080" indent="-273960">
              <a:lnSpc>
                <a:spcPct val="100000"/>
              </a:lnSpc>
              <a:buClr>
                <a:srgbClr val="FF0000"/>
              </a:buClr>
              <a:buSzPct val="76000"/>
              <a:buFont typeface="Wingdings" charset="2"/>
              <a:buChar char=""/>
            </a:pPr>
            <a:r>
              <a:rPr lang="ru-RU" sz="2800" b="1" strike="noStrike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участие родителей в работе Совета ОУ;</a:t>
            </a:r>
            <a:endParaRPr lang="ru-RU" sz="2800" b="1" strike="noStrike" spc="-1" dirty="0">
              <a:solidFill>
                <a:schemeClr val="tx2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68760">
              <a:lnSpc>
                <a:spcPct val="100000"/>
              </a:lnSpc>
            </a:pPr>
            <a:r>
              <a:rPr lang="ru-RU" sz="2800" b="1" strike="noStrike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</a:t>
            </a:r>
            <a:endParaRPr lang="ru-RU" sz="2800" b="1" strike="noStrike" spc="-1" dirty="0">
              <a:solidFill>
                <a:schemeClr val="tx2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343080" indent="-273960">
              <a:lnSpc>
                <a:spcPct val="100000"/>
              </a:lnSpc>
              <a:buClr>
                <a:srgbClr val="FF0000"/>
              </a:buClr>
              <a:buSzPct val="76000"/>
              <a:buFont typeface="Wingdings" charset="2"/>
              <a:buChar char=""/>
            </a:pPr>
            <a:r>
              <a:rPr lang="ru-RU" sz="2800" b="1" strike="noStrike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участие родителей в работе родительского комитета.</a:t>
            </a:r>
            <a:endParaRPr lang="ru-RU" sz="2800" b="1" strike="noStrike" spc="-1" dirty="0">
              <a:solidFill>
                <a:schemeClr val="tx2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00" name="CustomShape 2"/>
          <p:cNvSpPr/>
          <p:nvPr/>
        </p:nvSpPr>
        <p:spPr>
          <a:xfrm flipH="1">
            <a:off x="2122920" y="2781000"/>
            <a:ext cx="791640" cy="71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1" name="CustomShape 3"/>
          <p:cNvSpPr/>
          <p:nvPr/>
        </p:nvSpPr>
        <p:spPr>
          <a:xfrm>
            <a:off x="3780000" y="2781000"/>
            <a:ext cx="360" cy="71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2" name="CustomShape 4"/>
          <p:cNvSpPr/>
          <p:nvPr/>
        </p:nvSpPr>
        <p:spPr>
          <a:xfrm>
            <a:off x="4788000" y="2781000"/>
            <a:ext cx="863640" cy="71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286750" cy="6208203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ФОРМЫ И СПОСОБЫ СОТРУДНИЧЕСТВА ПЕДАГОГОВ </a:t>
            </a:r>
            <a:r>
              <a:rPr lang="ru-RU" sz="2000" b="1" dirty="0" smtClean="0">
                <a:solidFill>
                  <a:srgbClr val="C00000"/>
                </a:solidFill>
              </a:rPr>
              <a:t>ОУ  </a:t>
            </a:r>
            <a:r>
              <a:rPr lang="ru-RU" sz="2000" b="1" dirty="0">
                <a:solidFill>
                  <a:srgbClr val="C00000"/>
                </a:solidFill>
              </a:rPr>
              <a:t>И РОДИТЕЛЕЙ </a:t>
            </a:r>
            <a:r>
              <a:rPr lang="ru-RU" sz="2000" b="1" dirty="0" smtClean="0">
                <a:solidFill>
                  <a:srgbClr val="C00000"/>
                </a:solidFill>
              </a:rPr>
              <a:t>ОБУЧАЮЩИХСЯ 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>
                <a:solidFill>
                  <a:schemeClr val="tx2"/>
                </a:solidFill>
              </a:rPr>
              <a:t>Презентация концептуальных </a:t>
            </a:r>
            <a:r>
              <a:rPr lang="ru-RU" sz="2000" b="1" dirty="0" smtClean="0">
                <a:solidFill>
                  <a:schemeClr val="tx2"/>
                </a:solidFill>
              </a:rPr>
              <a:t>позиций.</a:t>
            </a:r>
            <a:r>
              <a:rPr lang="ru-RU" sz="2000" dirty="0">
                <a:solidFill>
                  <a:schemeClr val="tx2"/>
                </a:solidFill>
              </a:rPr>
              <a:t/>
            </a:r>
            <a:br>
              <a:rPr lang="ru-RU" sz="2000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Оформление наглядности </a:t>
            </a:r>
            <a:r>
              <a:rPr lang="ru-RU" sz="2000" b="1" dirty="0" smtClean="0">
                <a:solidFill>
                  <a:schemeClr val="tx2"/>
                </a:solidFill>
              </a:rPr>
              <a:t>в </a:t>
            </a:r>
            <a:r>
              <a:rPr lang="ru-RU" sz="2000" b="1" dirty="0">
                <a:solidFill>
                  <a:schemeClr val="tx2"/>
                </a:solidFill>
              </a:rPr>
              <a:t>уголке для родителей.</a:t>
            </a:r>
            <a:r>
              <a:rPr lang="ru-RU" sz="2000" dirty="0">
                <a:solidFill>
                  <a:schemeClr val="tx2"/>
                </a:solidFill>
              </a:rPr>
              <a:t/>
            </a:r>
            <a:br>
              <a:rPr lang="ru-RU" sz="2000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Беседы и консультации по темам </a:t>
            </a:r>
            <a:r>
              <a:rPr lang="ru-RU" sz="2000" b="1" dirty="0" smtClean="0">
                <a:solidFill>
                  <a:schemeClr val="tx2"/>
                </a:solidFill>
              </a:rPr>
              <a:t>.</a:t>
            </a:r>
            <a:r>
              <a:rPr lang="ru-RU" sz="2000" dirty="0">
                <a:solidFill>
                  <a:schemeClr val="tx2"/>
                </a:solidFill>
              </a:rPr>
              <a:t/>
            </a:r>
            <a:br>
              <a:rPr lang="ru-RU" sz="2000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Мастер-класс по обучению родителей технологии выполнения </a:t>
            </a:r>
            <a:r>
              <a:rPr lang="ru-RU" sz="2000" b="1" dirty="0" smtClean="0">
                <a:solidFill>
                  <a:schemeClr val="tx2"/>
                </a:solidFill>
              </a:rPr>
              <a:t>заданий.</a:t>
            </a:r>
            <a:r>
              <a:rPr lang="ru-RU" sz="2000" dirty="0">
                <a:solidFill>
                  <a:schemeClr val="tx2"/>
                </a:solidFill>
              </a:rPr>
              <a:t/>
            </a:r>
            <a:br>
              <a:rPr lang="ru-RU" sz="2000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Круглый стол по обсуждению выполнению </a:t>
            </a:r>
            <a:r>
              <a:rPr lang="ru-RU" sz="2000" b="1" dirty="0" smtClean="0">
                <a:solidFill>
                  <a:schemeClr val="tx2"/>
                </a:solidFill>
              </a:rPr>
              <a:t>заданий.</a:t>
            </a:r>
            <a:r>
              <a:rPr lang="ru-RU" sz="2000" dirty="0">
                <a:solidFill>
                  <a:schemeClr val="tx2"/>
                </a:solidFill>
              </a:rPr>
              <a:t/>
            </a:r>
            <a:br>
              <a:rPr lang="ru-RU" sz="2000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Выставки, конкурсы детских </a:t>
            </a:r>
            <a:r>
              <a:rPr lang="ru-RU" sz="2000" b="1" dirty="0" smtClean="0">
                <a:solidFill>
                  <a:schemeClr val="tx2"/>
                </a:solidFill>
              </a:rPr>
              <a:t>работ.</a:t>
            </a:r>
            <a:r>
              <a:rPr lang="ru-RU" sz="2000" dirty="0">
                <a:solidFill>
                  <a:schemeClr val="tx2"/>
                </a:solidFill>
              </a:rPr>
              <a:t/>
            </a:r>
            <a:br>
              <a:rPr lang="ru-RU" sz="2000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Открытые </a:t>
            </a:r>
            <a:r>
              <a:rPr lang="ru-RU" sz="2000" b="1" dirty="0" smtClean="0">
                <a:solidFill>
                  <a:schemeClr val="tx2"/>
                </a:solidFill>
              </a:rPr>
              <a:t>занятия.</a:t>
            </a:r>
            <a:r>
              <a:rPr lang="ru-RU" sz="2000" dirty="0">
                <a:solidFill>
                  <a:schemeClr val="tx2"/>
                </a:solidFill>
              </a:rPr>
              <a:t/>
            </a:r>
            <a:br>
              <a:rPr lang="ru-RU" sz="2000" dirty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Досуговые формы </a:t>
            </a:r>
            <a:r>
              <a:rPr lang="ru-RU" sz="2000" b="1" dirty="0">
                <a:solidFill>
                  <a:schemeClr val="tx2"/>
                </a:solidFill>
              </a:rPr>
              <a:t>по представлению детских театров, развлечения, праздники в соответствие с </a:t>
            </a:r>
            <a:r>
              <a:rPr lang="ru-RU" sz="2000" b="1" dirty="0" smtClean="0">
                <a:solidFill>
                  <a:schemeClr val="tx2"/>
                </a:solidFill>
              </a:rPr>
              <a:t>темами.</a:t>
            </a:r>
            <a:r>
              <a:rPr lang="ru-RU" sz="2000" dirty="0">
                <a:solidFill>
                  <a:schemeClr val="tx2"/>
                </a:solidFill>
              </a:rPr>
              <a:t/>
            </a:r>
            <a:br>
              <a:rPr lang="ru-RU" sz="2000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Интернет сайт по работе </a:t>
            </a:r>
            <a:r>
              <a:rPr lang="ru-RU" sz="2000" b="1" dirty="0" smtClean="0">
                <a:solidFill>
                  <a:schemeClr val="tx2"/>
                </a:solidFill>
              </a:rPr>
              <a:t>как </a:t>
            </a:r>
            <a:r>
              <a:rPr lang="ru-RU" sz="2000" b="1" dirty="0">
                <a:solidFill>
                  <a:schemeClr val="tx2"/>
                </a:solidFill>
              </a:rPr>
              <a:t>презентация достижений детей и поощрение совместной деятельности родителей с детьми.</a:t>
            </a:r>
            <a:r>
              <a:rPr lang="ru-RU" sz="2000" dirty="0">
                <a:solidFill>
                  <a:schemeClr val="tx2"/>
                </a:solidFill>
              </a:rPr>
              <a:t/>
            </a:r>
            <a:br>
              <a:rPr lang="ru-RU" sz="2000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Выполнение заданий </a:t>
            </a:r>
            <a:r>
              <a:rPr lang="ru-RU" sz="2000" b="1" dirty="0" smtClean="0">
                <a:solidFill>
                  <a:schemeClr val="tx2"/>
                </a:solidFill>
              </a:rPr>
              <a:t>в </a:t>
            </a:r>
            <a:r>
              <a:rPr lang="ru-RU" sz="2000" b="1" dirty="0">
                <a:solidFill>
                  <a:schemeClr val="tx2"/>
                </a:solidFill>
              </a:rPr>
              <a:t>совместной деятельности педагогов и детей.</a:t>
            </a:r>
            <a:r>
              <a:rPr lang="ru-RU" sz="2000" dirty="0">
                <a:solidFill>
                  <a:schemeClr val="tx2"/>
                </a:solidFill>
              </a:rPr>
              <a:t/>
            </a:r>
            <a:br>
              <a:rPr lang="ru-RU" sz="2000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Оформление среды в соответствие с темой образовательной </a:t>
            </a:r>
            <a:r>
              <a:rPr lang="ru-RU" sz="2000" b="1" dirty="0" smtClean="0">
                <a:solidFill>
                  <a:schemeClr val="tx2"/>
                </a:solidFill>
              </a:rPr>
              <a:t>деятельности.</a:t>
            </a:r>
            <a:r>
              <a:rPr lang="ru-RU" sz="2000" dirty="0">
                <a:solidFill>
                  <a:schemeClr val="tx2"/>
                </a:solidFill>
              </a:rPr>
              <a:t/>
            </a:r>
            <a:br>
              <a:rPr lang="ru-RU" sz="2000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Планирование педагогом образовательной работы в соответствие с </a:t>
            </a:r>
            <a:r>
              <a:rPr lang="ru-RU" sz="2000" b="1" dirty="0" smtClean="0">
                <a:solidFill>
                  <a:schemeClr val="tx2"/>
                </a:solidFill>
              </a:rPr>
              <a:t>темами.</a:t>
            </a:r>
            <a:r>
              <a:rPr lang="ru-RU" sz="2400" dirty="0">
                <a:solidFill>
                  <a:schemeClr val="tx2"/>
                </a:solidFill>
              </a:rPr>
              <a:t/>
            </a:r>
            <a:br>
              <a:rPr lang="ru-RU" sz="2400" dirty="0">
                <a:solidFill>
                  <a:schemeClr val="tx2"/>
                </a:solidFill>
              </a:rPr>
            </a:br>
            <a:endParaRPr 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77862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293</TotalTime>
  <Words>498</Words>
  <Application>Microsoft Office PowerPoint</Application>
  <PresentationFormat>Экран (4:3)</PresentationFormat>
  <Paragraphs>75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Office Theme</vt:lpstr>
      <vt:lpstr>Сетка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              НАПРАВЛЕНИЯ В ОРГАНИЗАЦИИ                                         ВЗАИМОДЕЙСТВИЯ ДОО С СЕМЬЕЙ  1.Изучение семей детей: изучение интересов, мнений и образовательных запросов родителей и семьи в целом;  2.Создание особой со творческой атмосферы для взаимодействия взрослых;  3.Обеспечение оптимальных условий для освоения социальной роли: родитель;  4.Привлечение родителей и семьи в целом к активному участию в деятельности ДОУ;  5.Изучение семейного опыта воспитания и обучения детей; 6.Расширение средств и способов работы с родителями и семьи в целом ;  7.Просвещение родителей в области педагогики и детской психологии;  8.Использование опыта деятельности других ДОУ для построения модели взаимодействия с родителями.  </vt:lpstr>
      <vt:lpstr>Презентация PowerPoint</vt:lpstr>
      <vt:lpstr>Презентация PowerPoint</vt:lpstr>
      <vt:lpstr>ФОРМЫ И СПОСОБЫ СОТРУДНИЧЕСТВА ПЕДАГОГОВ ОУ  И РОДИТЕЛЕЙ ОБУЧАЮЩИХСЯ : Презентация концептуальных позиций. Оформление наглядности в уголке для родителей. Беседы и консультации по темам . Мастер-класс по обучению родителей технологии выполнения заданий. Круглый стол по обсуждению выполнению заданий. Выставки, конкурсы детских работ. Открытые занятия. Досуговые формы по представлению детских театров, развлечения, праздники в соответствие с темами. Интернет сайт по работе как презентация достижений детей и поощрение совместной деятельности родителей с детьми. Выполнение заданий в совместной деятельности педагогов и детей. Оформление среды в соответствие с темой образовательной деятельности. Планирование педагогом образовательной работы в соответствие с темами.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Морские обитатели.</dc:title>
  <dc:creator>Наиля</dc:creator>
  <cp:lastModifiedBy>Евгения</cp:lastModifiedBy>
  <cp:revision>30</cp:revision>
  <dcterms:created xsi:type="dcterms:W3CDTF">2013-05-05T05:54:31Z</dcterms:created>
  <dcterms:modified xsi:type="dcterms:W3CDTF">2018-09-28T03:33:56Z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HP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16</vt:i4>
  </property>
</Properties>
</file>