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68" r:id="rId4"/>
    <p:sldId id="285" r:id="rId5"/>
    <p:sldId id="267" r:id="rId6"/>
    <p:sldId id="271" r:id="rId7"/>
    <p:sldId id="282" r:id="rId8"/>
    <p:sldId id="273" r:id="rId9"/>
    <p:sldId id="274" r:id="rId10"/>
    <p:sldId id="284" r:id="rId11"/>
    <p:sldId id="286" r:id="rId12"/>
    <p:sldId id="287" r:id="rId13"/>
    <p:sldId id="288" r:id="rId14"/>
    <p:sldId id="290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>
        <p:scale>
          <a:sx n="107" d="100"/>
          <a:sy n="107" d="100"/>
        </p:scale>
        <p:origin x="-10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7848-1B52-4EDC-BB2B-CA67DEA5D8DA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430277-EBC7-42A6-BDEF-97071EB01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7848-1B52-4EDC-BB2B-CA67DEA5D8DA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0277-EBC7-42A6-BDEF-97071EB01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430277-EBC7-42A6-BDEF-97071EB01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7848-1B52-4EDC-BB2B-CA67DEA5D8DA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7848-1B52-4EDC-BB2B-CA67DEA5D8DA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430277-EBC7-42A6-BDEF-97071EB01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7848-1B52-4EDC-BB2B-CA67DEA5D8DA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430277-EBC7-42A6-BDEF-97071EB01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4677848-1B52-4EDC-BB2B-CA67DEA5D8DA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0277-EBC7-42A6-BDEF-97071EB01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7848-1B52-4EDC-BB2B-CA67DEA5D8DA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430277-EBC7-42A6-BDEF-97071EB01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7848-1B52-4EDC-BB2B-CA67DEA5D8DA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430277-EBC7-42A6-BDEF-97071EB01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7848-1B52-4EDC-BB2B-CA67DEA5D8DA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430277-EBC7-42A6-BDEF-97071EB01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430277-EBC7-42A6-BDEF-97071EB01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7848-1B52-4EDC-BB2B-CA67DEA5D8DA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430277-EBC7-42A6-BDEF-97071EB01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4677848-1B52-4EDC-BB2B-CA67DEA5D8DA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4677848-1B52-4EDC-BB2B-CA67DEA5D8DA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430277-EBC7-42A6-BDEF-97071EB01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 dir="in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19400"/>
            <a:ext cx="7920880" cy="3561928"/>
          </a:xfrm>
        </p:spPr>
        <p:txBody>
          <a:bodyPr>
            <a:normAutofit/>
          </a:bodyPr>
          <a:lstStyle/>
          <a:p>
            <a:r>
              <a:rPr lang="ru-RU" sz="4400" b="0" dirty="0" smtClean="0">
                <a:solidFill>
                  <a:srgbClr val="FF0000"/>
                </a:solidFill>
              </a:rPr>
              <a:t>П</a:t>
            </a:r>
            <a:r>
              <a:rPr lang="ru-RU" sz="3600" dirty="0" smtClean="0">
                <a:solidFill>
                  <a:srgbClr val="FF0000"/>
                </a:solidFill>
              </a:rPr>
              <a:t>остроение </a:t>
            </a:r>
            <a:r>
              <a:rPr lang="ru-RU" sz="3600" smtClean="0">
                <a:solidFill>
                  <a:srgbClr val="FF0000"/>
                </a:solidFill>
              </a:rPr>
              <a:t>чертежа шорт</a:t>
            </a:r>
          </a:p>
          <a:p>
            <a:r>
              <a:rPr lang="ru-RU" sz="3600" smtClean="0">
                <a:solidFill>
                  <a:srgbClr val="FF0000"/>
                </a:solidFill>
              </a:rPr>
              <a:t>(</a:t>
            </a:r>
            <a:r>
              <a:rPr lang="ru-RU" sz="3600" dirty="0" smtClean="0">
                <a:solidFill>
                  <a:srgbClr val="FF0000"/>
                </a:solidFill>
              </a:rPr>
              <a:t>пижамных брюк)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latin typeface="Century" pitchFamily="18" charset="0"/>
                <a:ea typeface="Meiryo UI" pitchFamily="34" charset="-128"/>
                <a:cs typeface="Meiryo UI" pitchFamily="34" charset="-128"/>
              </a:rPr>
              <a:t>Тема урока</a:t>
            </a:r>
            <a:endParaRPr lang="ru-RU" sz="4400" b="1" dirty="0">
              <a:solidFill>
                <a:srgbClr val="00B0F0"/>
              </a:solidFill>
              <a:latin typeface="Century" pitchFamily="18" charset="0"/>
              <a:ea typeface="Meiryo UI" pitchFamily="34" charset="-128"/>
              <a:cs typeface="Meiryo UI" pitchFamily="34" charset="-128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Построение линий среднего среза и среза сидения.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860032" cy="5486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ШШ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ШШ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   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</a:t>
            </a: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Пб) : 2=  (…+4):2=…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buNone/>
            </a:pPr>
            <a:endParaRPr lang="ru-RU" sz="33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Ш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endParaRPr lang="ru-RU" sz="33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:3     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точка</a:t>
            </a: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buNone/>
            </a:pPr>
            <a:endParaRPr lang="ru-RU" sz="33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:3     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точка</a:t>
            </a: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3300" dirty="0" smtClean="0"/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572000" cy="52977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</a:t>
            </a:r>
          </a:p>
          <a:p>
            <a:pPr>
              <a:buNone/>
            </a:pPr>
            <a:r>
              <a:rPr lang="ru-RU" b="1" dirty="0" smtClean="0"/>
              <a:t>        </a:t>
            </a:r>
          </a:p>
          <a:p>
            <a:pPr>
              <a:buNone/>
            </a:pPr>
            <a:r>
              <a:rPr lang="ru-RU" b="1" dirty="0" smtClean="0"/>
              <a:t>           Т2                                    Т1</a:t>
            </a:r>
          </a:p>
          <a:p>
            <a:pPr>
              <a:buNone/>
            </a:pPr>
            <a:r>
              <a:rPr lang="ru-RU" b="1" dirty="0" smtClean="0"/>
              <a:t>                                   Т</a:t>
            </a:r>
          </a:p>
          <a:p>
            <a:pPr>
              <a:buNone/>
            </a:pPr>
            <a:r>
              <a:rPr lang="ru-RU" b="1" dirty="0" smtClean="0"/>
              <a:t>                  2                          1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</a:t>
            </a:r>
          </a:p>
          <a:p>
            <a:pPr>
              <a:buNone/>
            </a:pPr>
            <a:r>
              <a:rPr lang="ru-RU" b="1" dirty="0" smtClean="0"/>
              <a:t>               Ш2           Ш         Ш1</a:t>
            </a:r>
          </a:p>
          <a:p>
            <a:pPr>
              <a:buNone/>
            </a:pPr>
            <a:r>
              <a:rPr lang="ru-RU" b="1" dirty="0" smtClean="0"/>
              <a:t>                             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      К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Н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76256" y="2132856"/>
            <a:ext cx="0" cy="40324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96136" y="2132856"/>
            <a:ext cx="22322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868144" y="4509120"/>
            <a:ext cx="23042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верх 15"/>
          <p:cNvSpPr/>
          <p:nvPr/>
        </p:nvSpPr>
        <p:spPr>
          <a:xfrm>
            <a:off x="1763688" y="2708920"/>
            <a:ext cx="144015" cy="648072"/>
          </a:xfrm>
          <a:prstGeom prst="upArrow">
            <a:avLst>
              <a:gd name="adj1" fmla="val 50000"/>
              <a:gd name="adj2" fmla="val 52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flipH="1">
            <a:off x="1763688" y="3645024"/>
            <a:ext cx="144016" cy="648072"/>
          </a:xfrm>
          <a:prstGeom prst="upArrow">
            <a:avLst>
              <a:gd name="adj1" fmla="val 50000"/>
              <a:gd name="adj2" fmla="val 52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8028384" y="2132856"/>
            <a:ext cx="0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796136" y="2132856"/>
            <a:ext cx="0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868144" y="6165304"/>
            <a:ext cx="22322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20"/>
          <p:cNvSpPr/>
          <p:nvPr/>
        </p:nvSpPr>
        <p:spPr>
          <a:xfrm>
            <a:off x="3131840" y="1556792"/>
            <a:ext cx="9784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3131840" y="1844824"/>
            <a:ext cx="97840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876256" y="3429000"/>
            <a:ext cx="115212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796136" y="3429000"/>
            <a:ext cx="10801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Умножение 45"/>
          <p:cNvSpPr/>
          <p:nvPr/>
        </p:nvSpPr>
        <p:spPr>
          <a:xfrm>
            <a:off x="5724128" y="2924944"/>
            <a:ext cx="144016" cy="1440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множение 46"/>
          <p:cNvSpPr/>
          <p:nvPr/>
        </p:nvSpPr>
        <p:spPr>
          <a:xfrm>
            <a:off x="7956376" y="2924944"/>
            <a:ext cx="144016" cy="1440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множение 47"/>
          <p:cNvSpPr/>
          <p:nvPr/>
        </p:nvSpPr>
        <p:spPr>
          <a:xfrm>
            <a:off x="5724128" y="2492896"/>
            <a:ext cx="144016" cy="12231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множение 48"/>
          <p:cNvSpPr/>
          <p:nvPr/>
        </p:nvSpPr>
        <p:spPr>
          <a:xfrm>
            <a:off x="7956376" y="2492896"/>
            <a:ext cx="144016" cy="1440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876256" y="3429000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796136" y="3429000"/>
            <a:ext cx="1080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Построение линий среднего среза и среза сидения.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860032" cy="548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371600"/>
            <a:ext cx="4860032" cy="52977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</a:t>
            </a:r>
            <a:r>
              <a:rPr lang="ru-RU" b="1" dirty="0" smtClean="0">
                <a:solidFill>
                  <a:srgbClr val="C00000"/>
                </a:solidFill>
              </a:rPr>
              <a:t>Т4  </a:t>
            </a: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                Т2                 Т                Т1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Т3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</a:t>
            </a:r>
            <a:r>
              <a:rPr lang="ru-RU" dirty="0" smtClean="0">
                <a:solidFill>
                  <a:srgbClr val="C00000"/>
                </a:solidFill>
              </a:rPr>
              <a:t>Ш4</a:t>
            </a:r>
            <a:r>
              <a:rPr lang="ru-RU" b="1" dirty="0" smtClean="0"/>
              <a:t> </a:t>
            </a:r>
            <a:r>
              <a:rPr lang="ru-RU" dirty="0" smtClean="0"/>
              <a:t>    </a:t>
            </a:r>
            <a:r>
              <a:rPr lang="ru-RU" b="1" dirty="0" smtClean="0"/>
              <a:t>     2                            1         </a:t>
            </a:r>
            <a:r>
              <a:rPr lang="ru-RU" b="1" dirty="0" smtClean="0">
                <a:solidFill>
                  <a:srgbClr val="C00000"/>
                </a:solidFill>
              </a:rPr>
              <a:t>Ш3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              Ш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              К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    Н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76256" y="2132856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76256" y="213285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24128" y="213285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52120" y="342900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04248" y="342900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796136" y="4581128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028384" y="2132856"/>
            <a:ext cx="0" cy="129614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724128" y="213285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rot="10800000" flipV="1">
            <a:off x="7847862" y="3636764"/>
            <a:ext cx="756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Ш1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2120" y="3567946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Ш2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028384" y="3429000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148064" y="3429000"/>
            <a:ext cx="576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79512" y="1412776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10. </a:t>
            </a:r>
            <a:r>
              <a:rPr lang="ru-RU" sz="2800" b="1" dirty="0" smtClean="0">
                <a:solidFill>
                  <a:srgbClr val="7030A0"/>
                </a:solidFill>
              </a:rPr>
              <a:t>Ш1Ш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5см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10см     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1Ш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линия среднего среза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2см  </a:t>
            </a:r>
          </a:p>
          <a:p>
            <a:pPr marL="457200" indent="-45720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3см  </a:t>
            </a:r>
          </a:p>
          <a:p>
            <a:pPr marL="457200" indent="-45720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Ш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-линия среза сидения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059832" y="1628800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>
            <a:off x="3059832" y="1988840"/>
            <a:ext cx="864096" cy="144016"/>
          </a:xfrm>
          <a:prstGeom prst="leftArrow">
            <a:avLst>
              <a:gd name="adj1" fmla="val 50000"/>
              <a:gd name="adj2" fmla="val 40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2627784" y="3717032"/>
            <a:ext cx="9784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flipH="1">
            <a:off x="2627784" y="4221088"/>
            <a:ext cx="98297" cy="7623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flipH="1">
            <a:off x="8028384" y="1340768"/>
            <a:ext cx="792088" cy="2088232"/>
          </a:xfrm>
          <a:prstGeom prst="arc">
            <a:avLst>
              <a:gd name="adj1" fmla="val 19714386"/>
              <a:gd name="adj2" fmla="val 552189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6155683">
            <a:off x="3613799" y="1101024"/>
            <a:ext cx="3350041" cy="1493013"/>
          </a:xfrm>
          <a:prstGeom prst="arc">
            <a:avLst>
              <a:gd name="adj1" fmla="val 15522084"/>
              <a:gd name="adj2" fmla="val 2124198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940152" y="6165304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724128" y="213285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724128" y="2132856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012160" y="1844824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Построение линий шаговых срезов.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860032" cy="5486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371600"/>
            <a:ext cx="4860032" cy="52977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Т4     </a:t>
            </a:r>
          </a:p>
          <a:p>
            <a:pPr>
              <a:buNone/>
            </a:pPr>
            <a:r>
              <a:rPr lang="ru-RU" b="1" dirty="0" smtClean="0"/>
              <a:t>                 Т2                     Т                Т1</a:t>
            </a:r>
          </a:p>
          <a:p>
            <a:pPr>
              <a:buNone/>
            </a:pPr>
            <a:r>
              <a:rPr lang="ru-RU" b="1" dirty="0" smtClean="0"/>
              <a:t>                     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Т3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2                                  1            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 Ш4                                                           Ш3</a:t>
            </a:r>
          </a:p>
          <a:p>
            <a:pPr>
              <a:buNone/>
            </a:pPr>
            <a:r>
              <a:rPr lang="ru-RU" b="1" dirty="0" smtClean="0"/>
              <a:t>         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Ш2     </a:t>
            </a:r>
            <a:r>
              <a:rPr lang="ru-RU" b="1" dirty="0" smtClean="0"/>
              <a:t>          Ш           Ш1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      К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    </a:t>
            </a:r>
          </a:p>
          <a:p>
            <a:pPr>
              <a:buNone/>
            </a:pPr>
            <a:r>
              <a:rPr lang="ru-RU" b="1" dirty="0" smtClean="0"/>
              <a:t>                    </a:t>
            </a:r>
            <a:r>
              <a:rPr lang="ru-RU" b="1" dirty="0" smtClean="0">
                <a:solidFill>
                  <a:srgbClr val="C00000"/>
                </a:solidFill>
              </a:rPr>
              <a:t> Н2                Н</a:t>
            </a:r>
            <a:r>
              <a:rPr lang="ru-RU" b="1" dirty="0" smtClean="0"/>
              <a:t>           </a:t>
            </a:r>
            <a:r>
              <a:rPr lang="ru-RU" b="1" dirty="0" smtClean="0">
                <a:solidFill>
                  <a:srgbClr val="C00000"/>
                </a:solidFill>
              </a:rPr>
              <a:t>Н1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76256" y="2132856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76256" y="213285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24128" y="213285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52120" y="342900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04248" y="342900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36096" y="4581128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028384" y="213285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724128" y="213285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028384" y="342900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148064" y="342900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Дуга 32"/>
          <p:cNvSpPr/>
          <p:nvPr/>
        </p:nvSpPr>
        <p:spPr>
          <a:xfrm flipH="1">
            <a:off x="8028384" y="1340768"/>
            <a:ext cx="792088" cy="2088232"/>
          </a:xfrm>
          <a:prstGeom prst="arc">
            <a:avLst>
              <a:gd name="adj1" fmla="val 21270452"/>
              <a:gd name="adj2" fmla="val 55218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6155683">
            <a:off x="3630727" y="1050986"/>
            <a:ext cx="3350041" cy="1493013"/>
          </a:xfrm>
          <a:prstGeom prst="arc">
            <a:avLst>
              <a:gd name="adj1" fmla="val 15522084"/>
              <a:gd name="adj2" fmla="val 212419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772816"/>
            <a:ext cx="4176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Шнб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….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Шнб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+ 2 = ..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724128" y="623731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4" idx="2"/>
          </p:cNvCxnSpPr>
          <p:nvPr/>
        </p:nvCxnSpPr>
        <p:spPr>
          <a:xfrm>
            <a:off x="5116504" y="3426190"/>
            <a:ext cx="823648" cy="281112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3" idx="2"/>
          </p:cNvCxnSpPr>
          <p:nvPr/>
        </p:nvCxnSpPr>
        <p:spPr>
          <a:xfrm flipH="1">
            <a:off x="7740352" y="3424464"/>
            <a:ext cx="720951" cy="281284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876256" y="6237312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868144" y="6237312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Построение линии талии и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линии низа.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860032" cy="548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371600"/>
            <a:ext cx="4860032" cy="52977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Т4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ru-RU" b="1" dirty="0" smtClean="0"/>
              <a:t>                Т2                      Т                </a:t>
            </a:r>
            <a:r>
              <a:rPr lang="ru-RU" b="1" dirty="0" smtClean="0">
                <a:solidFill>
                  <a:srgbClr val="C00000"/>
                </a:solidFill>
              </a:rPr>
              <a:t>Т1</a:t>
            </a:r>
          </a:p>
          <a:p>
            <a:pPr>
              <a:buNone/>
            </a:pPr>
            <a:r>
              <a:rPr lang="ru-RU" b="1" dirty="0" smtClean="0"/>
              <a:t>                   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Т3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2                               1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Ш4                                                        Ш3</a:t>
            </a:r>
          </a:p>
          <a:p>
            <a:pPr>
              <a:buNone/>
            </a:pPr>
            <a:r>
              <a:rPr lang="ru-RU" b="1" dirty="0" smtClean="0"/>
              <a:t>             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Ш2     </a:t>
            </a:r>
            <a:r>
              <a:rPr lang="ru-RU" b="1" dirty="0" smtClean="0"/>
              <a:t>         Ш          Ш1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                                      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      К</a:t>
            </a:r>
          </a:p>
          <a:p>
            <a:pPr>
              <a:buNone/>
            </a:pPr>
            <a:r>
              <a:rPr lang="ru-RU" b="1" dirty="0" smtClean="0"/>
              <a:t>                                      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    </a:t>
            </a:r>
          </a:p>
          <a:p>
            <a:pPr>
              <a:buNone/>
            </a:pPr>
            <a:r>
              <a:rPr lang="ru-RU" b="1" dirty="0" smtClean="0"/>
              <a:t>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Н2        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   </a:t>
            </a:r>
            <a:r>
              <a:rPr lang="ru-RU" b="1" dirty="0" smtClean="0"/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Н1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948264" y="2132856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76256" y="213285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24128" y="213285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52120" y="342900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04248" y="342900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36096" y="4581128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028384" y="213285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724128" y="213285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028384" y="342900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148064" y="342900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Дуга 32"/>
          <p:cNvSpPr/>
          <p:nvPr/>
        </p:nvSpPr>
        <p:spPr>
          <a:xfrm flipH="1">
            <a:off x="8028384" y="1340768"/>
            <a:ext cx="792088" cy="2088232"/>
          </a:xfrm>
          <a:prstGeom prst="arc">
            <a:avLst>
              <a:gd name="adj1" fmla="val 21270452"/>
              <a:gd name="adj2" fmla="val 55218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6155683">
            <a:off x="3613799" y="1101024"/>
            <a:ext cx="3350041" cy="1493013"/>
          </a:xfrm>
          <a:prstGeom prst="arc">
            <a:avLst>
              <a:gd name="adj1" fmla="val 15522084"/>
              <a:gd name="adj2" fmla="val 212419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868144" y="6237312"/>
            <a:ext cx="18722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4" idx="2"/>
          </p:cNvCxnSpPr>
          <p:nvPr/>
        </p:nvCxnSpPr>
        <p:spPr>
          <a:xfrm>
            <a:off x="5099576" y="3476228"/>
            <a:ext cx="768568" cy="2761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3" idx="2"/>
          </p:cNvCxnSpPr>
          <p:nvPr/>
        </p:nvCxnSpPr>
        <p:spPr>
          <a:xfrm flipH="1">
            <a:off x="7740352" y="3424464"/>
            <a:ext cx="720951" cy="2812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51520" y="1916832"/>
            <a:ext cx="4104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линия талии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линия низа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084168" y="1844824"/>
            <a:ext cx="2016224" cy="2880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Обвести контур  чертежа.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284663" y="1371600"/>
            <a:ext cx="4859337" cy="52974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</a:t>
            </a:r>
            <a:r>
              <a:rPr lang="ru-RU" b="1" dirty="0" smtClean="0"/>
              <a:t>Т4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b="1" dirty="0" smtClean="0"/>
              <a:t>                Т2                 Т                Т1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Т3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Ш4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                            1         Ш3</a:t>
            </a:r>
          </a:p>
          <a:p>
            <a:pPr>
              <a:buNone/>
            </a:pPr>
            <a:r>
              <a:rPr lang="ru-RU" b="1" dirty="0" smtClean="0"/>
              <a:t>                     Ш2              Ш          Ш1</a:t>
            </a:r>
          </a:p>
          <a:p>
            <a:pPr>
              <a:buNone/>
            </a:pPr>
            <a:r>
              <a:rPr lang="ru-RU" b="1" dirty="0" smtClean="0"/>
              <a:t>         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</a:t>
            </a:r>
            <a:r>
              <a:rPr lang="ru-RU" b="1" dirty="0" smtClean="0"/>
              <a:t>        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              К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    </a:t>
            </a:r>
          </a:p>
          <a:p>
            <a:pPr>
              <a:buNone/>
            </a:pPr>
            <a:r>
              <a:rPr lang="ru-RU" b="1" dirty="0" smtClean="0"/>
              <a:t>                     Н2        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   </a:t>
            </a:r>
            <a:r>
              <a:rPr lang="ru-RU" b="1" dirty="0" smtClean="0"/>
              <a:t>        Н1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76256" y="2132856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76256" y="213285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24128" y="213285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52120" y="342900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04248" y="342900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36096" y="4581128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028384" y="213285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724128" y="213285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028384" y="342900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148064" y="342900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Дуга 32"/>
          <p:cNvSpPr/>
          <p:nvPr/>
        </p:nvSpPr>
        <p:spPr>
          <a:xfrm flipH="1">
            <a:off x="8028384" y="1340768"/>
            <a:ext cx="792088" cy="2088232"/>
          </a:xfrm>
          <a:prstGeom prst="arc">
            <a:avLst>
              <a:gd name="adj1" fmla="val 19299446"/>
              <a:gd name="adj2" fmla="val 552189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6155683">
            <a:off x="3613799" y="1101024"/>
            <a:ext cx="3350041" cy="1493013"/>
          </a:xfrm>
          <a:prstGeom prst="arc">
            <a:avLst>
              <a:gd name="adj1" fmla="val 15522084"/>
              <a:gd name="adj2" fmla="val 2124198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868144" y="6237312"/>
            <a:ext cx="18722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148064" y="3501008"/>
            <a:ext cx="721528" cy="273863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3" idx="2"/>
          </p:cNvCxnSpPr>
          <p:nvPr/>
        </p:nvCxnSpPr>
        <p:spPr>
          <a:xfrm flipH="1">
            <a:off x="7740353" y="3424464"/>
            <a:ext cx="720950" cy="281284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34" idx="0"/>
            <a:endCxn id="33" idx="0"/>
          </p:cNvCxnSpPr>
          <p:nvPr/>
        </p:nvCxnSpPr>
        <p:spPr>
          <a:xfrm>
            <a:off x="6046885" y="1864682"/>
            <a:ext cx="1998204" cy="2201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DA3AC3"/>
                </a:solidFill>
              </a:rPr>
              <a:t>Ваше настроение</a:t>
            </a:r>
            <a:br>
              <a:rPr lang="ru-RU" b="1" dirty="0" smtClean="0">
                <a:solidFill>
                  <a:srgbClr val="DA3AC3"/>
                </a:solidFill>
              </a:rPr>
            </a:br>
            <a:r>
              <a:rPr lang="ru-RU" b="1" dirty="0" smtClean="0">
                <a:solidFill>
                  <a:srgbClr val="DA3AC3"/>
                </a:solidFill>
              </a:rPr>
              <a:t> после  урока?</a:t>
            </a:r>
            <a:endParaRPr lang="ru-RU" b="1" dirty="0">
              <a:solidFill>
                <a:srgbClr val="DA3AC3"/>
              </a:solidFill>
            </a:endParaRPr>
          </a:p>
        </p:txBody>
      </p:sp>
      <p:pic>
        <p:nvPicPr>
          <p:cNvPr id="7" name="Содержимое 6" descr="смайл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4365104"/>
            <a:ext cx="2160240" cy="1971600"/>
          </a:xfrm>
        </p:spPr>
      </p:pic>
      <p:pic>
        <p:nvPicPr>
          <p:cNvPr id="9" name="Содержимое 4" descr="смай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556792"/>
            <a:ext cx="2016224" cy="2520280"/>
          </a:xfrm>
          <a:prstGeom prst="rect">
            <a:avLst/>
          </a:prstGeom>
        </p:spPr>
      </p:pic>
      <p:pic>
        <p:nvPicPr>
          <p:cNvPr id="10" name="Содержимое 6" descr="смайл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276872"/>
            <a:ext cx="3312368" cy="3248000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Содержимое 8" descr="смайл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836712"/>
            <a:ext cx="2880320" cy="311582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Цели: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1. Познакомиться с особенностью построения чертежа брюк.</a:t>
            </a:r>
          </a:p>
          <a:p>
            <a:pPr lvl="0"/>
            <a:r>
              <a:rPr lang="ru-RU" sz="2800" dirty="0" smtClean="0"/>
              <a:t>2. Выполнить  расчеты  для построения чертежа пижамных  брюк.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Научиться выполнять </a:t>
            </a:r>
            <a:r>
              <a:rPr lang="ru-RU" sz="2800" dirty="0" smtClean="0"/>
              <a:t>построение чертежа.</a:t>
            </a:r>
            <a:endParaRPr lang="ru-RU" sz="28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Пижама</a:t>
            </a:r>
            <a:r>
              <a:rPr lang="ru-RU" dirty="0" smtClean="0"/>
              <a:t> состоит из изделий: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988840"/>
            <a:ext cx="4038600" cy="4064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solidFill>
                  <a:srgbClr val="FF0000"/>
                </a:solidFill>
              </a:rPr>
              <a:t>плечевое изделие:</a:t>
            </a:r>
          </a:p>
          <a:p>
            <a:pPr>
              <a:buNone/>
            </a:pPr>
            <a:r>
              <a:rPr lang="ru-RU" sz="2800" dirty="0" smtClean="0"/>
              <a:t>…………......     ……………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поясное изделие: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………………      …………..</a:t>
            </a:r>
          </a:p>
        </p:txBody>
      </p:sp>
      <p:pic>
        <p:nvPicPr>
          <p:cNvPr id="7" name="Содержимое 6" descr="genskaya_modnaya_pigama_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124744"/>
            <a:ext cx="2160240" cy="329181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8503"/>
            <a:ext cx="205222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2618224" cy="20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7589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Задание.  </a:t>
            </a:r>
            <a:r>
              <a:rPr lang="ru-RU" dirty="0" smtClean="0">
                <a:solidFill>
                  <a:srgbClr val="00B050"/>
                </a:solidFill>
              </a:rPr>
              <a:t>Прочитать словарные слова.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  П . Ж . МА</a:t>
            </a:r>
          </a:p>
          <a:p>
            <a:r>
              <a:rPr lang="ru-RU" sz="3200" dirty="0" smtClean="0"/>
              <a:t>  К . М . ЛЕК .</a:t>
            </a:r>
          </a:p>
          <a:p>
            <a:r>
              <a:rPr lang="ru-RU" sz="3200" dirty="0" smtClean="0"/>
              <a:t>  С . РО . КА</a:t>
            </a:r>
          </a:p>
          <a:p>
            <a:r>
              <a:rPr lang="ru-RU" sz="3200" dirty="0" smtClean="0"/>
              <a:t>  П . Ж . МНЫЕ       . Р . КИ</a:t>
            </a:r>
          </a:p>
          <a:p>
            <a:r>
              <a:rPr lang="ru-RU" sz="3200" dirty="0" smtClean="0"/>
              <a:t>  П . Л . ВИНКА</a:t>
            </a:r>
          </a:p>
          <a:p>
            <a:r>
              <a:rPr lang="ru-RU" sz="3200" dirty="0" smtClean="0"/>
              <a:t>  ПЛ .  Ч . ВОЕ     </a:t>
            </a:r>
          </a:p>
          <a:p>
            <a:r>
              <a:rPr lang="ru-RU" sz="3200" dirty="0" smtClean="0"/>
              <a:t>  П . Я . НОЕ     И . ДЕЛ . Е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Ш . </a:t>
            </a:r>
            <a:r>
              <a:rPr lang="ru-RU" sz="3200" smtClean="0"/>
              <a:t>. Т </a:t>
            </a:r>
            <a:r>
              <a:rPr lang="ru-RU" sz="3200" dirty="0" smtClean="0"/>
              <a:t>Ы</a:t>
            </a:r>
          </a:p>
          <a:p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51520" y="1527048"/>
            <a:ext cx="8554152" cy="4572000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1. Детали пижамной сорочки - это……………….</a:t>
            </a:r>
          </a:p>
          <a:p>
            <a:r>
              <a:rPr lang="ru-RU" sz="2800" dirty="0" smtClean="0"/>
              <a:t>2. Детали пижамных брюк - это……………..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/>
              <a:t>. Прочитать   мерки: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</a:t>
            </a:r>
            <a:r>
              <a:rPr lang="ru-RU" sz="3500" b="1" dirty="0" err="1" smtClean="0"/>
              <a:t>Ст</a:t>
            </a:r>
            <a:r>
              <a:rPr lang="ru-RU" sz="3500" b="1" dirty="0" smtClean="0"/>
              <a:t>,     </a:t>
            </a:r>
            <a:r>
              <a:rPr lang="ru-RU" sz="3500" b="1" dirty="0" err="1" smtClean="0"/>
              <a:t>Сб</a:t>
            </a:r>
            <a:r>
              <a:rPr lang="ru-RU" sz="3500" b="1" dirty="0" smtClean="0"/>
              <a:t>,    </a:t>
            </a:r>
            <a:r>
              <a:rPr lang="ru-RU" sz="3500" b="1" dirty="0" err="1" smtClean="0"/>
              <a:t>Вс</a:t>
            </a:r>
            <a:r>
              <a:rPr lang="ru-RU" sz="3500" b="1" dirty="0" smtClean="0"/>
              <a:t>,     </a:t>
            </a:r>
            <a:r>
              <a:rPr lang="ru-RU" sz="3500" b="1" dirty="0" err="1" smtClean="0"/>
              <a:t>Дб</a:t>
            </a:r>
            <a:r>
              <a:rPr lang="ru-RU" sz="3500" b="1" dirty="0" smtClean="0"/>
              <a:t>,     </a:t>
            </a:r>
            <a:r>
              <a:rPr lang="ru-RU" sz="3500" b="1" dirty="0" err="1" smtClean="0"/>
              <a:t>Дтк</a:t>
            </a:r>
            <a:r>
              <a:rPr lang="ru-RU" sz="3500" b="1" dirty="0" smtClean="0"/>
              <a:t>,      </a:t>
            </a:r>
            <a:r>
              <a:rPr lang="ru-RU" sz="3500" b="1" dirty="0" err="1" smtClean="0"/>
              <a:t>Шнб</a:t>
            </a:r>
            <a:endParaRPr lang="ru-RU" sz="3500" b="1" dirty="0" smtClean="0"/>
          </a:p>
          <a:p>
            <a:pPr>
              <a:buNone/>
            </a:pPr>
            <a:endParaRPr lang="ru-RU" sz="2800" b="1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/>
              <a:t>Полностью записывают мерки………………………..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/>
              <a:t>. В  половинном размере записывают мерки…….</a:t>
            </a:r>
          </a:p>
          <a:p>
            <a:r>
              <a:rPr lang="ru-RU" sz="2800" dirty="0" smtClean="0"/>
              <a:t>6. В положении сидя снимают мерку…..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Задание.</a:t>
            </a:r>
            <a:r>
              <a:rPr lang="ru-RU" sz="3100" b="1" dirty="0" smtClean="0"/>
              <a:t> </a:t>
            </a:r>
            <a:r>
              <a:rPr lang="ru-RU" sz="3100" b="1" dirty="0" smtClean="0">
                <a:solidFill>
                  <a:srgbClr val="00B050"/>
                </a:solidFill>
              </a:rPr>
              <a:t>Показать на выкройке.</a:t>
            </a:r>
            <a:endParaRPr lang="ru-RU" sz="3100" b="1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5134344" cy="4681728"/>
          </a:xfrm>
        </p:spPr>
        <p:txBody>
          <a:bodyPr/>
          <a:lstStyle/>
          <a:p>
            <a:pPr algn="l">
              <a:buNone/>
            </a:pPr>
            <a:endParaRPr lang="ru-RU" sz="2800" dirty="0" smtClean="0"/>
          </a:p>
          <a:p>
            <a:pPr algn="l">
              <a:buNone/>
            </a:pPr>
            <a:r>
              <a:rPr lang="ru-RU" sz="2400" dirty="0" smtClean="0"/>
              <a:t>1. Детали:</a:t>
            </a:r>
          </a:p>
          <a:p>
            <a:pPr algn="l"/>
            <a:r>
              <a:rPr lang="ru-RU" sz="2400" dirty="0" smtClean="0"/>
              <a:t>Передняя половинка</a:t>
            </a:r>
          </a:p>
          <a:p>
            <a:pPr algn="l"/>
            <a:r>
              <a:rPr lang="ru-RU" sz="2400" dirty="0" smtClean="0"/>
              <a:t>Задняя половинка</a:t>
            </a:r>
          </a:p>
          <a:p>
            <a:pPr algn="l">
              <a:buNone/>
            </a:pPr>
            <a:endParaRPr lang="ru-RU" sz="2400" dirty="0" smtClean="0"/>
          </a:p>
          <a:p>
            <a:pPr algn="l">
              <a:buNone/>
            </a:pPr>
            <a:endParaRPr lang="ru-RU" sz="2400" dirty="0" smtClean="0"/>
          </a:p>
          <a:p>
            <a:pPr algn="l">
              <a:buNone/>
            </a:pPr>
            <a:r>
              <a:rPr lang="ru-RU" sz="2400" dirty="0" smtClean="0"/>
              <a:t>2. Контурные срезы.</a:t>
            </a:r>
          </a:p>
          <a:p>
            <a:pPr algn="l">
              <a:buNone/>
            </a:pPr>
            <a:endParaRPr lang="ru-RU" sz="2400" dirty="0" smtClean="0"/>
          </a:p>
          <a:p>
            <a:pPr algn="l">
              <a:buNone/>
            </a:pPr>
            <a:endParaRPr lang="ru-RU" sz="2800" dirty="0" smtClean="0"/>
          </a:p>
          <a:p>
            <a:pPr algn="l">
              <a:buNone/>
            </a:pPr>
            <a:r>
              <a:rPr lang="ru-RU" sz="2800" dirty="0" smtClean="0"/>
              <a:t>   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6" name="Содержимое 5" descr="DSC049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484784"/>
            <a:ext cx="5040560" cy="4824536"/>
          </a:xfrm>
        </p:spPr>
      </p:pic>
      <p:sp>
        <p:nvSpPr>
          <p:cNvPr id="7" name="Прямоугольник 6"/>
          <p:cNvSpPr/>
          <p:nvPr/>
        </p:nvSpPr>
        <p:spPr>
          <a:xfrm>
            <a:off x="5364088" y="1844824"/>
            <a:ext cx="19442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6021288"/>
            <a:ext cx="20882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 rot="20123752">
            <a:off x="4345894" y="3821593"/>
            <a:ext cx="707484" cy="2527182"/>
          </a:xfrm>
          <a:prstGeom prst="diagStripe">
            <a:avLst>
              <a:gd name="adj" fmla="val 52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>
            <a:off x="7812360" y="3861048"/>
            <a:ext cx="504056" cy="259228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5" y="2276872"/>
            <a:ext cx="216025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</a:t>
            </a:r>
            <a:r>
              <a:rPr lang="ru-RU" sz="3200" dirty="0" smtClean="0">
                <a:solidFill>
                  <a:srgbClr val="0070C0"/>
                </a:solidFill>
              </a:rPr>
              <a:t>остроение чертежа пижамных брюк в масштабе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1:4.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работа.</a:t>
            </a:r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Инструменты: масштабная линейка, карандаш, ластик, альбом.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МЕРКИ                            ПРИБАВКИ</a:t>
            </a:r>
          </a:p>
          <a:p>
            <a:pPr algn="l"/>
            <a:r>
              <a:rPr lang="ru-RU" sz="3600" dirty="0" err="1" smtClean="0"/>
              <a:t>Ст</a:t>
            </a:r>
            <a:r>
              <a:rPr lang="ru-RU" sz="3600" dirty="0" smtClean="0"/>
              <a:t> = ..                                             </a:t>
            </a:r>
          </a:p>
          <a:p>
            <a:r>
              <a:rPr lang="ru-RU" sz="3600" dirty="0" err="1" smtClean="0"/>
              <a:t>Сб</a:t>
            </a:r>
            <a:r>
              <a:rPr lang="ru-RU" sz="3600" dirty="0" smtClean="0"/>
              <a:t> = ..                                 Пб 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/>
              <a:t>см</a:t>
            </a:r>
          </a:p>
          <a:p>
            <a:pPr algn="l"/>
            <a:r>
              <a:rPr lang="ru-RU" sz="3600" dirty="0" err="1" smtClean="0"/>
              <a:t>Вс</a:t>
            </a:r>
            <a:r>
              <a:rPr lang="ru-RU" sz="3600" dirty="0" smtClean="0"/>
              <a:t> = ..                                 </a:t>
            </a:r>
            <a:r>
              <a:rPr lang="ru-RU" sz="3600" dirty="0" err="1" smtClean="0"/>
              <a:t>Пвс</a:t>
            </a:r>
            <a:r>
              <a:rPr lang="ru-RU" sz="3600" dirty="0" smtClean="0"/>
              <a:t> 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/>
              <a:t>см</a:t>
            </a:r>
          </a:p>
          <a:p>
            <a:pPr algn="l"/>
            <a:r>
              <a:rPr lang="ru-RU" sz="3600" dirty="0" err="1" smtClean="0"/>
              <a:t>Дб</a:t>
            </a:r>
            <a:r>
              <a:rPr lang="ru-RU" sz="3600" dirty="0" smtClean="0"/>
              <a:t> = ..</a:t>
            </a:r>
          </a:p>
          <a:p>
            <a:pPr algn="l"/>
            <a:r>
              <a:rPr lang="ru-RU" sz="3600" dirty="0" err="1" smtClean="0"/>
              <a:t>Дтк</a:t>
            </a:r>
            <a:endParaRPr lang="ru-RU" sz="3600" dirty="0" smtClean="0"/>
          </a:p>
          <a:p>
            <a:r>
              <a:rPr lang="ru-RU" sz="3600" dirty="0" err="1" smtClean="0"/>
              <a:t>Шнб</a:t>
            </a:r>
            <a:endParaRPr lang="ru-RU" sz="36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Построение сетки.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860032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000" dirty="0" smtClean="0">
                <a:solidFill>
                  <a:srgbClr val="FF0000"/>
                </a:solidFill>
              </a:rPr>
              <a:t>.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dirty="0" smtClean="0"/>
              <a:t>Точка </a:t>
            </a:r>
            <a:r>
              <a:rPr lang="ru-RU" sz="3000" b="1" dirty="0" smtClean="0">
                <a:solidFill>
                  <a:srgbClr val="7030A0"/>
                </a:solidFill>
              </a:rPr>
              <a:t>Т</a:t>
            </a:r>
          </a:p>
          <a:p>
            <a:pPr>
              <a:buNone/>
            </a:pPr>
            <a:endParaRPr lang="ru-RU" sz="3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  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dirty="0" smtClean="0">
                <a:solidFill>
                  <a:srgbClr val="FF0000"/>
                </a:solidFill>
              </a:rPr>
              <a:t>.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 smtClean="0">
                <a:solidFill>
                  <a:srgbClr val="7030A0"/>
                </a:solidFill>
              </a:rPr>
              <a:t>ТН</a:t>
            </a:r>
            <a:r>
              <a:rPr lang="ru-RU" sz="3000" dirty="0" smtClean="0">
                <a:solidFill>
                  <a:srgbClr val="FF0000"/>
                </a:solidFill>
              </a:rPr>
              <a:t>= </a:t>
            </a:r>
            <a:r>
              <a:rPr lang="ru-RU" sz="3000" b="1" dirty="0" err="1" smtClean="0">
                <a:solidFill>
                  <a:srgbClr val="FF0000"/>
                </a:solidFill>
              </a:rPr>
              <a:t>Дб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ru-RU" sz="3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  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dirty="0" smtClean="0">
                <a:solidFill>
                  <a:srgbClr val="FF0000"/>
                </a:solidFill>
              </a:rPr>
              <a:t>.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 smtClean="0">
                <a:solidFill>
                  <a:srgbClr val="7030A0"/>
                </a:solidFill>
              </a:rPr>
              <a:t>ТШ</a:t>
            </a:r>
            <a:r>
              <a:rPr lang="ru-RU" sz="3000" b="1" dirty="0" smtClean="0">
                <a:solidFill>
                  <a:srgbClr val="FF0000"/>
                </a:solidFill>
              </a:rPr>
              <a:t>     </a:t>
            </a:r>
            <a:r>
              <a:rPr lang="ru-RU" sz="3000" b="1" dirty="0" err="1" smtClean="0">
                <a:solidFill>
                  <a:srgbClr val="FF0000"/>
                </a:solidFill>
              </a:rPr>
              <a:t>Вс+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 err="1" smtClean="0">
                <a:solidFill>
                  <a:srgbClr val="FF0000"/>
                </a:solidFill>
              </a:rPr>
              <a:t>Пвс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000" b="1" dirty="0" smtClean="0"/>
              <a:t>                      … +3=…</a:t>
            </a:r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ТК   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Дтк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=…</a:t>
            </a: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Горизонтальные линии через точки 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Т, Ш, К, Н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2977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Т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Ш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К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Н</a:t>
            </a:r>
            <a:endParaRPr lang="ru-RU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619672" y="2924944"/>
            <a:ext cx="144016" cy="576064"/>
          </a:xfrm>
          <a:prstGeom prst="downArrow">
            <a:avLst>
              <a:gd name="adj1" fmla="val 50000"/>
              <a:gd name="adj2" fmla="val 69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403648" y="4293096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flipH="1">
            <a:off x="2411760" y="2204864"/>
            <a:ext cx="144016" cy="504056"/>
          </a:xfrm>
          <a:prstGeom prst="downArrow">
            <a:avLst>
              <a:gd name="adj1" fmla="val 50000"/>
              <a:gd name="adj2" fmla="val 69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923928" y="5661248"/>
            <a:ext cx="85611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76256" y="2132856"/>
            <a:ext cx="0" cy="41764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24128" y="2132856"/>
            <a:ext cx="23762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652120" y="3356992"/>
            <a:ext cx="24482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725551" y="4581128"/>
            <a:ext cx="2374841" cy="49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580112" y="6309320"/>
            <a:ext cx="2448272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множение 13"/>
          <p:cNvSpPr/>
          <p:nvPr/>
        </p:nvSpPr>
        <p:spPr>
          <a:xfrm>
            <a:off x="6804248" y="3284984"/>
            <a:ext cx="144016" cy="1440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 flipH="1">
            <a:off x="6804248" y="4509120"/>
            <a:ext cx="144016" cy="1440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 flipH="1">
            <a:off x="6804248" y="2060848"/>
            <a:ext cx="144016" cy="1440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6804248" y="6237312"/>
            <a:ext cx="144016" cy="144016"/>
          </a:xfrm>
          <a:prstGeom prst="mathMultiply">
            <a:avLst>
              <a:gd name="adj1" fmla="val 31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897</TotalTime>
  <Words>568</Words>
  <Application>Microsoft Office PowerPoint</Application>
  <PresentationFormat>Экран (4:3)</PresentationFormat>
  <Paragraphs>210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Тема урока</vt:lpstr>
      <vt:lpstr>Цели:</vt:lpstr>
      <vt:lpstr>Пижама состоит из изделий:</vt:lpstr>
      <vt:lpstr>Задание.  Прочитать словарные слова.</vt:lpstr>
      <vt:lpstr>Проверь себя.</vt:lpstr>
      <vt:lpstr>   Задание. Показать на выкройке.</vt:lpstr>
      <vt:lpstr>Практическая работа.</vt:lpstr>
      <vt:lpstr>Инструменты: масштабная линейка, карандаш, ластик, альбом.</vt:lpstr>
      <vt:lpstr>Построение сетки.</vt:lpstr>
      <vt:lpstr>Построение линий среднего среза и среза сидения.</vt:lpstr>
      <vt:lpstr>Построение линий среднего среза и среза сидения.</vt:lpstr>
      <vt:lpstr>Построение линий шаговых срезов.</vt:lpstr>
      <vt:lpstr>Построение линии талии и  линии низа.</vt:lpstr>
      <vt:lpstr>Обвести контур  чертежа.</vt:lpstr>
      <vt:lpstr>Ваше настроение  после  урока?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ПИЖАМА</dc:title>
  <dc:creator>Света</dc:creator>
  <cp:lastModifiedBy>ВоробьеваНГ</cp:lastModifiedBy>
  <cp:revision>73</cp:revision>
  <dcterms:created xsi:type="dcterms:W3CDTF">2011-11-21T11:37:07Z</dcterms:created>
  <dcterms:modified xsi:type="dcterms:W3CDTF">2016-03-21T11:34:39Z</dcterms:modified>
</cp:coreProperties>
</file>