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9" r:id="rId19"/>
    <p:sldId id="280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F3EA7-07EC-467C-8BB3-CCCC66800351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E37BE-9589-4BCE-A176-D185174EFD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ED6D1-07FF-4AFA-A1DA-8DD8AA37AAE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5184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2708-2A31-47EF-997A-092948A02DC9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2F55-BD34-4F4A-84D3-522042378F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2708-2A31-47EF-997A-092948A02DC9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2F55-BD34-4F4A-84D3-522042378F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2708-2A31-47EF-997A-092948A02DC9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2F55-BD34-4F4A-84D3-522042378F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2708-2A31-47EF-997A-092948A02DC9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2F55-BD34-4F4A-84D3-522042378F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2708-2A31-47EF-997A-092948A02DC9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2F55-BD34-4F4A-84D3-522042378F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2708-2A31-47EF-997A-092948A02DC9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2F55-BD34-4F4A-84D3-522042378F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2708-2A31-47EF-997A-092948A02DC9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2F55-BD34-4F4A-84D3-522042378F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2708-2A31-47EF-997A-092948A02DC9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2F55-BD34-4F4A-84D3-522042378F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2708-2A31-47EF-997A-092948A02DC9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2F55-BD34-4F4A-84D3-522042378F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2708-2A31-47EF-997A-092948A02DC9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2F55-BD34-4F4A-84D3-522042378F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2708-2A31-47EF-997A-092948A02DC9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2F55-BD34-4F4A-84D3-522042378F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F2708-2A31-47EF-997A-092948A02DC9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22F55-BD34-4F4A-84D3-522042378F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8232" cy="686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464" y="452571"/>
            <a:ext cx="6449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dirty="0" smtClean="0">
                <a:solidFill>
                  <a:srgbClr val="0070C0"/>
                </a:solidFill>
              </a:rPr>
              <a:t>Весной 1943 </a:t>
            </a:r>
            <a:r>
              <a:rPr lang="ru-RU" dirty="0">
                <a:solidFill>
                  <a:srgbClr val="0070C0"/>
                </a:solidFill>
              </a:rPr>
              <a:t>года Ваня вновь отправился в военкомат. Он хотел стать танкистом, но его определили в пехоту, в учебный полк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	Иван </a:t>
            </a:r>
            <a:r>
              <a:rPr lang="ru-RU" dirty="0">
                <a:solidFill>
                  <a:srgbClr val="0070C0"/>
                </a:solidFill>
              </a:rPr>
              <a:t>был смелым солдатом, нежным и заботливым сыном своих родителей. Об этом говорят его письма с фронта. Вот некоторые из них.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-10792"/>
            <a:ext cx="233455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фронте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286963">
            <a:off x="436576" y="2300852"/>
            <a:ext cx="3888432" cy="42473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Милые </a:t>
            </a:r>
            <a:r>
              <a:rPr lang="ru-RU" dirty="0"/>
              <a:t>мама и папа, сестренка </a:t>
            </a:r>
            <a:r>
              <a:rPr lang="ru-RU" dirty="0" err="1"/>
              <a:t>Машутка</a:t>
            </a:r>
            <a:r>
              <a:rPr lang="ru-RU" dirty="0"/>
              <a:t> и брат Алешка! С солдатским приветом к вам и массой наилучших пожеланий — сын и брат Ваня. Учеба в полку, где я служу, проходит нормально. Скорее бы в бой. Уж я бы тогда показал фашистам, где раки зимуют. В школе нас учили, что мстительность — черта нехорошая. Но месть за поруганную Родину, за братьев Федю и Васю — это, я считаю, святое дело. И я непременно отомщу за них фашистам. Об этом я заявил и на комсомольском собрании».</a:t>
            </a:r>
          </a:p>
        </p:txBody>
      </p:sp>
      <p:pic>
        <p:nvPicPr>
          <p:cNvPr id="2050" name="Picture 2" descr="C:\Users\Татьяна\Desktop\Фото Зажигина\NIMU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529"/>
          <a:stretch/>
        </p:blipFill>
        <p:spPr bwMode="auto">
          <a:xfrm>
            <a:off x="6588224" y="0"/>
            <a:ext cx="2502302" cy="284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 rot="518205">
            <a:off x="5023458" y="3008895"/>
            <a:ext cx="3294112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«Родные мои! Ура! Наконец-то нас отправляют на фронт. Я свято выполню перед Родиной свой долг и не успокоюсь, пока с родной земли не выгоню всех фашистов до единого. Рисковать понапрасну, как говоришь ты, отец, я не буду. Но и в кустах отсиживаться не собираюсь: ведь я же комсомолец. Гадов буду бить беспощадно».</a:t>
            </a:r>
          </a:p>
        </p:txBody>
      </p:sp>
    </p:spTree>
    <p:extLst>
      <p:ext uri="{BB962C8B-B14F-4D97-AF65-F5344CB8AC3E}">
        <p14:creationId xmlns:p14="http://schemas.microsoft.com/office/powerpoint/2010/main" xmlns="" val="151126979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192" y="118372"/>
            <a:ext cx="635494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Письма с Карельского фронта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1355099">
            <a:off x="319327" y="947069"/>
            <a:ext cx="3078088" cy="3139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«Милые мои, славные, хорошие! Опять вы меня предостерегаете. Но я ведь уже не мальчик. И, как видите, целый год воюю, а жив. За носки шерстяные спасибо. Здесь холодные зори, и носки как нельзя кстати. Берегите себя. Если я узнаю, что у вас все хорошо, то и мне воевать легче».</a:t>
            </a:r>
          </a:p>
        </p:txBody>
      </p:sp>
      <p:sp>
        <p:nvSpPr>
          <p:cNvPr id="4" name="Прямоугольник 3"/>
          <p:cNvSpPr/>
          <p:nvPr/>
        </p:nvSpPr>
        <p:spPr>
          <a:xfrm rot="397286">
            <a:off x="5437657" y="947147"/>
            <a:ext cx="3394101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«Дорогие мои! Бьём врагов по всем статьям. Вышли уже к реке Свирь. Мне и еще </a:t>
            </a:r>
            <a:r>
              <a:rPr lang="ru-RU" dirty="0"/>
              <a:t>некоторым моим товарищам доверена почетная задача: первыми форсировать реку. И мы поклялись своему командиру роты гвардии лейтенанту Ивану (тезка мой) </a:t>
            </a:r>
            <a:r>
              <a:rPr lang="ru-RU" dirty="0" err="1"/>
              <a:t>Старопольцеву</a:t>
            </a:r>
            <a:r>
              <a:rPr lang="ru-RU" dirty="0"/>
              <a:t>, что поставленную задачу выполним с честью, хотя бы нам для этого пришлось пожертвовать жизнью</a:t>
            </a:r>
            <a:r>
              <a:rPr lang="ru-RU" dirty="0" smtClean="0"/>
              <a:t>». </a:t>
            </a:r>
          </a:p>
          <a:p>
            <a:r>
              <a:rPr lang="ru-RU" dirty="0" smtClean="0"/>
              <a:t>21 июня 1944 год 5 часов утра.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283" y="5099909"/>
            <a:ext cx="820567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000" dirty="0" smtClean="0">
                <a:solidFill>
                  <a:srgbClr val="0070C0"/>
                </a:solidFill>
              </a:rPr>
              <a:t>Письмо </a:t>
            </a:r>
            <a:r>
              <a:rPr lang="ru-RU" sz="2000" dirty="0">
                <a:solidFill>
                  <a:srgbClr val="0070C0"/>
                </a:solidFill>
              </a:rPr>
              <a:t>датировано 21 июня 1944 года. Стоит и время — 5 часов </a:t>
            </a:r>
            <a:r>
              <a:rPr lang="ru-RU" sz="2000" dirty="0" smtClean="0">
                <a:solidFill>
                  <a:srgbClr val="0070C0"/>
                </a:solidFill>
              </a:rPr>
              <a:t>утра.   А </a:t>
            </a:r>
            <a:r>
              <a:rPr lang="ru-RU" sz="2000" dirty="0">
                <a:solidFill>
                  <a:srgbClr val="0070C0"/>
                </a:solidFill>
              </a:rPr>
              <a:t>буквально через несколько минут Иван </a:t>
            </a:r>
            <a:r>
              <a:rPr lang="ru-RU" sz="2000" dirty="0" err="1">
                <a:solidFill>
                  <a:srgbClr val="0070C0"/>
                </a:solidFill>
              </a:rPr>
              <a:t>Зажигин</a:t>
            </a:r>
            <a:r>
              <a:rPr lang="ru-RU" sz="2000" dirty="0">
                <a:solidFill>
                  <a:srgbClr val="0070C0"/>
                </a:solidFill>
              </a:rPr>
              <a:t> вместе с </a:t>
            </a:r>
            <a:r>
              <a:rPr lang="ru-RU" sz="2000" dirty="0" smtClean="0">
                <a:solidFill>
                  <a:srgbClr val="0070C0"/>
                </a:solidFill>
              </a:rPr>
              <a:t>товарищами</a:t>
            </a:r>
            <a:r>
              <a:rPr lang="ru-RU" sz="2000" dirty="0">
                <a:solidFill>
                  <a:srgbClr val="0070C0"/>
                </a:solidFill>
              </a:rPr>
              <a:t>,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>
                <a:solidFill>
                  <a:srgbClr val="0070C0"/>
                </a:solidFill>
              </a:rPr>
              <a:t>комсомольцами из разных республик страны, пойдет на подвиг, за который Родина увенчает их Золотыми Звездами Героев Советского Союза.</a:t>
            </a:r>
          </a:p>
        </p:txBody>
      </p:sp>
    </p:spTree>
    <p:extLst>
      <p:ext uri="{BB962C8B-B14F-4D97-AF65-F5344CB8AC3E}">
        <p14:creationId xmlns:p14="http://schemas.microsoft.com/office/powerpoint/2010/main" xmlns="" val="66176077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ony\Desktop\для Дениса\Новая папка\нвф-2077-1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1" t="7044" r="10076" b="10312"/>
          <a:stretch/>
        </p:blipFill>
        <p:spPr bwMode="auto">
          <a:xfrm>
            <a:off x="4063023" y="3453414"/>
            <a:ext cx="5060272" cy="3401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0"/>
            <a:ext cx="797814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воспоминаний Ивана Степановича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Зажигина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404664"/>
            <a:ext cx="89289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— В то утро мы думали только о том, как лучше выполнить задание командования. Едва смолкла артподготовка, стали толкать плоты... Потом вода вздыбилась от сотен снарядов и тысяч пуль врага. Гляжу: один плот разбит, второй, третий... Ребята кто вплавь, кто на бревнах продолжали плыть вперед. Главное ведь сделано: гитлеровцы рассекретили свои огневые точки, и наша артиллерия била по ним прямой наводкой.</a:t>
            </a:r>
            <a:br>
              <a:rPr lang="ru-RU" sz="2000" dirty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617" y="2166134"/>
            <a:ext cx="90887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	</a:t>
            </a:r>
            <a:r>
              <a:rPr lang="ru-RU" sz="2000" dirty="0" smtClean="0">
                <a:solidFill>
                  <a:srgbClr val="0070C0"/>
                </a:solidFill>
              </a:rPr>
              <a:t>Облегченно </a:t>
            </a:r>
            <a:r>
              <a:rPr lang="ru-RU" sz="2000" dirty="0">
                <a:solidFill>
                  <a:srgbClr val="0070C0"/>
                </a:solidFill>
              </a:rPr>
              <a:t>вздохнул, когда под ногами ощутил песчаное дно. Огляделся — все тут. Молодцы! Но радоваться было некогда, начали окапываться. До передней траншеи противника не более пятидесяти метров, и он вел прицельный </a:t>
            </a:r>
            <a:r>
              <a:rPr lang="ru-RU" sz="2000" dirty="0" smtClean="0">
                <a:solidFill>
                  <a:srgbClr val="0070C0"/>
                </a:solidFill>
              </a:rPr>
              <a:t>огонь. А затем, пытаясь столкнуть нас в воду, фашисты пошли в контратаку. Мы сумели повернуть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356992"/>
            <a:ext cx="4355976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/>
              <a:t>             </a:t>
            </a:r>
          </a:p>
          <a:p>
            <a:r>
              <a:rPr lang="ru-RU" sz="2000" dirty="0" smtClean="0"/>
              <a:t> </a:t>
            </a:r>
            <a:r>
              <a:rPr lang="ru-RU" sz="2000" dirty="0">
                <a:solidFill>
                  <a:srgbClr val="0070C0"/>
                </a:solidFill>
              </a:rPr>
              <a:t>их вспять. Однако понесли первые потери: получил ранение в ногу командир группы старший сержант Немчиков. Следом за ним вышел из строя рядовой Аркадий </a:t>
            </a:r>
            <a:r>
              <a:rPr lang="ru-RU" sz="2000" dirty="0" err="1">
                <a:solidFill>
                  <a:srgbClr val="0070C0"/>
                </a:solidFill>
              </a:rPr>
              <a:t>Барышев</a:t>
            </a:r>
            <a:r>
              <a:rPr lang="ru-RU" sz="2000" dirty="0">
                <a:solidFill>
                  <a:srgbClr val="0070C0"/>
                </a:solidFill>
              </a:rPr>
              <a:t>. </a:t>
            </a:r>
            <a:r>
              <a:rPr lang="ru-RU" sz="2000" dirty="0" smtClean="0">
                <a:solidFill>
                  <a:srgbClr val="0070C0"/>
                </a:solidFill>
              </a:rPr>
              <a:t>Командование </a:t>
            </a:r>
            <a:r>
              <a:rPr lang="ru-RU" sz="2000" dirty="0">
                <a:solidFill>
                  <a:srgbClr val="0070C0"/>
                </a:solidFill>
              </a:rPr>
              <a:t>принял на себя сержант </a:t>
            </a:r>
            <a:r>
              <a:rPr lang="ru-RU" sz="2000" dirty="0" err="1" smtClean="0">
                <a:solidFill>
                  <a:srgbClr val="0070C0"/>
                </a:solidFill>
              </a:rPr>
              <a:t>Юносов</a:t>
            </a:r>
            <a:r>
              <a:rPr lang="ru-RU" sz="2000" dirty="0">
                <a:solidFill>
                  <a:srgbClr val="0070C0"/>
                </a:solidFill>
              </a:rPr>
              <a:t>. Он сказал</a:t>
            </a:r>
            <a:r>
              <a:rPr lang="ru-RU" sz="2000" dirty="0" smtClean="0">
                <a:solidFill>
                  <a:srgbClr val="0070C0"/>
                </a:solidFill>
              </a:rPr>
              <a:t>:</a:t>
            </a:r>
            <a:r>
              <a:rPr lang="ru-RU" sz="2000" dirty="0">
                <a:solidFill>
                  <a:srgbClr val="0070C0"/>
                </a:solidFill>
              </a:rPr>
              <a:t/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— Ребята, не посрамим </a:t>
            </a:r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           комсомольской </a:t>
            </a:r>
            <a:r>
              <a:rPr lang="ru-RU" sz="2000" dirty="0">
                <a:solidFill>
                  <a:srgbClr val="0070C0"/>
                </a:solidFill>
              </a:rPr>
              <a:t>клятвы </a:t>
            </a:r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                                однополчанам</a:t>
            </a:r>
            <a:r>
              <a:rPr lang="ru-RU" sz="2000" dirty="0">
                <a:solidFill>
                  <a:srgbClr val="0070C0"/>
                </a:solidFill>
              </a:rPr>
              <a:t>.</a:t>
            </a:r>
            <a:br>
              <a:rPr lang="ru-RU" sz="2000" dirty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40743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25517"/>
            <a:ext cx="46440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</a:t>
            </a:r>
            <a:r>
              <a:rPr lang="ru-RU" sz="2000" dirty="0" smtClean="0">
                <a:solidFill>
                  <a:srgbClr val="0070C0"/>
                </a:solidFill>
              </a:rPr>
              <a:t>И </a:t>
            </a:r>
            <a:r>
              <a:rPr lang="ru-RU" sz="2000" dirty="0">
                <a:solidFill>
                  <a:srgbClr val="0070C0"/>
                </a:solidFill>
              </a:rPr>
              <a:t>они стояли насмерть, отбив несколько атак, уничтожив полсотни гитлеровцев. И когда уже кончились патроны, когда казалось, что враг вот-вот одолеет их, они услышали за спиной родное «ура!». Рота благополучно переправилась через Свирь</a:t>
            </a:r>
            <a:r>
              <a:rPr lang="ru-RU" sz="2000" dirty="0" smtClean="0">
                <a:solidFill>
                  <a:srgbClr val="0070C0"/>
                </a:solidFill>
              </a:rPr>
              <a:t>.</a:t>
            </a:r>
            <a:r>
              <a:rPr lang="ru-RU" sz="2000" dirty="0">
                <a:solidFill>
                  <a:srgbClr val="0070C0"/>
                </a:solidFill>
              </a:rPr>
              <a:t/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       Задание </a:t>
            </a:r>
            <a:r>
              <a:rPr lang="ru-RU" sz="2000" dirty="0">
                <a:solidFill>
                  <a:srgbClr val="0070C0"/>
                </a:solidFill>
              </a:rPr>
              <a:t>генерала было выполнено с честью.</a:t>
            </a:r>
          </a:p>
        </p:txBody>
      </p:sp>
      <p:sp>
        <p:nvSpPr>
          <p:cNvPr id="4" name="Прямоугольник 3"/>
          <p:cNvSpPr/>
          <p:nvPr/>
        </p:nvSpPr>
        <p:spPr>
          <a:xfrm rot="234182">
            <a:off x="4383230" y="3312714"/>
            <a:ext cx="4572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/>
              <a:t>«Милые мама и папа! — писал солдат домой. — Я же говорил, что вам не придется краснеть за меня. Можете поздравить: мне присвоено звание Героя Советского Союза.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52504" y="2786997"/>
            <a:ext cx="42382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Из книги В. Егорова </a:t>
            </a:r>
            <a:r>
              <a:rPr lang="ru-RU" sz="2000" i="1" dirty="0"/>
              <a:t>«Герои и подвиги» </a:t>
            </a:r>
            <a:endParaRPr lang="ru-RU" dirty="0"/>
          </a:p>
        </p:txBody>
      </p:sp>
      <p:pic>
        <p:nvPicPr>
          <p:cNvPr id="6" name="Picture 2" descr="C:\Users\Sony\Desktop\для Дениса\IMG_5551.t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6771" y="-29353"/>
            <a:ext cx="4516763" cy="314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G:\Герои Свири все\фото\Фото Зажигина\image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266" t="41551" r="4956" b="7375"/>
          <a:stretch/>
        </p:blipFill>
        <p:spPr bwMode="auto">
          <a:xfrm rot="21379233">
            <a:off x="64547" y="3255061"/>
            <a:ext cx="3077031" cy="211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Герои Свири все\фото\Фото Зажигина\IYh3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25449">
            <a:off x="3296709" y="4411095"/>
            <a:ext cx="1593124" cy="230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9774503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354" y="1196752"/>
            <a:ext cx="5040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000" dirty="0" smtClean="0">
                <a:solidFill>
                  <a:srgbClr val="0070C0"/>
                </a:solidFill>
              </a:rPr>
              <a:t>Отгремела </a:t>
            </a:r>
            <a:r>
              <a:rPr lang="ru-RU" sz="2000" dirty="0">
                <a:solidFill>
                  <a:srgbClr val="0070C0"/>
                </a:solidFill>
              </a:rPr>
              <a:t>война. Иван </a:t>
            </a:r>
            <a:r>
              <a:rPr lang="ru-RU" sz="2000" dirty="0" err="1">
                <a:solidFill>
                  <a:srgbClr val="0070C0"/>
                </a:solidFill>
              </a:rPr>
              <a:t>Зажигин</a:t>
            </a:r>
            <a:r>
              <a:rPr lang="ru-RU" sz="2000" dirty="0">
                <a:solidFill>
                  <a:srgbClr val="0070C0"/>
                </a:solidFill>
              </a:rPr>
              <a:t> все служил в армии. Наконец-то он смог осуществить свою мечту детства — стать танкистом. И поступил в училище. Ох как пригодились ему навыки тракториста, приобретенные еще в колхозе. Он быстро освоил материальную часть стальной громады. И уже в декабре 1947 года впервые вел машину самостоятельно, выдержав очередной экзамен с честью. А потом стал механиком-водителем первой категории</a:t>
            </a:r>
            <a:r>
              <a:rPr lang="ru-RU" sz="2000" dirty="0" smtClean="0">
                <a:solidFill>
                  <a:srgbClr val="0070C0"/>
                </a:solidFill>
              </a:rPr>
              <a:t>.</a:t>
            </a:r>
            <a:r>
              <a:rPr lang="ru-RU" sz="2000" i="1" dirty="0"/>
              <a:t> </a:t>
            </a:r>
            <a:endParaRPr lang="ru-RU" sz="2000" i="1" dirty="0" smtClean="0"/>
          </a:p>
          <a:p>
            <a:r>
              <a:rPr lang="ru-RU" sz="2000" i="1" dirty="0" smtClean="0"/>
              <a:t>Из книги В</a:t>
            </a:r>
            <a:r>
              <a:rPr lang="ru-RU" sz="2000" i="1" dirty="0"/>
              <a:t>. </a:t>
            </a:r>
            <a:r>
              <a:rPr lang="ru-RU" sz="2000" i="1" dirty="0" smtClean="0"/>
              <a:t>Егорова </a:t>
            </a:r>
            <a:r>
              <a:rPr lang="ru-RU" sz="2400" i="1" dirty="0" smtClean="0"/>
              <a:t>«</a:t>
            </a:r>
            <a:r>
              <a:rPr lang="ru-RU" sz="2400" i="1" dirty="0"/>
              <a:t>Герои и подвиги» </a:t>
            </a:r>
            <a:r>
              <a:rPr lang="ru-RU" sz="2400" dirty="0">
                <a:solidFill>
                  <a:srgbClr val="0070C0"/>
                </a:solidFill>
              </a:rPr>
              <a:t/>
            </a:r>
            <a:br>
              <a:rPr lang="ru-RU" sz="2400" dirty="0">
                <a:solidFill>
                  <a:srgbClr val="0070C0"/>
                </a:solidFill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127700"/>
            <a:ext cx="354135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мирные дни...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G:\Герои Свири все\фото\Фото Зажигина\gvS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24" t="4894" r="6193"/>
          <a:stretch/>
        </p:blipFill>
        <p:spPr bwMode="auto">
          <a:xfrm>
            <a:off x="5233034" y="908720"/>
            <a:ext cx="3817262" cy="586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7886029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493678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	</a:t>
            </a:r>
            <a:r>
              <a:rPr lang="ru-RU" sz="2000" dirty="0" smtClean="0">
                <a:solidFill>
                  <a:srgbClr val="0070C0"/>
                </a:solidFill>
              </a:rPr>
              <a:t>В </a:t>
            </a:r>
            <a:r>
              <a:rPr lang="ru-RU" sz="2000" dirty="0">
                <a:solidFill>
                  <a:srgbClr val="0070C0"/>
                </a:solidFill>
              </a:rPr>
              <a:t>послевоенное время Иван Степанович связывает свою дальнейшую жизнь с вооруженными </a:t>
            </a:r>
            <a:r>
              <a:rPr lang="ru-RU" sz="2000" dirty="0" smtClean="0">
                <a:solidFill>
                  <a:srgbClr val="0070C0"/>
                </a:solidFill>
              </a:rPr>
              <a:t>силами:</a:t>
            </a:r>
          </a:p>
          <a:p>
            <a:r>
              <a:rPr lang="ru-RU" sz="2000" dirty="0">
                <a:solidFill>
                  <a:srgbClr val="0070C0"/>
                </a:solidFill>
              </a:rPr>
              <a:t>	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>
                <a:solidFill>
                  <a:srgbClr val="0070C0"/>
                </a:solidFill>
              </a:rPr>
              <a:t>В 1947 году он окончил Челябинское гвардейское танковое </a:t>
            </a:r>
            <a:r>
              <a:rPr lang="ru-RU" sz="2000" dirty="0" smtClean="0">
                <a:solidFill>
                  <a:srgbClr val="0070C0"/>
                </a:solidFill>
              </a:rPr>
              <a:t>училище.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	В </a:t>
            </a:r>
            <a:r>
              <a:rPr lang="ru-RU" sz="2000" dirty="0">
                <a:solidFill>
                  <a:srgbClr val="0070C0"/>
                </a:solidFill>
              </a:rPr>
              <a:t>1951 году </a:t>
            </a:r>
            <a:r>
              <a:rPr lang="ru-RU" sz="2000" dirty="0" smtClean="0">
                <a:solidFill>
                  <a:srgbClr val="0070C0"/>
                </a:solidFill>
              </a:rPr>
              <a:t>стал выпускником вечерней офицерской  школы </a:t>
            </a:r>
            <a:r>
              <a:rPr lang="ru-RU" sz="2000" dirty="0">
                <a:solidFill>
                  <a:srgbClr val="0070C0"/>
                </a:solidFill>
              </a:rPr>
              <a:t>в </a:t>
            </a:r>
            <a:r>
              <a:rPr lang="ru-RU" sz="2000" dirty="0" err="1">
                <a:solidFill>
                  <a:srgbClr val="0070C0"/>
                </a:solidFill>
              </a:rPr>
              <a:t>Сталинабаде</a:t>
            </a:r>
            <a:r>
              <a:rPr lang="ru-RU" sz="2000" dirty="0">
                <a:solidFill>
                  <a:srgbClr val="0070C0"/>
                </a:solidFill>
              </a:rPr>
              <a:t> (</a:t>
            </a:r>
            <a:r>
              <a:rPr lang="ru-RU" sz="2000" dirty="0" smtClean="0">
                <a:solidFill>
                  <a:srgbClr val="0070C0"/>
                </a:solidFill>
              </a:rPr>
              <a:t>Таджикистан).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	В </a:t>
            </a:r>
            <a:r>
              <a:rPr lang="ru-RU" sz="2000" dirty="0">
                <a:solidFill>
                  <a:srgbClr val="0070C0"/>
                </a:solidFill>
              </a:rPr>
              <a:t>1958 году </a:t>
            </a:r>
            <a:r>
              <a:rPr lang="ru-RU" sz="2000" dirty="0" smtClean="0">
                <a:solidFill>
                  <a:srgbClr val="0070C0"/>
                </a:solidFill>
              </a:rPr>
              <a:t>блестяще окончил военно-политическую </a:t>
            </a:r>
            <a:r>
              <a:rPr lang="ru-RU" sz="2000" dirty="0">
                <a:solidFill>
                  <a:srgbClr val="0070C0"/>
                </a:solidFill>
              </a:rPr>
              <a:t>академию в Москве.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	Он </a:t>
            </a:r>
            <a:r>
              <a:rPr lang="ru-RU" sz="2000" dirty="0">
                <a:solidFill>
                  <a:srgbClr val="0070C0"/>
                </a:solidFill>
              </a:rPr>
              <a:t>прошел славный боевой путь в составе войсковой части 71202. </a:t>
            </a:r>
            <a:r>
              <a:rPr lang="ru-RU" sz="2000" dirty="0" smtClean="0">
                <a:solidFill>
                  <a:srgbClr val="0070C0"/>
                </a:solidFill>
              </a:rPr>
              <a:t> Служил </a:t>
            </a:r>
            <a:r>
              <a:rPr lang="ru-RU" sz="2000" dirty="0">
                <a:solidFill>
                  <a:srgbClr val="0070C0"/>
                </a:solidFill>
              </a:rPr>
              <a:t>в разных уголках нашей страны: на Дальнем Востоке, в Таджикистане, в Челябинской области. 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	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122" name="Picture 2" descr="G:\Герои Свири все\фото\Фото Зажигина\ojIk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33" y="476672"/>
            <a:ext cx="4107889" cy="568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5480258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23" y="1841242"/>
            <a:ext cx="40324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000" dirty="0" smtClean="0">
                <a:solidFill>
                  <a:srgbClr val="0070C0"/>
                </a:solidFill>
              </a:rPr>
              <a:t>С </a:t>
            </a:r>
            <a:r>
              <a:rPr lang="ru-RU" sz="2000" dirty="0">
                <a:solidFill>
                  <a:srgbClr val="0070C0"/>
                </a:solidFill>
              </a:rPr>
              <a:t>1970 года подполковник </a:t>
            </a:r>
          </a:p>
          <a:p>
            <a:r>
              <a:rPr lang="ru-RU" sz="2000" dirty="0">
                <a:solidFill>
                  <a:srgbClr val="0070C0"/>
                </a:solidFill>
              </a:rPr>
              <a:t>3ажигин </a:t>
            </a:r>
            <a:r>
              <a:rPr lang="ru-RU" sz="2000" dirty="0" smtClean="0">
                <a:solidFill>
                  <a:srgbClr val="0070C0"/>
                </a:solidFill>
              </a:rPr>
              <a:t>Иван </a:t>
            </a:r>
            <a:r>
              <a:rPr lang="ru-RU" sz="2000" dirty="0">
                <a:solidFill>
                  <a:srgbClr val="0070C0"/>
                </a:solidFill>
              </a:rPr>
              <a:t>С</a:t>
            </a:r>
            <a:r>
              <a:rPr lang="ru-RU" sz="2000" dirty="0" smtClean="0">
                <a:solidFill>
                  <a:srgbClr val="0070C0"/>
                </a:solidFill>
              </a:rPr>
              <a:t>тепанович  —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>
                <a:solidFill>
                  <a:srgbClr val="0070C0"/>
                </a:solidFill>
              </a:rPr>
              <a:t>в запасе, а затем в отставке</a:t>
            </a:r>
            <a:r>
              <a:rPr lang="ru-RU" sz="2000" dirty="0" smtClean="0">
                <a:solidFill>
                  <a:srgbClr val="0070C0"/>
                </a:solidFill>
              </a:rPr>
              <a:t>.</a:t>
            </a:r>
            <a:r>
              <a:rPr lang="ru-RU" sz="2000" dirty="0">
                <a:solidFill>
                  <a:srgbClr val="0070C0"/>
                </a:solidFill>
              </a:rPr>
              <a:t/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	Работал </a:t>
            </a:r>
            <a:r>
              <a:rPr lang="ru-RU" sz="2000" dirty="0">
                <a:solidFill>
                  <a:srgbClr val="0070C0"/>
                </a:solidFill>
              </a:rPr>
              <a:t>старшим инструктором ДОСААФ в Челябинске, обучая молодежь прыжкам с парашютом. Принимал активное участие в военно-патриотической работе. 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	Награжден </a:t>
            </a:r>
            <a:r>
              <a:rPr lang="ru-RU" sz="2000" dirty="0">
                <a:solidFill>
                  <a:srgbClr val="0070C0"/>
                </a:solidFill>
              </a:rPr>
              <a:t>орденами Ленина, Отечественной войны </a:t>
            </a:r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ru-RU" sz="2000" dirty="0" smtClean="0">
                <a:solidFill>
                  <a:srgbClr val="0070C0"/>
                </a:solidFill>
              </a:rPr>
              <a:t>1-й </a:t>
            </a:r>
            <a:r>
              <a:rPr lang="ru-RU" sz="2000" dirty="0">
                <a:solidFill>
                  <a:srgbClr val="0070C0"/>
                </a:solidFill>
              </a:rPr>
              <a:t>степени, Красной Звезды, медалями. Удостоен звания «Почетный гражданин города Лодейное Поле</a:t>
            </a:r>
            <a:r>
              <a:rPr lang="ru-RU" sz="2000" dirty="0" smtClean="0">
                <a:solidFill>
                  <a:srgbClr val="0070C0"/>
                </a:solidFill>
              </a:rPr>
              <a:t>»</a:t>
            </a:r>
            <a:r>
              <a:rPr lang="ru-RU" sz="2000" dirty="0">
                <a:solidFill>
                  <a:srgbClr val="0070C0"/>
                </a:solidFill>
              </a:rPr>
              <a:t/>
            </a:r>
            <a:br>
              <a:rPr lang="ru-RU" sz="2000" dirty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6146" name="Picture 2" descr="G:\Герои Свири все\фото\Фото Зажигина\image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8877" y="0"/>
            <a:ext cx="4605123" cy="644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Герои Свири все\фото\Фото Зажигина\NgiV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0978"/>
            <a:ext cx="1082895" cy="191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Герои Свири все\фото\Фото Зажигина\OtyS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938"/>
            <a:ext cx="11430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Герои Свири все\фото\Фото Зажигина\kYOX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23" y="100978"/>
            <a:ext cx="11430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Герои Свири все\фото\Фото Зажигина\Fdyz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1945" y="159494"/>
            <a:ext cx="1143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858263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916832"/>
            <a:ext cx="3600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000" dirty="0" smtClean="0">
                <a:solidFill>
                  <a:srgbClr val="0070C0"/>
                </a:solidFill>
              </a:rPr>
              <a:t>Ивана Степановича </a:t>
            </a:r>
            <a:r>
              <a:rPr lang="ru-RU" sz="2000" dirty="0" err="1" smtClean="0">
                <a:solidFill>
                  <a:srgbClr val="0070C0"/>
                </a:solidFill>
              </a:rPr>
              <a:t>Зажигина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>
                <a:solidFill>
                  <a:srgbClr val="0070C0"/>
                </a:solidFill>
              </a:rPr>
              <a:t>не стало 19 сентября 2001 года. </a:t>
            </a:r>
            <a:r>
              <a:rPr lang="ru-RU" sz="2000" dirty="0" smtClean="0">
                <a:solidFill>
                  <a:srgbClr val="0070C0"/>
                </a:solidFill>
              </a:rPr>
              <a:t>   </a:t>
            </a:r>
          </a:p>
          <a:p>
            <a:r>
              <a:rPr lang="ru-RU" sz="2000" dirty="0">
                <a:solidFill>
                  <a:srgbClr val="0070C0"/>
                </a:solidFill>
              </a:rPr>
              <a:t>	</a:t>
            </a:r>
            <a:r>
              <a:rPr lang="ru-RU" sz="2000" dirty="0" smtClean="0">
                <a:solidFill>
                  <a:srgbClr val="0070C0"/>
                </a:solidFill>
              </a:rPr>
              <a:t>Похоронен </a:t>
            </a:r>
            <a:r>
              <a:rPr lang="ru-RU" sz="2000" dirty="0">
                <a:solidFill>
                  <a:srgbClr val="0070C0"/>
                </a:solidFill>
              </a:rPr>
              <a:t>в Челябинске на Успенском (Цинковом) кладбище.</a:t>
            </a:r>
            <a:br>
              <a:rPr lang="ru-RU" sz="2000" dirty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7170" name="Picture 2" descr="G:\Герои Свири все\фото\Фото Зажигина\images (2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1" y="116632"/>
            <a:ext cx="4905408" cy="657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932976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30689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G:\Герои Свири все\фото\Фото Зажигина\images (3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2810" y="11091"/>
            <a:ext cx="6789455" cy="356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8582" y="3562073"/>
            <a:ext cx="874255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000" dirty="0" smtClean="0">
                <a:solidFill>
                  <a:srgbClr val="0070C0"/>
                </a:solidFill>
              </a:rPr>
              <a:t>В городе Челябинске на </a:t>
            </a:r>
            <a:r>
              <a:rPr lang="ru-RU" sz="2000" dirty="0">
                <a:solidFill>
                  <a:srgbClr val="0070C0"/>
                </a:solidFill>
              </a:rPr>
              <a:t>доме на улице </a:t>
            </a:r>
            <a:r>
              <a:rPr lang="ru-RU" sz="2000" dirty="0" err="1">
                <a:solidFill>
                  <a:srgbClr val="0070C0"/>
                </a:solidFill>
              </a:rPr>
              <a:t>Каслинская</a:t>
            </a:r>
            <a:r>
              <a:rPr lang="ru-RU" sz="2000" dirty="0">
                <a:solidFill>
                  <a:srgbClr val="0070C0"/>
                </a:solidFill>
              </a:rPr>
              <a:t>, 17Б, установлена мемориальная доска Герою. </a:t>
            </a:r>
            <a:r>
              <a:rPr lang="ru-RU" sz="2000" dirty="0" smtClean="0">
                <a:solidFill>
                  <a:srgbClr val="0070C0"/>
                </a:solidFill>
              </a:rPr>
              <a:t>Здесь регулярно </a:t>
            </a:r>
            <a:r>
              <a:rPr lang="ru-RU" sz="2000" dirty="0">
                <a:solidFill>
                  <a:srgbClr val="0070C0"/>
                </a:solidFill>
              </a:rPr>
              <a:t>проходят акции памяти, в ходе которых активисты благоустраивают близлежащую территорию. Кроме того, около памятной доски проходят митинги и возложения цветов.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	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8581" y="4725144"/>
            <a:ext cx="88979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000" dirty="0" smtClean="0">
                <a:solidFill>
                  <a:srgbClr val="0070C0"/>
                </a:solidFill>
              </a:rPr>
              <a:t>В </a:t>
            </a:r>
            <a:r>
              <a:rPr lang="ru-RU" sz="2000" dirty="0">
                <a:solidFill>
                  <a:srgbClr val="0070C0"/>
                </a:solidFill>
              </a:rPr>
              <a:t>родном селе </a:t>
            </a:r>
            <a:r>
              <a:rPr lang="ru-RU" sz="2000" dirty="0" err="1" smtClean="0">
                <a:solidFill>
                  <a:srgbClr val="0070C0"/>
                </a:solidFill>
              </a:rPr>
              <a:t>Топлое</a:t>
            </a:r>
            <a:r>
              <a:rPr lang="ru-RU" sz="2000" dirty="0" smtClean="0">
                <a:solidFill>
                  <a:srgbClr val="0070C0"/>
                </a:solidFill>
              </a:rPr>
              <a:t> Пензенской области бережно </a:t>
            </a:r>
            <a:r>
              <a:rPr lang="ru-RU" sz="2000" dirty="0">
                <a:solidFill>
                  <a:srgbClr val="0070C0"/>
                </a:solidFill>
              </a:rPr>
              <a:t>хранится память о земляке. На здании школы в день 40-летия Победы установлена мемориальная доска, его именем названа улица, на которой находится школа</a:t>
            </a:r>
            <a:r>
              <a:rPr lang="ru-RU" sz="2000" dirty="0" smtClean="0">
                <a:solidFill>
                  <a:srgbClr val="0070C0"/>
                </a:solidFill>
              </a:rPr>
              <a:t>.</a:t>
            </a:r>
            <a:r>
              <a:rPr lang="ru-RU" sz="2000" dirty="0">
                <a:solidFill>
                  <a:srgbClr val="0070C0"/>
                </a:solidFill>
              </a:rPr>
              <a:t/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	Кроме </a:t>
            </a:r>
            <a:r>
              <a:rPr lang="ru-RU" sz="2000" dirty="0">
                <a:solidFill>
                  <a:srgbClr val="0070C0"/>
                </a:solidFill>
              </a:rPr>
              <a:t>того, в школе стало традицией отмечать 19 сентября День памяти героя. В этот день проводятся мероприятия, посвященные его жизни и деятельности. В частности, легкоатлетический кросс имени Ивана </a:t>
            </a:r>
            <a:r>
              <a:rPr lang="ru-RU" sz="2000" dirty="0" err="1">
                <a:solidFill>
                  <a:srgbClr val="0070C0"/>
                </a:solidFill>
              </a:rPr>
              <a:t>Зажигина</a:t>
            </a:r>
            <a:r>
              <a:rPr lang="ru-RU" sz="2000" dirty="0">
                <a:solidFill>
                  <a:srgbClr val="0070C0"/>
                </a:solidFill>
              </a:rPr>
              <a:t>.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701170245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Фото Зажигина\2016_06_07\IM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2" t="1948" r="1108"/>
          <a:stretch/>
        </p:blipFill>
        <p:spPr bwMode="auto">
          <a:xfrm>
            <a:off x="25963" y="-11976"/>
            <a:ext cx="4637111" cy="634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46181" y="3068960"/>
            <a:ext cx="4289892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9 мая 2016 года на торжественной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 линейке, посвященной 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Дню Победы нашему классу вручено 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свидетельство о присвоении имени 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Героя Советского Союза </a:t>
            </a:r>
          </a:p>
          <a:p>
            <a:r>
              <a:rPr lang="ru-RU" sz="2400" dirty="0" err="1" smtClean="0">
                <a:solidFill>
                  <a:srgbClr val="FF0000"/>
                </a:solidFill>
              </a:rPr>
              <a:t>Зажигина</a:t>
            </a:r>
            <a:r>
              <a:rPr lang="ru-RU" sz="2400" dirty="0" smtClean="0">
                <a:solidFill>
                  <a:srgbClr val="FF0000"/>
                </a:solidFill>
              </a:rPr>
              <a:t> Ивана Степановича.  </a:t>
            </a:r>
          </a:p>
          <a:p>
            <a:endParaRPr lang="ru-RU" dirty="0"/>
          </a:p>
        </p:txBody>
      </p:sp>
      <p:pic>
        <p:nvPicPr>
          <p:cNvPr id="1027" name="Picture 3" descr="G:\Герои Свири все\фото\Фото Зажигина\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3074" y="-11976"/>
            <a:ext cx="4519991" cy="301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Герои Свири все\фото\Фото Зажигина\images (1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1636" y="4719481"/>
            <a:ext cx="3317987" cy="225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450100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	</a:t>
            </a:r>
            <a:r>
              <a:rPr lang="ru-RU" sz="2800" dirty="0" smtClean="0">
                <a:solidFill>
                  <a:srgbClr val="0070C0"/>
                </a:solidFill>
              </a:rPr>
              <a:t>Оборону </a:t>
            </a:r>
            <a:r>
              <a:rPr lang="ru-RU" sz="2800" dirty="0">
                <a:solidFill>
                  <a:srgbClr val="0070C0"/>
                </a:solidFill>
              </a:rPr>
              <a:t>на Свири держали воины 7-ой армии под руководством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FF0000"/>
                </a:solidFill>
              </a:rPr>
              <a:t>Героя Советского Союза  генерал-лейтенанта </a:t>
            </a:r>
            <a:r>
              <a:rPr lang="ru-RU" sz="2800" dirty="0" smtClean="0">
                <a:solidFill>
                  <a:srgbClr val="FF0000"/>
                </a:solidFill>
              </a:rPr>
              <a:t>Филиппа Даниловича </a:t>
            </a:r>
            <a:r>
              <a:rPr lang="ru-RU" sz="2800" dirty="0" err="1" smtClean="0">
                <a:solidFill>
                  <a:srgbClr val="FF0000"/>
                </a:solidFill>
              </a:rPr>
              <a:t>Гореленко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800" dirty="0" smtClean="0"/>
              <a:t>	</a:t>
            </a:r>
            <a:r>
              <a:rPr lang="ru-RU" sz="2800" dirty="0" smtClean="0">
                <a:solidFill>
                  <a:srgbClr val="0070C0"/>
                </a:solidFill>
              </a:rPr>
              <a:t>Оборона  </a:t>
            </a:r>
            <a:r>
              <a:rPr lang="ru-RU" sz="2800" dirty="0">
                <a:solidFill>
                  <a:srgbClr val="0070C0"/>
                </a:solidFill>
              </a:rPr>
              <a:t>длилась 1005 дней </a:t>
            </a:r>
            <a:r>
              <a:rPr lang="ru-RU" sz="2800" dirty="0" smtClean="0">
                <a:solidFill>
                  <a:srgbClr val="0070C0"/>
                </a:solidFill>
              </a:rPr>
              <a:t>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Татьяна\Desktop\Новая папка\pol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8965"/>
            <a:ext cx="1779239" cy="281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Татьяна\Desktop\Новая папка\image12077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99" r="31389"/>
          <a:stretch/>
        </p:blipFill>
        <p:spPr bwMode="auto">
          <a:xfrm>
            <a:off x="7297580" y="2273176"/>
            <a:ext cx="1544602" cy="244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113989"/>
            <a:ext cx="29931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Полещук Василий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    Лукьянович.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67875" y="5006267"/>
            <a:ext cx="2232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Гончар Павел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   Иванович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628800"/>
            <a:ext cx="8964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</a:t>
            </a:r>
            <a:r>
              <a:rPr lang="ru-RU" sz="4400" b="1" dirty="0" smtClean="0">
                <a:solidFill>
                  <a:srgbClr val="FF0000"/>
                </a:solidFill>
              </a:rPr>
              <a:t>Герои   Советского   Союза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Татьяна\Desktop\Новая папка\Гореленко_Филипп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246" y="2273176"/>
            <a:ext cx="201549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67019" y="5483321"/>
            <a:ext cx="2989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Гореленко</a:t>
            </a:r>
            <a:r>
              <a:rPr lang="ru-RU" sz="3200" dirty="0" smtClean="0">
                <a:solidFill>
                  <a:srgbClr val="FF0000"/>
                </a:solidFill>
              </a:rPr>
              <a:t> Ф. Д.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496" y="6057869"/>
            <a:ext cx="9064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В этот период 485 воинов были награждены орденами и медалями</a:t>
            </a:r>
          </a:p>
        </p:txBody>
      </p:sp>
    </p:spTree>
    <p:extLst>
      <p:ext uri="{BB962C8B-B14F-4D97-AF65-F5344CB8AC3E}">
        <p14:creationId xmlns:p14="http://schemas.microsoft.com/office/powerpoint/2010/main" xmlns="" val="377571964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Зажигин  Иван Степанович\2016_06_06\IM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0" t="1435" b="1358"/>
          <a:stretch/>
        </p:blipFill>
        <p:spPr bwMode="auto">
          <a:xfrm>
            <a:off x="323528" y="0"/>
            <a:ext cx="8510726" cy="601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4475" y="6010182"/>
            <a:ext cx="748883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Героев </a:t>
            </a:r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Свири будем достойны!</a:t>
            </a:r>
          </a:p>
        </p:txBody>
      </p:sp>
    </p:spTree>
    <p:extLst>
      <p:ext uri="{BB962C8B-B14F-4D97-AF65-F5344CB8AC3E}">
        <p14:creationId xmlns:p14="http://schemas.microsoft.com/office/powerpoint/2010/main" xmlns="" val="470954608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84168" y="4306225"/>
            <a:ext cx="31801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     Командующий 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Карельским фронтом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  Кирилл Афанасьевич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        Мерецков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Татьяна\Desktop\Новая папка\12Мерецк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59" y="7148"/>
            <a:ext cx="3148615" cy="422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7148"/>
            <a:ext cx="51845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     </a:t>
            </a:r>
            <a:r>
              <a:rPr lang="ru-RU" sz="2400" dirty="0" smtClean="0">
                <a:solidFill>
                  <a:srgbClr val="0070C0"/>
                </a:solidFill>
              </a:rPr>
              <a:t>На Свири воевал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37 </a:t>
            </a:r>
            <a:r>
              <a:rPr lang="ru-RU" sz="2400" dirty="0">
                <a:solidFill>
                  <a:srgbClr val="0070C0"/>
                </a:solidFill>
              </a:rPr>
              <a:t>гвардейский краснознамённый  </a:t>
            </a:r>
            <a:r>
              <a:rPr lang="ru-RU" sz="2400" dirty="0" smtClean="0">
                <a:solidFill>
                  <a:srgbClr val="0070C0"/>
                </a:solidFill>
              </a:rPr>
              <a:t>Воздушно-десантный корпус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( </a:t>
            </a:r>
            <a:r>
              <a:rPr lang="ru-RU" sz="2400" dirty="0">
                <a:solidFill>
                  <a:srgbClr val="0070C0"/>
                </a:solidFill>
              </a:rPr>
              <a:t>выступал как стрелковый) </a:t>
            </a: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ru-RU" sz="2400" dirty="0" smtClean="0">
                <a:solidFill>
                  <a:srgbClr val="0070C0"/>
                </a:solidFill>
              </a:rPr>
              <a:t>   В </a:t>
            </a:r>
            <a:r>
              <a:rPr lang="ru-RU" sz="2400" dirty="0">
                <a:solidFill>
                  <a:srgbClr val="0070C0"/>
                </a:solidFill>
              </a:rPr>
              <a:t>него входили </a:t>
            </a:r>
            <a:r>
              <a:rPr lang="ru-RU" sz="2400" dirty="0" smtClean="0">
                <a:solidFill>
                  <a:srgbClr val="0070C0"/>
                </a:solidFill>
              </a:rPr>
              <a:t>98-я,  99-я </a:t>
            </a:r>
            <a:r>
              <a:rPr lang="ru-RU" sz="2400" dirty="0">
                <a:solidFill>
                  <a:srgbClr val="0070C0"/>
                </a:solidFill>
              </a:rPr>
              <a:t>и 100-я стрелковые дивизии </a:t>
            </a:r>
          </a:p>
        </p:txBody>
      </p:sp>
      <p:pic>
        <p:nvPicPr>
          <p:cNvPr id="1026" name="Picture 2" descr="G:\Герои Свири все\фото\images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48" b="7079"/>
          <a:stretch/>
        </p:blipFill>
        <p:spPr bwMode="auto">
          <a:xfrm>
            <a:off x="-1002" y="4314825"/>
            <a:ext cx="3873846" cy="25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Герои Свири все\фото\images (8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9245" y="2486659"/>
            <a:ext cx="3722914" cy="255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428738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726" y="122899"/>
            <a:ext cx="89077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   </a:t>
            </a:r>
            <a:r>
              <a:rPr lang="ru-RU" sz="2400" dirty="0" smtClean="0">
                <a:solidFill>
                  <a:srgbClr val="0070C0"/>
                </a:solidFill>
              </a:rPr>
              <a:t>Свирская </a:t>
            </a:r>
            <a:r>
              <a:rPr lang="ru-RU" sz="2400" dirty="0">
                <a:solidFill>
                  <a:srgbClr val="0070C0"/>
                </a:solidFill>
              </a:rPr>
              <a:t>переправа </a:t>
            </a:r>
            <a:r>
              <a:rPr lang="ru-RU" sz="2400" dirty="0" smtClean="0">
                <a:solidFill>
                  <a:srgbClr val="0070C0"/>
                </a:solidFill>
              </a:rPr>
              <a:t>произошла  </a:t>
            </a:r>
            <a:r>
              <a:rPr lang="ru-RU" sz="2400" dirty="0">
                <a:solidFill>
                  <a:srgbClr val="FF0000"/>
                </a:solidFill>
              </a:rPr>
              <a:t>21 июня 1944 года</a:t>
            </a:r>
            <a:r>
              <a:rPr lang="ru-RU" sz="2400" dirty="0">
                <a:solidFill>
                  <a:srgbClr val="0070C0"/>
                </a:solidFill>
              </a:rPr>
              <a:t>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Она началась артиллерийской подготовкой, которая </a:t>
            </a:r>
            <a:r>
              <a:rPr lang="ru-RU" sz="2400" dirty="0" smtClean="0">
                <a:solidFill>
                  <a:srgbClr val="0070C0"/>
                </a:solidFill>
              </a:rPr>
              <a:t>длилась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3 часа 32 минуты</a:t>
            </a:r>
            <a:r>
              <a:rPr lang="ru-RU" sz="2400" dirty="0">
                <a:solidFill>
                  <a:srgbClr val="0070C0"/>
                </a:solidFill>
              </a:rPr>
              <a:t>.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        Это </a:t>
            </a:r>
            <a:r>
              <a:rPr lang="ru-RU" sz="2400" dirty="0">
                <a:solidFill>
                  <a:srgbClr val="0070C0"/>
                </a:solidFill>
              </a:rPr>
              <a:t>была самая длительная артподготовка за всю историю Великой Отечественной войны.</a:t>
            </a:r>
          </a:p>
        </p:txBody>
      </p:sp>
      <p:pic>
        <p:nvPicPr>
          <p:cNvPr id="4" name="Picture 4" descr="C:\Users\Татьяна\Desktop\Новая папка\images (1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1830" y="3573015"/>
            <a:ext cx="5792459" cy="328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Татьяна\Desktop\Новая папка\images (1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928" y="1988840"/>
            <a:ext cx="4721944" cy="300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16613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157192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      Ложная </a:t>
            </a:r>
            <a:r>
              <a:rPr lang="ru-RU" sz="2400" dirty="0">
                <a:solidFill>
                  <a:srgbClr val="0070C0"/>
                </a:solidFill>
              </a:rPr>
              <a:t>переправа проходила там, где </a:t>
            </a:r>
            <a:r>
              <a:rPr lang="ru-RU" sz="2400" dirty="0" err="1" smtClean="0">
                <a:solidFill>
                  <a:srgbClr val="0070C0"/>
                </a:solidFill>
              </a:rPr>
              <a:t>Лудонка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>
                <a:solidFill>
                  <a:srgbClr val="0070C0"/>
                </a:solidFill>
              </a:rPr>
              <a:t>впадает в </a:t>
            </a:r>
            <a:r>
              <a:rPr lang="ru-RU" sz="2400" dirty="0" smtClean="0">
                <a:solidFill>
                  <a:srgbClr val="0070C0"/>
                </a:solidFill>
              </a:rPr>
              <a:t>Свирь,  </a:t>
            </a:r>
            <a:r>
              <a:rPr lang="ru-RU" sz="2400" dirty="0">
                <a:solidFill>
                  <a:srgbClr val="0070C0"/>
                </a:solidFill>
              </a:rPr>
              <a:t>в районе, где стоит памятник участникам ложного десанта (перед светофором на железнодорожный мост)</a:t>
            </a:r>
          </a:p>
          <a:p>
            <a:r>
              <a:rPr lang="ru-RU" sz="2400" dirty="0" smtClean="0"/>
              <a:t>       </a:t>
            </a:r>
            <a:endParaRPr lang="ru-RU" sz="2400" dirty="0"/>
          </a:p>
        </p:txBody>
      </p:sp>
      <p:pic>
        <p:nvPicPr>
          <p:cNvPr id="3077" name="Picture 5" descr="G:\Герои Свири все\фото\0_fc325_cf17b3ae_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43" r="16614" b="22484"/>
          <a:stretch/>
        </p:blipFill>
        <p:spPr bwMode="auto">
          <a:xfrm>
            <a:off x="0" y="35263"/>
            <a:ext cx="6012160" cy="503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:\Герои Свири все\фото\Фото Зажигина\99_bi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60" t="12910" r="32957" b="25894"/>
          <a:stretch/>
        </p:blipFill>
        <p:spPr bwMode="auto">
          <a:xfrm>
            <a:off x="5842491" y="0"/>
            <a:ext cx="3312368" cy="367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4789636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94695"/>
            <a:ext cx="6336704" cy="193138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   </a:t>
            </a:r>
            <a:r>
              <a:rPr lang="ru-RU" sz="2600" dirty="0" smtClean="0">
                <a:solidFill>
                  <a:srgbClr val="0070C0"/>
                </a:solidFill>
              </a:rPr>
              <a:t>В ложной переправе участвовали 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rgbClr val="0070C0"/>
                </a:solidFill>
              </a:rPr>
              <a:t>16 комсомольцев-добровольцев. 12 человек из 300 (трёхсотого) полка 99-ой дивизии и   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rgbClr val="0070C0"/>
                </a:solidFill>
              </a:rPr>
              <a:t>4 человека из 98 </a:t>
            </a:r>
            <a:r>
              <a:rPr lang="ru-RU" sz="2600" dirty="0">
                <a:solidFill>
                  <a:srgbClr val="0070C0"/>
                </a:solidFill>
              </a:rPr>
              <a:t>дивизии</a:t>
            </a:r>
            <a:r>
              <a:rPr lang="ru-RU" sz="2600" dirty="0" smtClean="0">
                <a:solidFill>
                  <a:srgbClr val="0070C0"/>
                </a:solidFill>
              </a:rPr>
              <a:t>.</a:t>
            </a:r>
            <a:endParaRPr lang="ru-RU" sz="2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600" dirty="0">
                <a:solidFill>
                  <a:srgbClr val="0070C0"/>
                </a:solidFill>
              </a:rPr>
              <a:t> </a:t>
            </a:r>
            <a:r>
              <a:rPr lang="ru-RU" sz="2600" dirty="0" smtClean="0">
                <a:solidFill>
                  <a:srgbClr val="0070C0"/>
                </a:solidFill>
              </a:rPr>
              <a:t>    Командиром </a:t>
            </a:r>
            <a:r>
              <a:rPr lang="ru-RU" sz="2600" dirty="0">
                <a:solidFill>
                  <a:srgbClr val="0070C0"/>
                </a:solidFill>
              </a:rPr>
              <a:t>группы ложного десанта был </a:t>
            </a:r>
            <a:r>
              <a:rPr lang="ru-RU" sz="2600" dirty="0">
                <a:solidFill>
                  <a:srgbClr val="C00000"/>
                </a:solidFill>
              </a:rPr>
              <a:t>Владимир Немчиков</a:t>
            </a:r>
            <a:r>
              <a:rPr lang="ru-RU" sz="2600" dirty="0">
                <a:solidFill>
                  <a:srgbClr val="0070C0"/>
                </a:solidFill>
              </a:rPr>
              <a:t>. </a:t>
            </a:r>
          </a:p>
        </p:txBody>
      </p:sp>
      <p:pic>
        <p:nvPicPr>
          <p:cNvPr id="7" name="Picture 2" descr="C:\Users\Sony\Desktop\для Дениса\Новая папка\нвф-2078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98" t="9392" r="3761" b="10526"/>
          <a:stretch/>
        </p:blipFill>
        <p:spPr bwMode="auto">
          <a:xfrm>
            <a:off x="0" y="2417201"/>
            <a:ext cx="6804248" cy="4431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Татьяна\Desktop\Новая папка\SCAN001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494" t="25597" r="52940" b="63481"/>
          <a:stretch/>
        </p:blipFill>
        <p:spPr bwMode="auto">
          <a:xfrm>
            <a:off x="6372200" y="-65125"/>
            <a:ext cx="2810644" cy="34563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00583570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0689" y="2892859"/>
            <a:ext cx="83174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   Указом </a:t>
            </a:r>
            <a:r>
              <a:rPr lang="ru-RU" sz="2800" dirty="0">
                <a:solidFill>
                  <a:srgbClr val="0070C0"/>
                </a:solidFill>
              </a:rPr>
              <a:t>Президиума Верховного Совета </a:t>
            </a:r>
            <a:r>
              <a:rPr lang="ru-RU" sz="2800" dirty="0" smtClean="0">
                <a:solidFill>
                  <a:srgbClr val="0070C0"/>
                </a:solidFill>
              </a:rPr>
              <a:t>СССР за оборону города Лодейное Поле и участие в форсировании Свири 54 воина, среди которых все  16 добровольцев - участников «ложной» переправы, удостоены высокого звания Героя Советского Союза </a:t>
            </a:r>
          </a:p>
          <a:p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              </a:t>
            </a:r>
            <a:r>
              <a:rPr lang="ru-RU" sz="2800" dirty="0" smtClean="0">
                <a:solidFill>
                  <a:srgbClr val="FF0000"/>
                </a:solidFill>
              </a:rPr>
              <a:t>с вручением ордена Ленина </a:t>
            </a:r>
          </a:p>
          <a:p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               и медали «Золотая звезда»</a:t>
            </a:r>
          </a:p>
          <a:p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   44-ём воинским частям и соединениям присвоено наименование </a:t>
            </a:r>
            <a:r>
              <a:rPr lang="ru-RU" sz="2800" dirty="0" smtClean="0">
                <a:solidFill>
                  <a:srgbClr val="FF0000"/>
                </a:solidFill>
              </a:rPr>
              <a:t>Свирских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Татьяна\Desktop\Новая папка\скачанные файл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1" y="116632"/>
            <a:ext cx="279188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тьяна\Desktop\Новая папка\скачанные файлы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-1"/>
            <a:ext cx="1944216" cy="294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2879" y="2578714"/>
            <a:ext cx="856895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rgbClr val="FF0000"/>
              </a:solidFill>
            </a:endParaRPr>
          </a:p>
          <a:p>
            <a:endParaRPr lang="ru-RU" sz="32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44522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 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902307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sz="2400" dirty="0">
                <a:solidFill>
                  <a:srgbClr val="0070C0"/>
                </a:solidFill>
              </a:rPr>
              <a:t>21 июня 1944 года битвой на Свири началась </a:t>
            </a:r>
            <a:r>
              <a:rPr lang="ru-RU" sz="2400" dirty="0" err="1">
                <a:solidFill>
                  <a:srgbClr val="0070C0"/>
                </a:solidFill>
              </a:rPr>
              <a:t>Свирско</a:t>
            </a:r>
            <a:r>
              <a:rPr lang="ru-RU" sz="2400" dirty="0">
                <a:solidFill>
                  <a:srgbClr val="0070C0"/>
                </a:solidFill>
              </a:rPr>
              <a:t>-Петрозаводская военная операция, которая завершилась полной победой советских войск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    Каждый год 21 июня наш город отмечает</a:t>
            </a:r>
          </a:p>
          <a:p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                 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День Свирской победы.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Татьяна\Desktop\Новая папка\DSC0269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639"/>
          <a:stretch/>
        </p:blipFill>
        <p:spPr bwMode="auto">
          <a:xfrm>
            <a:off x="863588" y="2032199"/>
            <a:ext cx="7416824" cy="480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450939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Зажигин</a:t>
            </a:r>
            <a:r>
              <a:rPr lang="ru-RU" sz="36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Иван Степанович.</a:t>
            </a:r>
            <a:endParaRPr lang="ru-RU" sz="36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7376" y="260648"/>
            <a:ext cx="5616624" cy="64683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  </a:t>
            </a:r>
            <a:r>
              <a:rPr lang="ru-RU" sz="2000" dirty="0" err="1" smtClean="0">
                <a:solidFill>
                  <a:srgbClr val="0070C0"/>
                </a:solidFill>
              </a:rPr>
              <a:t>Зажигин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>
                <a:solidFill>
                  <a:srgbClr val="0070C0"/>
                </a:solidFill>
              </a:rPr>
              <a:t>Иван Степанович – командир пулемётного </a:t>
            </a:r>
            <a:r>
              <a:rPr lang="ru-RU" sz="2000" dirty="0" smtClean="0">
                <a:solidFill>
                  <a:srgbClr val="0070C0"/>
                </a:solidFill>
              </a:rPr>
              <a:t>отделения </a:t>
            </a:r>
            <a:r>
              <a:rPr lang="ru-RU" sz="2000" dirty="0">
                <a:solidFill>
                  <a:srgbClr val="0070C0"/>
                </a:solidFill>
              </a:rPr>
              <a:t>300-го </a:t>
            </a:r>
            <a:r>
              <a:rPr lang="ru-RU" sz="2000" dirty="0" smtClean="0">
                <a:solidFill>
                  <a:srgbClr val="0070C0"/>
                </a:solidFill>
              </a:rPr>
              <a:t>гвардейского </a:t>
            </a:r>
            <a:r>
              <a:rPr lang="ru-RU" sz="2000" dirty="0">
                <a:solidFill>
                  <a:srgbClr val="0070C0"/>
                </a:solidFill>
              </a:rPr>
              <a:t>стрелкового полка 99-ой гвардейской стрелковой дивизии 7-ой армии Карельского фронта, гвардии младший сержант.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</a:rPr>
              <a:t>	Родился 22 июля 1925 года в селе </a:t>
            </a:r>
            <a:r>
              <a:rPr lang="ru-RU" sz="2000" dirty="0" err="1">
                <a:solidFill>
                  <a:srgbClr val="0070C0"/>
                </a:solidFill>
              </a:rPr>
              <a:t>Топлое</a:t>
            </a:r>
            <a:r>
              <a:rPr lang="ru-RU" sz="2000" dirty="0">
                <a:solidFill>
                  <a:srgbClr val="0070C0"/>
                </a:solidFill>
              </a:rPr>
              <a:t>  </a:t>
            </a:r>
            <a:r>
              <a:rPr lang="ru-RU" sz="2000" dirty="0" smtClean="0">
                <a:solidFill>
                  <a:srgbClr val="0070C0"/>
                </a:solidFill>
              </a:rPr>
              <a:t>Мало-</a:t>
            </a:r>
            <a:r>
              <a:rPr lang="ru-RU" sz="2000" dirty="0" err="1">
                <a:solidFill>
                  <a:srgbClr val="0070C0"/>
                </a:solidFill>
              </a:rPr>
              <a:t>С</a:t>
            </a:r>
            <a:r>
              <a:rPr lang="ru-RU" sz="2000" dirty="0" err="1" smtClean="0">
                <a:solidFill>
                  <a:srgbClr val="0070C0"/>
                </a:solidFill>
              </a:rPr>
              <a:t>ердобинского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>
                <a:solidFill>
                  <a:srgbClr val="0070C0"/>
                </a:solidFill>
              </a:rPr>
              <a:t>района Пензенской области в крестьянской семье. Русский. </a:t>
            </a:r>
            <a:endParaRPr lang="ru-RU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Закончил 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8 </a:t>
            </a:r>
            <a:r>
              <a:rPr lang="ru-RU" sz="2000" dirty="0">
                <a:solidFill>
                  <a:srgbClr val="0070C0"/>
                </a:solidFill>
              </a:rPr>
              <a:t>классов и школу трактористов. Работал трактористом в колхозе.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</a:rPr>
              <a:t>	С февраля 1943 года в Красной Армии. После обучения в воздушно-десантных частях – командир пулемётного отделения. В июне1944 года прибыл на Карельский фронт в составе </a:t>
            </a:r>
            <a:endParaRPr lang="ru-RU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37-го </a:t>
            </a:r>
            <a:r>
              <a:rPr lang="ru-RU" sz="2000" dirty="0">
                <a:solidFill>
                  <a:srgbClr val="0070C0"/>
                </a:solidFill>
              </a:rPr>
              <a:t>гвардейского корпуса.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</a:rPr>
              <a:t>	Иван </a:t>
            </a:r>
            <a:r>
              <a:rPr lang="ru-RU" sz="2000" dirty="0" err="1">
                <a:solidFill>
                  <a:srgbClr val="0070C0"/>
                </a:solidFill>
              </a:rPr>
              <a:t>Зажигин</a:t>
            </a:r>
            <a:r>
              <a:rPr lang="ru-RU" sz="2000" dirty="0">
                <a:solidFill>
                  <a:srgbClr val="0070C0"/>
                </a:solidFill>
              </a:rPr>
              <a:t> был в числе гвардейцев-комсомольцев, отобранных командованием из множества добровольцев для участия в демонстрации ложной переправы через реку Свирь.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Татьяна\Desktop\Зажигин  Иван Степанович\Герой Советского Союза Зажигин Иван Степанович __ Герои страны_files\Zadjigin_IVStep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2952328" cy="4451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3257435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833</Words>
  <Application>Microsoft Office PowerPoint</Application>
  <PresentationFormat>Экран (4:3)</PresentationFormat>
  <Paragraphs>86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Зажигин Иван Степанович.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Каб-104</dc:creator>
  <cp:lastModifiedBy>Каб-104</cp:lastModifiedBy>
  <cp:revision>1</cp:revision>
  <dcterms:created xsi:type="dcterms:W3CDTF">2017-03-15T12:04:28Z</dcterms:created>
  <dcterms:modified xsi:type="dcterms:W3CDTF">2017-03-15T12:25:15Z</dcterms:modified>
</cp:coreProperties>
</file>