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2" r:id="rId3"/>
    <p:sldId id="261" r:id="rId4"/>
    <p:sldId id="270" r:id="rId5"/>
    <p:sldId id="262" r:id="rId6"/>
    <p:sldId id="263" r:id="rId7"/>
    <p:sldId id="265" r:id="rId8"/>
    <p:sldId id="266" r:id="rId9"/>
    <p:sldId id="260" r:id="rId10"/>
    <p:sldId id="264" r:id="rId11"/>
    <p:sldId id="281" r:id="rId12"/>
    <p:sldId id="268" r:id="rId13"/>
    <p:sldId id="269" r:id="rId14"/>
    <p:sldId id="267" r:id="rId15"/>
    <p:sldId id="271" r:id="rId16"/>
    <p:sldId id="283" r:id="rId17"/>
    <p:sldId id="273" r:id="rId18"/>
    <p:sldId id="259" r:id="rId19"/>
    <p:sldId id="275" r:id="rId20"/>
    <p:sldId id="274" r:id="rId21"/>
    <p:sldId id="276" r:id="rId22"/>
    <p:sldId id="277" r:id="rId23"/>
    <p:sldId id="284" r:id="rId24"/>
    <p:sldId id="286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  <a:srgbClr val="DD784B"/>
    <a:srgbClr val="E9911B"/>
    <a:srgbClr val="65C7E5"/>
    <a:srgbClr val="E88B62"/>
    <a:srgbClr val="4D94B7"/>
    <a:srgbClr val="73AB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80" autoAdjust="0"/>
    <p:restoredTop sz="94660"/>
  </p:normalViewPr>
  <p:slideViewPr>
    <p:cSldViewPr snapToGrid="0">
      <p:cViewPr varScale="1">
        <p:scale>
          <a:sx n="87" d="100"/>
          <a:sy n="87" d="100"/>
        </p:scale>
        <p:origin x="1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F78D5-9722-4819-B652-FA20EA3CEF59}" type="datetimeFigureOut">
              <a:rPr lang="ru-RU" smtClean="0"/>
              <a:t>23.08.2018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E725D-77DC-4CEF-80CC-0D5771F49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25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E725D-77DC-4CEF-80CC-0D5771F495D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286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E725D-77DC-4CEF-80CC-0D5771F495D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766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E725D-77DC-4CEF-80CC-0D5771F495D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302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E725D-77DC-4CEF-80CC-0D5771F495D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556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A9B26-8277-44B4-954B-1EA111417D7D}" type="datetimeFigureOut">
              <a:rPr lang="ru-RU" smtClean="0"/>
              <a:t>23.08.2018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9810-9D9C-4EA9-945C-34ABB3B5E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72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A9B26-8277-44B4-954B-1EA111417D7D}" type="datetimeFigureOut">
              <a:rPr lang="ru-RU" smtClean="0"/>
              <a:t>23.08.2018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9810-9D9C-4EA9-945C-34ABB3B5E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51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A9B26-8277-44B4-954B-1EA111417D7D}" type="datetimeFigureOut">
              <a:rPr lang="ru-RU" smtClean="0"/>
              <a:t>23.08.2018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9810-9D9C-4EA9-945C-34ABB3B5E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857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A9B26-8277-44B4-954B-1EA111417D7D}" type="datetimeFigureOut">
              <a:rPr lang="ru-RU" smtClean="0"/>
              <a:t>23.08.2018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9810-9D9C-4EA9-945C-34ABB3B5E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869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A9B26-8277-44B4-954B-1EA111417D7D}" type="datetimeFigureOut">
              <a:rPr lang="ru-RU" smtClean="0"/>
              <a:t>23.08.2018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9810-9D9C-4EA9-945C-34ABB3B5E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103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A9B26-8277-44B4-954B-1EA111417D7D}" type="datetimeFigureOut">
              <a:rPr lang="ru-RU" smtClean="0"/>
              <a:t>23.08.2018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9810-9D9C-4EA9-945C-34ABB3B5E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121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A9B26-8277-44B4-954B-1EA111417D7D}" type="datetimeFigureOut">
              <a:rPr lang="ru-RU" smtClean="0"/>
              <a:t>23.08.2018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9810-9D9C-4EA9-945C-34ABB3B5E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728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A9B26-8277-44B4-954B-1EA111417D7D}" type="datetimeFigureOut">
              <a:rPr lang="ru-RU" smtClean="0"/>
              <a:t>23.08.2018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9810-9D9C-4EA9-945C-34ABB3B5E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454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A9B26-8277-44B4-954B-1EA111417D7D}" type="datetimeFigureOut">
              <a:rPr lang="ru-RU" smtClean="0"/>
              <a:t>23.08.2018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9810-9D9C-4EA9-945C-34ABB3B5E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756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A9B26-8277-44B4-954B-1EA111417D7D}" type="datetimeFigureOut">
              <a:rPr lang="ru-RU" smtClean="0"/>
              <a:t>23.08.2018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9810-9D9C-4EA9-945C-34ABB3B5E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997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A9B26-8277-44B4-954B-1EA111417D7D}" type="datetimeFigureOut">
              <a:rPr lang="ru-RU" smtClean="0"/>
              <a:t>23.08.2018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C9810-9D9C-4EA9-945C-34ABB3B5E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392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A9B26-8277-44B4-954B-1EA111417D7D}" type="datetimeFigureOut">
              <a:rPr lang="ru-RU" smtClean="0"/>
              <a:t>23.08.2018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C9810-9D9C-4EA9-945C-34ABB3B5E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706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gif"/><Relationship Id="rId5" Type="http://schemas.microsoft.com/office/2007/relationships/hdphoto" Target="../media/hdphoto1.wdp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gif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53"/>
            <a:ext cx="1219199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79"/>
            <a:ext cx="859971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93480">
            <a:off x="1122371" y="95693"/>
            <a:ext cx="1295238" cy="9994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38110" y="308344"/>
            <a:ext cx="8020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МБОУ «Лицей им. С.Н. Булгакова» г. Ливны Орловской области</a:t>
            </a:r>
            <a:endParaRPr lang="ru-RU" sz="24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825" y="2076405"/>
            <a:ext cx="3263317" cy="279636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139" y="1519548"/>
            <a:ext cx="7828544" cy="1009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Прямоугольник 27"/>
          <p:cNvSpPr/>
          <p:nvPr/>
        </p:nvSpPr>
        <p:spPr>
          <a:xfrm>
            <a:off x="1208314" y="4234596"/>
            <a:ext cx="7720368" cy="957890"/>
          </a:xfrm>
          <a:prstGeom prst="rect">
            <a:avLst/>
          </a:prstGeom>
          <a:solidFill>
            <a:srgbClr val="4D94B7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Конкурсный проект в рамках акции «Общее дело»</a:t>
            </a:r>
            <a:endParaRPr lang="ru-RU" b="1" dirty="0"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00138" y="2767302"/>
            <a:ext cx="86064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«Дарить </a:t>
            </a:r>
            <a:r>
              <a:rPr lang="ru-RU" sz="66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людям</a:t>
            </a:r>
            <a:r>
              <a:rPr lang="ru-RU" sz="6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66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добро»</a:t>
            </a:r>
            <a:endParaRPr lang="ru-RU" sz="66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52520" y="5643978"/>
            <a:ext cx="8604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Руководитель отряда волонтеров:  Хайрова Наталья Романовна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2018 год</a:t>
            </a:r>
            <a:endParaRPr lang="ru-RU" sz="2400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595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5528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3286" y="113620"/>
            <a:ext cx="70811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000" dirty="0" smtClean="0">
              <a:ea typeface="BatangChe" panose="02030609000101010101" pitchFamily="49" charset="-127"/>
            </a:endParaRPr>
          </a:p>
          <a:p>
            <a:pPr algn="just"/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ea typeface="BatangChe" panose="02030609000101010101" pitchFamily="49" charset="-127"/>
              </a:rPr>
              <a:t>Волонтерский </a:t>
            </a:r>
            <a:r>
              <a:rPr lang="ru-RU" sz="2000" dirty="0">
                <a:solidFill>
                  <a:schemeClr val="accent4">
                    <a:lumMod val="75000"/>
                  </a:schemeClr>
                </a:solidFill>
                <a:ea typeface="BatangChe" panose="02030609000101010101" pitchFamily="49" charset="-127"/>
              </a:rPr>
              <a:t>отряд «Дорога добра"- 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ea typeface="BatangChe" panose="02030609000101010101" pitchFamily="49" charset="-127"/>
              </a:rPr>
              <a:t>это добровольное </a:t>
            </a:r>
            <a:r>
              <a:rPr lang="ru-RU" sz="2000" dirty="0">
                <a:solidFill>
                  <a:schemeClr val="accent4">
                    <a:lumMod val="75000"/>
                  </a:schemeClr>
                </a:solidFill>
                <a:ea typeface="BatangChe" panose="02030609000101010101" pitchFamily="49" charset="-127"/>
              </a:rPr>
              <a:t>объединение обучающихся </a:t>
            </a: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ea typeface="BatangChe" panose="02030609000101010101" pitchFamily="49" charset="-127"/>
              </a:rPr>
              <a:t>6 «б» 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BatangChe" panose="02030609000101010101" pitchFamily="49" charset="-127"/>
              </a:rPr>
              <a:t>класса МБОУ «Лицей им. С.Н. </a:t>
            </a: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ea typeface="BatangChe" panose="02030609000101010101" pitchFamily="49" charset="-127"/>
              </a:rPr>
              <a:t>Булгакова» в городе Ливны Орловской 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BatangChe" panose="02030609000101010101" pitchFamily="49" charset="-127"/>
              </a:rPr>
              <a:t>области,</a:t>
            </a: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ea typeface="BatangChe" panose="02030609000101010101" pitchFamily="49" charset="-127"/>
              </a:rPr>
              <a:t>  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ea typeface="BatangChe" panose="02030609000101010101" pitchFamily="49" charset="-127"/>
              </a:rPr>
              <a:t>изъявивших </a:t>
            </a:r>
            <a:r>
              <a:rPr lang="ru-RU" sz="2000" dirty="0">
                <a:solidFill>
                  <a:schemeClr val="accent4">
                    <a:lumMod val="75000"/>
                  </a:schemeClr>
                </a:solidFill>
                <a:ea typeface="BatangChe" panose="02030609000101010101" pitchFamily="49" charset="-127"/>
              </a:rPr>
              <a:t>желание бескорыстно выполнять 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ea typeface="BatangChe" panose="02030609000101010101" pitchFamily="49" charset="-127"/>
              </a:rPr>
              <a:t>работу по</a:t>
            </a:r>
            <a:r>
              <a:rPr lang="ru-RU" sz="2000" dirty="0">
                <a:solidFill>
                  <a:schemeClr val="accent4">
                    <a:lumMod val="75000"/>
                  </a:schemeClr>
                </a:solidFill>
                <a:ea typeface="BatangChe" panose="02030609000101010101" pitchFamily="49" charset="-127"/>
              </a:rPr>
              <a:t> 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ea typeface="BatangChe" panose="02030609000101010101" pitchFamily="49" charset="-127"/>
              </a:rPr>
              <a:t>благоустройству  </a:t>
            </a:r>
            <a:r>
              <a:rPr lang="ru-RU" sz="2000" dirty="0">
                <a:solidFill>
                  <a:schemeClr val="accent4">
                    <a:lumMod val="75000"/>
                  </a:schemeClr>
                </a:solidFill>
                <a:ea typeface="BatangChe" panose="02030609000101010101" pitchFamily="49" charset="-127"/>
              </a:rPr>
              <a:t>города, района  и территории Лицея,   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ea typeface="BatangChe" panose="02030609000101010101" pitchFamily="49" charset="-127"/>
              </a:rPr>
              <a:t>оказывать помощь </a:t>
            </a:r>
            <a:r>
              <a:rPr lang="ru-RU" sz="2000" dirty="0">
                <a:solidFill>
                  <a:schemeClr val="accent4">
                    <a:lumMod val="75000"/>
                  </a:schemeClr>
                </a:solidFill>
                <a:ea typeface="BatangChe" panose="02030609000101010101" pitchFamily="49" charset="-127"/>
              </a:rPr>
              <a:t>пенсионерам,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ea typeface="BatangChe" panose="02030609000101010101" pitchFamily="49" charset="-127"/>
              </a:rPr>
              <a:t> </a:t>
            </a:r>
            <a:r>
              <a:rPr lang="ru-RU" sz="2000" dirty="0">
                <a:solidFill>
                  <a:schemeClr val="accent4">
                    <a:lumMod val="75000"/>
                  </a:schemeClr>
                </a:solidFill>
                <a:ea typeface="BatangChe" panose="02030609000101010101" pitchFamily="49" charset="-127"/>
              </a:rPr>
              <a:t>инвалидам, детям</a:t>
            </a: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ea typeface="BatangChe" panose="02030609000101010101" pitchFamily="49" charset="-127"/>
              </a:rPr>
              <a:t>. 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285" y="2264637"/>
            <a:ext cx="119307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accent4">
                    <a:lumMod val="75000"/>
                  </a:schemeClr>
                </a:solidFill>
              </a:rPr>
              <a:t>Волонтерский отряд  призван  </a:t>
            </a:r>
            <a:r>
              <a:rPr lang="ru-RU" sz="2000" dirty="0">
                <a:solidFill>
                  <a:srgbClr val="FFFF00"/>
                </a:solidFill>
              </a:rPr>
              <a:t>участвовать  в формировании  личностных качеств  обучающихся,  </a:t>
            </a:r>
            <a:r>
              <a:rPr lang="ru-RU" sz="2000" dirty="0">
                <a:solidFill>
                  <a:schemeClr val="accent4">
                    <a:lumMod val="75000"/>
                  </a:schemeClr>
                </a:solidFill>
              </a:rPr>
              <a:t>воспитывать  уважение  к человеческой  личности, </a:t>
            </a:r>
            <a:r>
              <a:rPr lang="ru-RU" sz="2000" dirty="0">
                <a:solidFill>
                  <a:srgbClr val="FFFF00"/>
                </a:solidFill>
              </a:rPr>
              <a:t>способствовать воспитанию патриотизма и активной </a:t>
            </a:r>
            <a:r>
              <a:rPr lang="ru-RU" sz="2000" dirty="0">
                <a:solidFill>
                  <a:schemeClr val="accent4">
                    <a:lumMod val="75000"/>
                  </a:schemeClr>
                </a:solidFill>
              </a:rPr>
              <a:t>жизненной позиции, развивать  у молодежи</a:t>
            </a:r>
            <a:r>
              <a:rPr lang="ru-RU" sz="2000" dirty="0">
                <a:solidFill>
                  <a:srgbClr val="FFFF00"/>
                </a:solidFill>
              </a:rPr>
              <a:t> социально -  </a:t>
            </a:r>
            <a:r>
              <a:rPr lang="ru-RU" sz="2000" dirty="0" smtClean="0">
                <a:solidFill>
                  <a:srgbClr val="FFFF00"/>
                </a:solidFill>
              </a:rPr>
              <a:t>нормативный стиль  </a:t>
            </a:r>
            <a:r>
              <a:rPr lang="ru-RU" sz="2000" dirty="0">
                <a:solidFill>
                  <a:srgbClr val="FFFF00"/>
                </a:solidFill>
              </a:rPr>
              <a:t>поведения с  </a:t>
            </a:r>
            <a:r>
              <a:rPr lang="ru-RU" sz="2000" dirty="0">
                <a:solidFill>
                  <a:schemeClr val="accent4">
                    <a:lumMod val="75000"/>
                  </a:schemeClr>
                </a:solidFill>
              </a:rPr>
              <a:t>доминированием  </a:t>
            </a: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принципов гуманности, меценатства, </a:t>
            </a:r>
            <a:r>
              <a:rPr lang="ru-RU" sz="2000" dirty="0" smtClean="0">
                <a:solidFill>
                  <a:srgbClr val="FFFF00"/>
                </a:solidFill>
              </a:rPr>
              <a:t>а также ценностей </a:t>
            </a:r>
            <a:r>
              <a:rPr lang="ru-RU" sz="2000" dirty="0">
                <a:solidFill>
                  <a:srgbClr val="FFFF00"/>
                </a:solidFill>
              </a:rPr>
              <a:t>здорового образа жизни. </a:t>
            </a:r>
            <a:r>
              <a:rPr lang="ru-RU" sz="2000" dirty="0">
                <a:solidFill>
                  <a:schemeClr val="accent4">
                    <a:lumMod val="75000"/>
                  </a:schemeClr>
                </a:solidFill>
              </a:rPr>
              <a:t>Основная   миссия нашего волонтерского движения </a:t>
            </a:r>
            <a:r>
              <a:rPr lang="ru-RU" sz="2000" dirty="0">
                <a:solidFill>
                  <a:srgbClr val="FFFF00"/>
                </a:solidFill>
              </a:rPr>
              <a:t>– привнести вклад в физическое и нравственное </a:t>
            </a:r>
            <a:r>
              <a:rPr lang="ru-RU" sz="2000" dirty="0">
                <a:solidFill>
                  <a:schemeClr val="accent4">
                    <a:lumMod val="75000"/>
                  </a:schemeClr>
                </a:solidFill>
              </a:rPr>
              <a:t>оздоровление общества, сделать жизнь окружающих </a:t>
            </a:r>
            <a:r>
              <a:rPr lang="ru-RU" sz="2000" dirty="0">
                <a:solidFill>
                  <a:srgbClr val="FFFF00"/>
                </a:solidFill>
              </a:rPr>
              <a:t>светлее и ярче и динамичнее.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3286" y="4484916"/>
            <a:ext cx="11930741" cy="193899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C00000"/>
                </a:solidFill>
              </a:rPr>
              <a:t>«Дорога добра» – это возможность взаимодействия с людьми, </a:t>
            </a:r>
            <a:r>
              <a:rPr lang="ru-RU" sz="2000" dirty="0" smtClean="0">
                <a:solidFill>
                  <a:srgbClr val="C00000"/>
                </a:solidFill>
              </a:rPr>
              <a:t>возможность позволяющая людям </a:t>
            </a:r>
            <a:r>
              <a:rPr lang="ru-RU" sz="2000" dirty="0">
                <a:solidFill>
                  <a:srgbClr val="C00000"/>
                </a:solidFill>
              </a:rPr>
              <a:t>помочь ощутить жизнь по - </a:t>
            </a:r>
            <a:r>
              <a:rPr lang="ru-RU" sz="2000" dirty="0" smtClean="0">
                <a:solidFill>
                  <a:srgbClr val="C00000"/>
                </a:solidFill>
              </a:rPr>
              <a:t>иному, жить </a:t>
            </a:r>
            <a:r>
              <a:rPr lang="ru-RU" sz="2000" dirty="0">
                <a:solidFill>
                  <a:srgbClr val="C00000"/>
                </a:solidFill>
              </a:rPr>
              <a:t>здоровой и гармоничной жизнью и  дать понять, что милосердие, отзывчивость, доброта, забота – те качества, которые помогают социализации в обществе. Развитие волонтерского движения в лицее, формирование позитивных установок лицеистов на добровольческую </a:t>
            </a:r>
            <a:r>
              <a:rPr lang="ru-RU" sz="2000" dirty="0" smtClean="0">
                <a:solidFill>
                  <a:srgbClr val="C00000"/>
                </a:solidFill>
              </a:rPr>
              <a:t>деятельность – одно из важных приоритетных направлений волонтеров – лицеистов, миссия, которая должна быть ВЫПОЛНИМА.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729" y="319489"/>
            <a:ext cx="4686297" cy="2036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3099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" y="144780"/>
            <a:ext cx="3121152" cy="1432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051810" y="228601"/>
            <a:ext cx="896112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Правила деятельности волонтера</a:t>
            </a:r>
            <a:endParaRPr lang="ru-RU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" y="1688127"/>
            <a:ext cx="11889486" cy="4971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65760" y="4914900"/>
            <a:ext cx="3406140" cy="830997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Если </a:t>
            </a:r>
            <a:r>
              <a:rPr lang="ru-RU" sz="1600" dirty="0">
                <a:solidFill>
                  <a:srgbClr val="7030A0"/>
                </a:solidFill>
                <a:latin typeface="Monotype Corsiva" panose="03010101010201010101" pitchFamily="66" charset="0"/>
              </a:rPr>
              <a:t>ты волонтер, забудь лень и равнодушие к проблемам </a:t>
            </a:r>
            <a:r>
              <a:rPr lang="ru-RU" sz="16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окружающих;</a:t>
            </a:r>
            <a:endParaRPr lang="ru-RU" sz="1600" dirty="0">
              <a:solidFill>
                <a:srgbClr val="7030A0"/>
              </a:solidFill>
              <a:latin typeface="Monotype Corsiva" panose="03010101010201010101" pitchFamily="66" charset="0"/>
            </a:endParaRPr>
          </a:p>
          <a:p>
            <a:r>
              <a:rPr lang="ru-RU" sz="16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Будь </a:t>
            </a:r>
            <a:r>
              <a:rPr lang="ru-RU" sz="1600" dirty="0">
                <a:solidFill>
                  <a:srgbClr val="7030A0"/>
                </a:solidFill>
                <a:latin typeface="Monotype Corsiva" panose="03010101010201010101" pitchFamily="66" charset="0"/>
              </a:rPr>
              <a:t>генератором идей!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03070" y="3451860"/>
            <a:ext cx="9586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7030A0"/>
                </a:solidFill>
              </a:rPr>
              <a:t>1</a:t>
            </a:r>
            <a:endParaRPr lang="ru-RU" sz="5400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03070" y="5856684"/>
            <a:ext cx="464058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Уважай мнение других</a:t>
            </a:r>
            <a:r>
              <a:rPr lang="ru-RU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!</a:t>
            </a:r>
            <a:endParaRPr lang="ru-RU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Критикуешь 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– предлагай, предлагаешь - выполняй!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80560" y="2503170"/>
            <a:ext cx="665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</a:rPr>
              <a:t>2</a:t>
            </a: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60820" y="5856684"/>
            <a:ext cx="331470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FF00"/>
                </a:solidFill>
                <a:latin typeface="Monotype Corsiva" panose="03010101010201010101" pitchFamily="66" charset="0"/>
              </a:rPr>
              <a:t>Обещаешь – сделай</a:t>
            </a:r>
            <a:r>
              <a:rPr lang="ru-RU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!</a:t>
            </a:r>
            <a:endParaRPr lang="ru-RU" dirty="0">
              <a:solidFill>
                <a:srgbClr val="FFFF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Не </a:t>
            </a:r>
            <a:r>
              <a:rPr lang="ru-RU" dirty="0">
                <a:solidFill>
                  <a:srgbClr val="FFFF00"/>
                </a:solidFill>
                <a:latin typeface="Monotype Corsiva" panose="03010101010201010101" pitchFamily="66" charset="0"/>
              </a:rPr>
              <a:t>умеешь – научись!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18820" y="2503170"/>
            <a:ext cx="569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FFFF00"/>
                </a:solidFill>
              </a:rPr>
              <a:t>3</a:t>
            </a:r>
            <a:endParaRPr lang="ru-RU" sz="54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35340" y="4914900"/>
            <a:ext cx="3360420" cy="646331"/>
          </a:xfrm>
          <a:prstGeom prst="rect">
            <a:avLst/>
          </a:prstGeom>
          <a:solidFill>
            <a:srgbClr val="CCFF33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Monotype Corsiva" panose="03010101010201010101" pitchFamily="66" charset="0"/>
              </a:rPr>
              <a:t>Будь настойчив в достижении целей</a:t>
            </a:r>
            <a:r>
              <a:rPr lang="ru-RU" dirty="0" smtClean="0">
                <a:latin typeface="Monotype Corsiva" panose="03010101010201010101" pitchFamily="66" charset="0"/>
              </a:rPr>
              <a:t>!</a:t>
            </a:r>
            <a:endParaRPr lang="ru-RU" dirty="0">
              <a:latin typeface="Monotype Corsiva" panose="03010101010201010101" pitchFamily="66" charset="0"/>
            </a:endParaRPr>
          </a:p>
          <a:p>
            <a:r>
              <a:rPr lang="ru-RU" dirty="0" smtClean="0">
                <a:latin typeface="Monotype Corsiva" panose="03010101010201010101" pitchFamily="66" charset="0"/>
              </a:rPr>
              <a:t>Веди </a:t>
            </a:r>
            <a:r>
              <a:rPr lang="ru-RU" dirty="0">
                <a:latin typeface="Monotype Corsiva" panose="03010101010201010101" pitchFamily="66" charset="0"/>
              </a:rPr>
              <a:t>здоровый образ жизни!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60658" y="3426500"/>
            <a:ext cx="619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4</a:t>
            </a:r>
            <a:endParaRPr lang="ru-RU" sz="54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3699629"/>
            <a:ext cx="2686050" cy="19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33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14" grpId="0"/>
      <p:bldP spid="15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" y="1773714"/>
            <a:ext cx="11576111" cy="4814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48640" y="247102"/>
            <a:ext cx="7246620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План деятельности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77240" y="2137272"/>
            <a:ext cx="111760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1 этап – подготовительный </a:t>
            </a:r>
            <a:r>
              <a:rPr lang="ru-RU" sz="28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(сентябрь - декабрь </a:t>
            </a:r>
            <a:r>
              <a:rPr lang="ru-RU" sz="2800" b="1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2017 года) – изучение </a:t>
            </a:r>
            <a:r>
              <a:rPr lang="ru-RU" sz="28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ситуации, опыта волонтерского движения, формирование отряда </a:t>
            </a:r>
            <a:r>
              <a:rPr lang="ru-RU" sz="2800" b="1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волонтеров;</a:t>
            </a:r>
            <a:endParaRPr lang="ru-RU" sz="2800" b="1" dirty="0"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9990" y="3272011"/>
            <a:ext cx="1022145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2 этап – </a:t>
            </a:r>
            <a:r>
              <a:rPr lang="ru-RU" sz="3200" b="1" dirty="0" smtClean="0">
                <a:solidFill>
                  <a:srgbClr val="FF0000"/>
                </a:solidFill>
              </a:rPr>
              <a:t>основной </a:t>
            </a:r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(январь 2018 года – апрель 2023 года) практическая </a:t>
            </a:r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волонтерская деятельность, создание </a:t>
            </a:r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альбома - хронометра </a:t>
            </a:r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«</a:t>
            </a:r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Книга </a:t>
            </a:r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добрых </a:t>
            </a:r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дел», создание видеопродукции и буклетов по выбранному направлению;</a:t>
            </a:r>
            <a:endParaRPr lang="ru-RU" sz="28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48289" y="5268524"/>
            <a:ext cx="93731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3 этап – заключительный </a:t>
            </a:r>
            <a:r>
              <a:rPr lang="ru-RU" sz="28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(май 2023 года) </a:t>
            </a:r>
            <a:r>
              <a:rPr lang="ru-RU" sz="28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– подведение </a:t>
            </a:r>
            <a:r>
              <a:rPr lang="ru-RU" sz="28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итогов работы: публичный отчет об итогах  деятельности отряда.</a:t>
            </a:r>
            <a:endParaRPr lang="ru-RU" sz="28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811" y="196216"/>
            <a:ext cx="1863090" cy="101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82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704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0" y="0"/>
            <a:ext cx="3883679" cy="3343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Штриховая стрелка вправо 4"/>
          <p:cNvSpPr/>
          <p:nvPr/>
        </p:nvSpPr>
        <p:spPr>
          <a:xfrm>
            <a:off x="331470" y="3526842"/>
            <a:ext cx="3552209" cy="3171138"/>
          </a:xfrm>
          <a:prstGeom prst="striped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Планируемые мероприятия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29100" y="0"/>
            <a:ext cx="7793569" cy="7264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2017 – 2018 год</a:t>
            </a:r>
          </a:p>
          <a:p>
            <a:r>
              <a:rPr lang="ru-RU" sz="2000" b="1" dirty="0" smtClean="0">
                <a:solidFill>
                  <a:srgbClr val="FFFF00"/>
                </a:solidFill>
              </a:rPr>
              <a:t>Октябрь – акция «Спешите делать добрые дела»</a:t>
            </a:r>
          </a:p>
          <a:p>
            <a:r>
              <a:rPr lang="ru-RU" sz="2000" dirty="0" smtClean="0">
                <a:solidFill>
                  <a:srgbClr val="FFFF00"/>
                </a:solidFill>
              </a:rPr>
              <a:t>Март -  Знакомство (</a:t>
            </a:r>
            <a:r>
              <a:rPr lang="ru-RU" sz="2000" dirty="0">
                <a:solidFill>
                  <a:srgbClr val="FFFF00"/>
                </a:solidFill>
              </a:rPr>
              <a:t>концерт, игры, конкурсы)</a:t>
            </a:r>
          </a:p>
          <a:p>
            <a:r>
              <a:rPr lang="ru-RU" sz="2000" dirty="0" smtClean="0">
                <a:solidFill>
                  <a:srgbClr val="FFFF00"/>
                </a:solidFill>
              </a:rPr>
              <a:t>Май – Праздничный концерт посвященный празднованию 9 мая</a:t>
            </a:r>
          </a:p>
          <a:p>
            <a:endParaRPr lang="ru-RU" sz="2000" dirty="0"/>
          </a:p>
          <a:p>
            <a:r>
              <a:rPr lang="ru-RU" sz="2000" b="1" dirty="0" smtClean="0">
                <a:solidFill>
                  <a:srgbClr val="FF0000"/>
                </a:solidFill>
              </a:rPr>
              <a:t>2018 – 2019 год</a:t>
            </a:r>
          </a:p>
          <a:p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Февраль- </a:t>
            </a:r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Беседы, игры, тренинги «Здоровый образ жизни»</a:t>
            </a:r>
          </a:p>
          <a:p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Март – Неделя добрых дел (индивидуальная работа с подопечными)</a:t>
            </a:r>
          </a:p>
          <a:p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Апрель – Конкурс рисунков «Весна пришла»</a:t>
            </a:r>
          </a:p>
          <a:p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Май – концерт к Дню </a:t>
            </a: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Победы</a:t>
            </a:r>
          </a:p>
          <a:p>
            <a:endParaRPr lang="ru-RU" sz="2000" dirty="0" smtClean="0"/>
          </a:p>
          <a:p>
            <a:r>
              <a:rPr lang="ru-RU" sz="2000" b="1" dirty="0" smtClean="0">
                <a:solidFill>
                  <a:srgbClr val="FF0000"/>
                </a:solidFill>
              </a:rPr>
              <a:t>2019 – 2020 год</a:t>
            </a:r>
            <a:endParaRPr lang="ru-RU" sz="2000" b="1" dirty="0">
              <a:solidFill>
                <a:srgbClr val="FF0000"/>
              </a:solidFill>
            </a:endParaRPr>
          </a:p>
          <a:p>
            <a:r>
              <a:rPr lang="ru-RU" sz="2000" dirty="0" smtClean="0">
                <a:solidFill>
                  <a:srgbClr val="7030A0"/>
                </a:solidFill>
              </a:rPr>
              <a:t>Октябрь – «Нам осень шепотом вещала…»</a:t>
            </a:r>
            <a:endParaRPr lang="ru-RU" sz="2000" dirty="0">
              <a:solidFill>
                <a:srgbClr val="7030A0"/>
              </a:solidFill>
            </a:endParaRPr>
          </a:p>
          <a:p>
            <a:r>
              <a:rPr lang="ru-RU" sz="2000" dirty="0" smtClean="0">
                <a:solidFill>
                  <a:srgbClr val="7030A0"/>
                </a:solidFill>
              </a:rPr>
              <a:t>Ноябрь -  беседа </a:t>
            </a:r>
            <a:r>
              <a:rPr lang="ru-RU" sz="2000" dirty="0">
                <a:solidFill>
                  <a:srgbClr val="7030A0"/>
                </a:solidFill>
              </a:rPr>
              <a:t>«Учись говорить нет!» (о вреде </a:t>
            </a:r>
            <a:r>
              <a:rPr lang="ru-RU" sz="2000" dirty="0" smtClean="0">
                <a:solidFill>
                  <a:srgbClr val="7030A0"/>
                </a:solidFill>
              </a:rPr>
              <a:t>токсикомании, курения, алкоголизма)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Январь – духовные подвиги святых отцов</a:t>
            </a:r>
            <a:endParaRPr lang="ru-RU" sz="2000" dirty="0">
              <a:solidFill>
                <a:srgbClr val="7030A0"/>
              </a:solidFill>
            </a:endParaRPr>
          </a:p>
          <a:p>
            <a:r>
              <a:rPr lang="ru-RU" sz="2000" dirty="0" smtClean="0">
                <a:solidFill>
                  <a:srgbClr val="7030A0"/>
                </a:solidFill>
              </a:rPr>
              <a:t>Май – «День матери»</a:t>
            </a:r>
          </a:p>
          <a:p>
            <a:endParaRPr lang="ru-RU" sz="2000" dirty="0"/>
          </a:p>
          <a:p>
            <a:r>
              <a:rPr lang="ru-RU" sz="2000" b="1" dirty="0" smtClean="0">
                <a:solidFill>
                  <a:srgbClr val="FF0000"/>
                </a:solidFill>
              </a:rPr>
              <a:t>2020 - 2021 </a:t>
            </a:r>
            <a:r>
              <a:rPr lang="ru-RU" sz="2000" b="1" dirty="0">
                <a:solidFill>
                  <a:srgbClr val="FF0000"/>
                </a:solidFill>
              </a:rPr>
              <a:t>год</a:t>
            </a:r>
          </a:p>
          <a:p>
            <a:r>
              <a:rPr lang="ru-RU" sz="2000" dirty="0">
                <a:solidFill>
                  <a:schemeClr val="accent4">
                    <a:lumMod val="75000"/>
                  </a:schemeClr>
                </a:solidFill>
              </a:rPr>
              <a:t>Февраль – Концерт к Дню защитника Отечества</a:t>
            </a:r>
          </a:p>
          <a:p>
            <a:r>
              <a:rPr lang="ru-RU" sz="2000" dirty="0">
                <a:solidFill>
                  <a:schemeClr val="accent4">
                    <a:lumMod val="75000"/>
                  </a:schemeClr>
                </a:solidFill>
              </a:rPr>
              <a:t>Март- </a:t>
            </a: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</a:rPr>
              <a:t>проведение концерта «Наши милые, любимые…»</a:t>
            </a:r>
            <a:endParaRPr lang="ru-RU" sz="20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sz="2000" dirty="0">
                <a:solidFill>
                  <a:schemeClr val="accent4">
                    <a:lumMod val="75000"/>
                  </a:schemeClr>
                </a:solidFill>
              </a:rPr>
              <a:t>Май – Вечер воспоминаний «Мы вместе»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2704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594"/>
            <a:ext cx="12191999" cy="6858594"/>
          </a:xfrm>
          <a:prstGeom prst="rect">
            <a:avLst/>
          </a:prstGeom>
        </p:spPr>
      </p:pic>
      <p:sp>
        <p:nvSpPr>
          <p:cNvPr id="3" name="Штриховая стрелка вправо 2"/>
          <p:cNvSpPr/>
          <p:nvPr/>
        </p:nvSpPr>
        <p:spPr>
          <a:xfrm>
            <a:off x="363557" y="274739"/>
            <a:ext cx="3470313" cy="3051673"/>
          </a:xfrm>
          <a:prstGeom prst="striped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 старта – к финишу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54" y="3728557"/>
            <a:ext cx="3602516" cy="2727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197426" y="231355"/>
            <a:ext cx="76784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2021 – 2022</a:t>
            </a:r>
          </a:p>
          <a:p>
            <a:r>
              <a:rPr lang="ru-RU" sz="2000" dirty="0">
                <a:solidFill>
                  <a:srgbClr val="FFFF00"/>
                </a:solidFill>
              </a:rPr>
              <a:t>Октябрь </a:t>
            </a:r>
            <a:r>
              <a:rPr lang="ru-RU" sz="2000" dirty="0" smtClean="0">
                <a:solidFill>
                  <a:srgbClr val="FFFF00"/>
                </a:solidFill>
              </a:rPr>
              <a:t>– выпуск отрядной газеты «С заботой о ближнем..»</a:t>
            </a:r>
          </a:p>
          <a:p>
            <a:r>
              <a:rPr lang="ru-RU" sz="2000" dirty="0" smtClean="0">
                <a:solidFill>
                  <a:srgbClr val="FFFF00"/>
                </a:solidFill>
              </a:rPr>
              <a:t>Декабрь – отрядный лекторий: «Если с другом вышел в путь»</a:t>
            </a:r>
          </a:p>
          <a:p>
            <a:r>
              <a:rPr lang="ru-RU" sz="2000" dirty="0" smtClean="0">
                <a:solidFill>
                  <a:srgbClr val="FFFF00"/>
                </a:solidFill>
              </a:rPr>
              <a:t>Февраль - акция «По дорогам былых времен…»</a:t>
            </a:r>
          </a:p>
          <a:p>
            <a:r>
              <a:rPr lang="ru-RU" sz="2000" dirty="0" smtClean="0">
                <a:solidFill>
                  <a:srgbClr val="FFFF00"/>
                </a:solidFill>
              </a:rPr>
              <a:t>Апрель – марафон добрых дел «Отряд «Дорога добра спешит на помощь»</a:t>
            </a:r>
          </a:p>
          <a:p>
            <a:r>
              <a:rPr lang="ru-RU" sz="2000" dirty="0" smtClean="0">
                <a:solidFill>
                  <a:srgbClr val="FFFF00"/>
                </a:solidFill>
              </a:rPr>
              <a:t>Май – « И помнит мир спасенный!» – концерт памяти для ветеранов ВОВ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7426" y="2864386"/>
            <a:ext cx="767848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2022 – 2023</a:t>
            </a:r>
          </a:p>
          <a:p>
            <a:r>
              <a:rPr lang="ru-RU" sz="2000" dirty="0">
                <a:solidFill>
                  <a:schemeClr val="bg1"/>
                </a:solidFill>
              </a:rPr>
              <a:t>Октябрь - </a:t>
            </a:r>
            <a:r>
              <a:rPr lang="ru-RU" sz="2000" dirty="0" smtClean="0">
                <a:solidFill>
                  <a:schemeClr val="bg1"/>
                </a:solidFill>
              </a:rPr>
              <a:t>выпуск </a:t>
            </a:r>
            <a:r>
              <a:rPr lang="ru-RU" sz="2000" dirty="0">
                <a:solidFill>
                  <a:schemeClr val="bg1"/>
                </a:solidFill>
              </a:rPr>
              <a:t>лицейской газеты </a:t>
            </a:r>
            <a:r>
              <a:rPr lang="ru-RU" sz="2000" dirty="0" smtClean="0">
                <a:solidFill>
                  <a:schemeClr val="bg1"/>
                </a:solidFill>
              </a:rPr>
              <a:t>волонтеров «От старта до финиша»</a:t>
            </a:r>
          </a:p>
          <a:p>
            <a:r>
              <a:rPr lang="ru-RU" sz="2000" dirty="0">
                <a:solidFill>
                  <a:schemeClr val="bg1"/>
                </a:solidFill>
              </a:rPr>
              <a:t>Январь - </a:t>
            </a:r>
            <a:r>
              <a:rPr lang="ru-RU" sz="2000" dirty="0" smtClean="0">
                <a:solidFill>
                  <a:schemeClr val="bg1"/>
                </a:solidFill>
              </a:rPr>
              <a:t>старт </a:t>
            </a:r>
            <a:r>
              <a:rPr lang="ru-RU" sz="2000" dirty="0">
                <a:solidFill>
                  <a:schemeClr val="bg1"/>
                </a:solidFill>
              </a:rPr>
              <a:t>месячника по военно-патриотической, оборонно-массовой </a:t>
            </a:r>
            <a:r>
              <a:rPr lang="ru-RU" sz="2000" dirty="0" smtClean="0">
                <a:solidFill>
                  <a:schemeClr val="bg1"/>
                </a:solidFill>
              </a:rPr>
              <a:t>работе.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Февраль – заседание лицейского клуба воинов – интернационалистов</a:t>
            </a:r>
            <a:r>
              <a:rPr lang="ru-RU" sz="2000" dirty="0">
                <a:solidFill>
                  <a:schemeClr val="bg1"/>
                </a:solidFill>
              </a:rPr>
              <a:t>, посвященного </a:t>
            </a:r>
            <a:r>
              <a:rPr lang="ru-RU" sz="2000" dirty="0" smtClean="0">
                <a:solidFill>
                  <a:schemeClr val="bg1"/>
                </a:solidFill>
              </a:rPr>
              <a:t>Дню </a:t>
            </a:r>
            <a:r>
              <a:rPr lang="ru-RU" sz="2000" dirty="0">
                <a:solidFill>
                  <a:schemeClr val="bg1"/>
                </a:solidFill>
              </a:rPr>
              <a:t>вывода войск из </a:t>
            </a:r>
            <a:r>
              <a:rPr lang="ru-RU" sz="2000" dirty="0" smtClean="0">
                <a:solidFill>
                  <a:schemeClr val="bg1"/>
                </a:solidFill>
              </a:rPr>
              <a:t>Афганистана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Март – «Жди меня и я вернусь…» – вечер, посвященный женщинам ВОВ, ветеранам, труженикам тыла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Май – акция «Салют, Победа!» - мероприятия с подопечными и подшефными отряда «Дорога добра»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2316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0"/>
            <a:ext cx="12193057" cy="69558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04" y="88069"/>
            <a:ext cx="2682170" cy="112773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54380" y="2137410"/>
            <a:ext cx="8938260" cy="4154984"/>
          </a:xfrm>
          <a:prstGeom prst="rect">
            <a:avLst/>
          </a:prstGeom>
          <a:effectLst>
            <a:softEdge rad="12700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70C0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Создание условий для </a:t>
            </a:r>
            <a:r>
              <a:rPr lang="ru-RU" sz="2400" b="1" dirty="0">
                <a:solidFill>
                  <a:schemeClr val="bg1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развития и </a:t>
            </a:r>
            <a:r>
              <a:rPr lang="ru-RU" sz="2400" b="1" dirty="0">
                <a:solidFill>
                  <a:srgbClr val="0070C0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личностного роста и </a:t>
            </a:r>
            <a:r>
              <a:rPr lang="ru-RU" sz="2400" b="1" dirty="0">
                <a:solidFill>
                  <a:schemeClr val="bg1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детей и </a:t>
            </a:r>
            <a:r>
              <a:rPr lang="ru-RU" sz="2400" b="1" dirty="0">
                <a:solidFill>
                  <a:srgbClr val="0070C0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волонтеров</a:t>
            </a:r>
            <a:r>
              <a:rPr lang="ru-RU" sz="2400" b="1" dirty="0" smtClean="0">
                <a:solidFill>
                  <a:srgbClr val="0070C0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.</a:t>
            </a:r>
          </a:p>
          <a:p>
            <a:pPr lvl="0"/>
            <a:endParaRPr lang="ru-RU" sz="2400" b="1" dirty="0">
              <a:solidFill>
                <a:srgbClr val="0070C0"/>
              </a:solidFill>
              <a:latin typeface="BatangChe" panose="02030609000101010101" pitchFamily="49" charset="-127"/>
              <a:ea typeface="BatangChe" panose="02030609000101010101" pitchFamily="49" charset="-127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FF0000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Воспроизводство и </a:t>
            </a:r>
            <a:r>
              <a:rPr lang="ru-RU" sz="2400" b="1" dirty="0">
                <a:solidFill>
                  <a:schemeClr val="bg1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принятие опыта </a:t>
            </a:r>
            <a:r>
              <a:rPr lang="ru-RU" sz="2400" b="1" dirty="0">
                <a:solidFill>
                  <a:srgbClr val="FF0000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позитивного социа</a:t>
            </a:r>
            <a:r>
              <a:rPr lang="ru-RU" sz="2400" b="1" dirty="0">
                <a:solidFill>
                  <a:schemeClr val="bg1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льного </a:t>
            </a:r>
            <a:r>
              <a:rPr lang="ru-RU" sz="2400" b="1" dirty="0">
                <a:solidFill>
                  <a:srgbClr val="FF0000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взаимодействия</a:t>
            </a:r>
            <a:r>
              <a:rPr lang="ru-RU" sz="2400" b="1" dirty="0" smtClean="0">
                <a:solidFill>
                  <a:srgbClr val="FF0000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.</a:t>
            </a:r>
          </a:p>
          <a:p>
            <a:pPr lvl="0"/>
            <a:endParaRPr lang="ru-RU" sz="2400" b="1" dirty="0">
              <a:solidFill>
                <a:srgbClr val="FF0000"/>
              </a:solidFill>
              <a:latin typeface="BatangChe" panose="02030609000101010101" pitchFamily="49" charset="-127"/>
              <a:ea typeface="BatangChe" panose="02030609000101010101" pitchFamily="49" charset="-127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bg1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Интеграция социума </a:t>
            </a:r>
            <a:r>
              <a:rPr lang="ru-RU" sz="2400" b="1" dirty="0">
                <a:solidFill>
                  <a:srgbClr val="0070C0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на основе </a:t>
            </a:r>
            <a:r>
              <a:rPr lang="ru-RU" sz="2400" b="1" dirty="0">
                <a:solidFill>
                  <a:schemeClr val="bg1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сближения </a:t>
            </a:r>
            <a:r>
              <a:rPr lang="ru-RU" sz="2400" b="1" dirty="0">
                <a:solidFill>
                  <a:srgbClr val="0070C0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интересов </a:t>
            </a:r>
            <a:r>
              <a:rPr lang="ru-RU" sz="2400" b="1" dirty="0" smtClean="0">
                <a:solidFill>
                  <a:srgbClr val="0070C0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и активизации волонтерства.</a:t>
            </a:r>
            <a:endParaRPr lang="ru-RU" sz="2400" b="1" dirty="0">
              <a:solidFill>
                <a:srgbClr val="0070C0"/>
              </a:solidFill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74307" y="88069"/>
            <a:ext cx="83500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Ожидаемые результаты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83715" y="2774155"/>
            <a:ext cx="5482973" cy="213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26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65" y="3192785"/>
            <a:ext cx="4890135" cy="3916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710"/>
            <a:ext cx="3848100" cy="449199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510" y="2490974"/>
            <a:ext cx="3657607" cy="349911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885950" y="582930"/>
            <a:ext cx="9384030" cy="1107996"/>
          </a:xfrm>
          <a:prstGeom prst="rect">
            <a:avLst/>
          </a:prstGeom>
          <a:effectLst>
            <a:softEdge rad="317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9911B"/>
                </a:solidFill>
                <a:effectLst/>
                <a:latin typeface="Monotype Corsiva" panose="03010101010201010101" pitchFamily="66" charset="0"/>
              </a:rPr>
              <a:t>Последуем «Дорогою добра»</a:t>
            </a:r>
            <a:endParaRPr lang="ru-RU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E9911B"/>
              </a:solidFill>
              <a:effectLst/>
              <a:latin typeface="Monotype Corsiva" panose="03010101010201010101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85" y="2983992"/>
            <a:ext cx="1680459" cy="208788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585" y="3680460"/>
            <a:ext cx="2019801" cy="211802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2607" flipH="1">
            <a:off x="7072904" y="2812007"/>
            <a:ext cx="1989130" cy="204642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72" y="582930"/>
            <a:ext cx="6424383" cy="284607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5359" y="5241272"/>
            <a:ext cx="1474267" cy="80867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44715" y="5798483"/>
            <a:ext cx="2331369" cy="111666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75564" y="5422972"/>
            <a:ext cx="1474267" cy="80867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5444" y="6106478"/>
            <a:ext cx="1474267" cy="80867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673" y="1831348"/>
            <a:ext cx="66675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66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595"/>
            <a:ext cx="12191999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273" y="5726430"/>
            <a:ext cx="3534725" cy="1131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62890" y="400050"/>
            <a:ext cx="1164717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50" dirty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Проект </a:t>
            </a:r>
            <a:r>
              <a:rPr lang="ru-RU" sz="2400" b="1" kern="50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«Дорога добра» </a:t>
            </a:r>
            <a:r>
              <a:rPr lang="ru-RU" sz="2400" kern="50" dirty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– это возможность </a:t>
            </a:r>
            <a:r>
              <a:rPr lang="ru-RU" sz="2400" kern="50" dirty="0">
                <a:solidFill>
                  <a:srgbClr val="FFFF00"/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реального участия в решении проблем школы, города, </a:t>
            </a:r>
            <a:r>
              <a:rPr lang="ru-RU" sz="2400" kern="50" dirty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общества.  Мы  делает выбор, несем и </a:t>
            </a:r>
            <a:r>
              <a:rPr lang="ru-RU" sz="2400" kern="50" dirty="0">
                <a:solidFill>
                  <a:srgbClr val="FFFF00"/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личную ответственность</a:t>
            </a:r>
            <a:r>
              <a:rPr lang="ru-RU" sz="2400" kern="50" dirty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 </a:t>
            </a:r>
            <a:r>
              <a:rPr lang="ru-RU" sz="2400" kern="50" dirty="0">
                <a:solidFill>
                  <a:srgbClr val="FFFF00"/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за его последствия. </a:t>
            </a:r>
            <a:r>
              <a:rPr lang="ru-RU" sz="2400" kern="50" dirty="0" smtClean="0">
                <a:solidFill>
                  <a:srgbClr val="FFFF00"/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Мысль </a:t>
            </a:r>
            <a:r>
              <a:rPr lang="ru-RU" sz="2400" kern="50" dirty="0">
                <a:solidFill>
                  <a:srgbClr val="FFFF00"/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– «я </a:t>
            </a:r>
            <a:r>
              <a:rPr lang="ru-RU" sz="2400" kern="50" dirty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могу сделать сам и не только для себя» </a:t>
            </a:r>
            <a:r>
              <a:rPr lang="ru-RU" sz="2400" kern="50" dirty="0">
                <a:solidFill>
                  <a:srgbClr val="FFFF00"/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– больше всего воодушевляет  нас.  Мы желаем быть </a:t>
            </a:r>
            <a:r>
              <a:rPr lang="ru-RU" sz="2400" kern="50" dirty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нужными, полезными  другим,  </a:t>
            </a:r>
            <a:r>
              <a:rPr lang="ru-RU" sz="2400" kern="50" dirty="0">
                <a:solidFill>
                  <a:srgbClr val="FFFF00"/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проверить свои способности в реальном деле. </a:t>
            </a:r>
            <a:r>
              <a:rPr lang="ru-RU" sz="2400" kern="50" dirty="0" smtClean="0">
                <a:solidFill>
                  <a:srgbClr val="FFFF00"/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Именно </a:t>
            </a:r>
            <a:r>
              <a:rPr lang="ru-RU" sz="2400" kern="50" dirty="0">
                <a:solidFill>
                  <a:srgbClr val="FFFF00"/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реальность, </a:t>
            </a:r>
            <a:r>
              <a:rPr lang="ru-RU" sz="2400" kern="50" dirty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жизненность нашего проекта привлекает </a:t>
            </a:r>
            <a:r>
              <a:rPr lang="ru-RU" sz="2400" kern="50" dirty="0">
                <a:solidFill>
                  <a:srgbClr val="FFFF00"/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не только нас, но и родителей. Это своеобразный тест на </a:t>
            </a:r>
            <a:r>
              <a:rPr lang="ru-RU" sz="2400" kern="50" dirty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взрослость. И каждый из ребят хотел бы достойно</a:t>
            </a:r>
            <a:r>
              <a:rPr lang="ru-RU" sz="2400" kern="50" dirty="0">
                <a:solidFill>
                  <a:schemeClr val="accent4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 </a:t>
            </a:r>
            <a:r>
              <a:rPr lang="ru-RU" sz="2400" kern="50" dirty="0">
                <a:solidFill>
                  <a:srgbClr val="FFFF00"/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выдержать </a:t>
            </a:r>
            <a:r>
              <a:rPr lang="ru-RU" sz="2400" kern="50" dirty="0" smtClean="0">
                <a:solidFill>
                  <a:srgbClr val="FFFF00"/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его. Школьник </a:t>
            </a:r>
            <a:r>
              <a:rPr lang="ru-RU" sz="2400" kern="50" dirty="0">
                <a:solidFill>
                  <a:srgbClr val="FFFF00"/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сегодня стоит перед </a:t>
            </a:r>
            <a:r>
              <a:rPr lang="ru-RU" sz="2400" kern="50" dirty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серьезным выбором – жить только для </a:t>
            </a:r>
            <a:r>
              <a:rPr lang="ru-RU" sz="2400" kern="50" dirty="0">
                <a:solidFill>
                  <a:srgbClr val="FFFF00"/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себя или помнить о других и помогать им по мере своих </a:t>
            </a:r>
            <a:r>
              <a:rPr lang="ru-RU" sz="2400" kern="50" dirty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сил и возможностей.	</a:t>
            </a:r>
            <a:r>
              <a:rPr lang="ru-RU" sz="2400" kern="50" dirty="0">
                <a:solidFill>
                  <a:srgbClr val="FFFF00"/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Наш  проект является настоящей школой жизни, так как  мы получаем  </a:t>
            </a:r>
            <a:r>
              <a:rPr lang="ru-RU" sz="2400" kern="50" dirty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неоценимый опыт выбора и привыкаем  </a:t>
            </a:r>
            <a:r>
              <a:rPr lang="ru-RU" sz="2400" kern="50" dirty="0">
                <a:solidFill>
                  <a:srgbClr val="FFFF00"/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нести за него ответственность. </a:t>
            </a:r>
            <a:r>
              <a:rPr lang="ru-RU" sz="2400" kern="50" dirty="0" smtClean="0">
                <a:solidFill>
                  <a:srgbClr val="FFFF00"/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Таким </a:t>
            </a:r>
            <a:r>
              <a:rPr lang="ru-RU" sz="2400" kern="50" dirty="0">
                <a:solidFill>
                  <a:srgbClr val="FFFF00"/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образом, </a:t>
            </a:r>
            <a:r>
              <a:rPr lang="ru-RU" sz="2400" kern="50" dirty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решается одна из целей воспитательной </a:t>
            </a:r>
            <a:r>
              <a:rPr lang="ru-RU" sz="2400" kern="50" dirty="0">
                <a:solidFill>
                  <a:srgbClr val="FFFF00"/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системы лицея: формирование человека гуманного, </a:t>
            </a:r>
            <a:r>
              <a:rPr lang="ru-RU" sz="2400" kern="50" dirty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творческого, милосердного, способного сохранить </a:t>
            </a:r>
            <a:r>
              <a:rPr lang="ru-RU" sz="2400" kern="50" dirty="0">
                <a:solidFill>
                  <a:srgbClr val="FFFF00"/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и развить в себе нравственные ценности семьи, </a:t>
            </a:r>
            <a:r>
              <a:rPr lang="ru-RU" sz="2400" kern="50" dirty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общества и человечества; использовать их</a:t>
            </a:r>
            <a:r>
              <a:rPr lang="ru-RU" sz="2400" kern="50" dirty="0">
                <a:solidFill>
                  <a:srgbClr val="FFFF00"/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 в повседневной жизни, </a:t>
            </a:r>
            <a:r>
              <a:rPr lang="ru-RU" sz="2400" kern="50" dirty="0" smtClean="0">
                <a:solidFill>
                  <a:srgbClr val="FFFF00"/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демонстрируя </a:t>
            </a:r>
            <a:r>
              <a:rPr lang="ru-RU" sz="2400" kern="50" dirty="0">
                <a:solidFill>
                  <a:srgbClr val="FFFF00"/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это своим </a:t>
            </a:r>
            <a:r>
              <a:rPr lang="ru-RU" sz="2400" kern="50" dirty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поведением, общением, деятельностью. </a:t>
            </a:r>
            <a:r>
              <a:rPr lang="ru-RU" sz="2400" kern="50" dirty="0" smtClean="0">
                <a:solidFill>
                  <a:srgbClr val="FFFF00"/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Эта </a:t>
            </a:r>
            <a:r>
              <a:rPr lang="ru-RU" sz="2400" kern="50" dirty="0">
                <a:solidFill>
                  <a:srgbClr val="FFFF00"/>
                </a:solidFill>
                <a:latin typeface="Monotype Corsiva" panose="03010101010201010101" pitchFamily="66" charset="0"/>
                <a:ea typeface="Droid Sans Fallback"/>
                <a:cs typeface="Calibri" panose="020F0502020204030204" pitchFamily="34" charset="0"/>
              </a:rPr>
              <a:t>цель достигается через проведение акций. </a:t>
            </a:r>
            <a:r>
              <a:rPr lang="ru-RU" kern="50" dirty="0">
                <a:solidFill>
                  <a:srgbClr val="000000"/>
                </a:solidFill>
                <a:latin typeface="Calibri" panose="020F0502020204030204" pitchFamily="34" charset="0"/>
                <a:ea typeface="Droid Sans Fallback"/>
                <a:cs typeface="Calibri" panose="020F0502020204030204" pitchFamily="34" charset="0"/>
              </a:rPr>
              <a:t>	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" y="5726430"/>
            <a:ext cx="8355330" cy="1131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1780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94779"/>
            <a:ext cx="12191999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" y="182880"/>
            <a:ext cx="3855481" cy="641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650" y="1746915"/>
            <a:ext cx="4086225" cy="4857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8220" y="1746915"/>
            <a:ext cx="3392566" cy="4848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" y="4926330"/>
            <a:ext cx="2539365" cy="1481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4160520" y="182880"/>
            <a:ext cx="78502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FF00"/>
                </a:solidFill>
                <a:latin typeface="Monotype Corsiva" panose="03010101010201010101" pitchFamily="66" charset="0"/>
              </a:rPr>
              <a:t>Спроси у жизни строгой</a:t>
            </a:r>
            <a:r>
              <a:rPr lang="ru-RU" sz="24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, какой </a:t>
            </a:r>
            <a:r>
              <a:rPr lang="ru-RU" sz="2400" dirty="0">
                <a:solidFill>
                  <a:srgbClr val="FFFF00"/>
                </a:solidFill>
                <a:latin typeface="Monotype Corsiva" panose="03010101010201010101" pitchFamily="66" charset="0"/>
              </a:rPr>
              <a:t>идти дорогой</a:t>
            </a:r>
            <a:r>
              <a:rPr lang="ru-RU" sz="24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, куда </a:t>
            </a:r>
            <a:r>
              <a:rPr lang="ru-RU" sz="2400" dirty="0">
                <a:solidFill>
                  <a:srgbClr val="FFFF00"/>
                </a:solidFill>
                <a:latin typeface="Monotype Corsiva" panose="03010101010201010101" pitchFamily="66" charset="0"/>
              </a:rPr>
              <a:t>по свету </a:t>
            </a:r>
            <a:r>
              <a:rPr lang="ru-RU" sz="24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белому  отправиться </a:t>
            </a:r>
            <a:r>
              <a:rPr lang="ru-RU" sz="2400" dirty="0">
                <a:solidFill>
                  <a:srgbClr val="FFFF00"/>
                </a:solidFill>
                <a:latin typeface="Monotype Corsiva" panose="03010101010201010101" pitchFamily="66" charset="0"/>
              </a:rPr>
              <a:t>с утра</a:t>
            </a:r>
            <a:r>
              <a:rPr lang="ru-RU" sz="24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.</a:t>
            </a:r>
            <a:endParaRPr lang="ru-RU" sz="2400" dirty="0">
              <a:solidFill>
                <a:srgbClr val="FFFF00"/>
              </a:solidFill>
              <a:latin typeface="Monotype Corsiva" panose="03010101010201010101" pitchFamily="66" charset="0"/>
            </a:endParaRPr>
          </a:p>
          <a:p>
            <a:r>
              <a:rPr lang="ru-RU" sz="2400" dirty="0">
                <a:solidFill>
                  <a:srgbClr val="FFFF00"/>
                </a:solidFill>
                <a:latin typeface="Monotype Corsiva" panose="03010101010201010101" pitchFamily="66" charset="0"/>
              </a:rPr>
              <a:t>Иди за солнцем следом</a:t>
            </a:r>
            <a:r>
              <a:rPr lang="ru-RU" sz="24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, хоть </a:t>
            </a:r>
            <a:r>
              <a:rPr lang="ru-RU" sz="2400" dirty="0">
                <a:solidFill>
                  <a:srgbClr val="FFFF00"/>
                </a:solidFill>
                <a:latin typeface="Monotype Corsiva" panose="03010101010201010101" pitchFamily="66" charset="0"/>
              </a:rPr>
              <a:t>этот путь неведом</a:t>
            </a:r>
            <a:r>
              <a:rPr lang="ru-RU" sz="24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,  иди</a:t>
            </a:r>
            <a:r>
              <a:rPr lang="ru-RU" sz="2400" dirty="0">
                <a:solidFill>
                  <a:srgbClr val="FFFF00"/>
                </a:solidFill>
                <a:latin typeface="Monotype Corsiva" panose="03010101010201010101" pitchFamily="66" charset="0"/>
              </a:rPr>
              <a:t>, мой друг, всегда </a:t>
            </a:r>
            <a:r>
              <a:rPr lang="ru-RU" sz="24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иди дорогою добра…</a:t>
            </a:r>
            <a:endParaRPr lang="ru-RU" sz="2400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553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97"/>
            <a:ext cx="12191999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886" y="57152"/>
            <a:ext cx="4086225" cy="6686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" y="0"/>
            <a:ext cx="3978116" cy="6766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2442" y="57152"/>
            <a:ext cx="3961446" cy="6686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20" y="205741"/>
            <a:ext cx="2328861" cy="20799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84" y="5390167"/>
            <a:ext cx="2682170" cy="11277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43900" y="4869180"/>
            <a:ext cx="3497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ЭТО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НАШ ОТРЯД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BatangChe" panose="02030609000101010101" pitchFamily="49" charset="-127"/>
              </a:rPr>
              <a:t>«Дорога добра» </a:t>
            </a:r>
            <a:endParaRPr lang="ru-RU" sz="4000" b="1" dirty="0">
              <a:solidFill>
                <a:srgbClr val="C00000"/>
              </a:solidFill>
              <a:latin typeface="Monotype Corsiva" panose="03010101010201010101" pitchFamily="66" charset="0"/>
              <a:ea typeface="BatangChe" panose="02030609000101010101" pitchFamily="49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83931" y="754380"/>
            <a:ext cx="3257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  <a:ea typeface="BatangChe" panose="02030609000101010101" pitchFamily="49" charset="-127"/>
              </a:rPr>
              <a:t>ВСЕМ  ПРИВЕТ! </a:t>
            </a:r>
          </a:p>
        </p:txBody>
      </p:sp>
    </p:spTree>
    <p:extLst>
      <p:ext uri="{BB962C8B-B14F-4D97-AF65-F5344CB8AC3E}">
        <p14:creationId xmlns:p14="http://schemas.microsoft.com/office/powerpoint/2010/main" val="3161182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1219199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7171" y="357426"/>
            <a:ext cx="436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География проекта</a:t>
            </a:r>
            <a:endParaRPr lang="ru-RU" sz="4000" b="1" dirty="0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993" y="165735"/>
            <a:ext cx="6383655" cy="6526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470" y="365760"/>
            <a:ext cx="1314450" cy="163449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8503920" y="3097530"/>
            <a:ext cx="491490" cy="4686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571" y="1423035"/>
            <a:ext cx="4286250" cy="42862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1" y="1177291"/>
            <a:ext cx="4149090" cy="53835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67457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12191999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80010"/>
            <a:ext cx="7031354" cy="2144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395834"/>
            <a:ext cx="7031354" cy="3833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21920" y="6309360"/>
            <a:ext cx="733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B050"/>
                </a:solidFill>
              </a:rPr>
              <a:t>Бабушка рядышком с дедушкой столько лет, столько лет вместе…    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75194" y="182880"/>
            <a:ext cx="4680587" cy="659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C000"/>
                </a:solidFill>
              </a:rPr>
              <a:t>« </a:t>
            </a:r>
            <a:r>
              <a:rPr lang="ru-RU" sz="2000" b="1" dirty="0" smtClean="0">
                <a:solidFill>
                  <a:srgbClr val="FFC000"/>
                </a:solidFill>
              </a:rPr>
              <a:t>Прояви заботу о ближнем…»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9 мая 2018 года члены </a:t>
            </a:r>
            <a:r>
              <a:rPr lang="ru-RU" dirty="0">
                <a:solidFill>
                  <a:srgbClr val="FFFF00"/>
                </a:solidFill>
              </a:rPr>
              <a:t>волонтерского отряда </a:t>
            </a:r>
            <a:r>
              <a:rPr lang="ru-RU" dirty="0" smtClean="0">
                <a:solidFill>
                  <a:srgbClr val="FFFF00"/>
                </a:solidFill>
              </a:rPr>
              <a:t>«Дорога добра»  </a:t>
            </a:r>
            <a:r>
              <a:rPr lang="ru-RU" dirty="0">
                <a:solidFill>
                  <a:srgbClr val="FFFF00"/>
                </a:solidFill>
              </a:rPr>
              <a:t>провели  для воспитанников реабилитационного центра праздник « Мы отцов продолжаем традиции», посвященному  Дню </a:t>
            </a:r>
            <a:r>
              <a:rPr lang="ru-RU" dirty="0" smtClean="0">
                <a:solidFill>
                  <a:srgbClr val="FFFF00"/>
                </a:solidFill>
              </a:rPr>
              <a:t>Победы. Начало его было адресовано с </a:t>
            </a:r>
            <a:r>
              <a:rPr lang="ru-RU" dirty="0">
                <a:solidFill>
                  <a:srgbClr val="FFFF00"/>
                </a:solidFill>
              </a:rPr>
              <a:t>теплых поздравлений мальчиков. </a:t>
            </a:r>
            <a:r>
              <a:rPr lang="ru-RU" dirty="0" smtClean="0">
                <a:solidFill>
                  <a:srgbClr val="FFFF00"/>
                </a:solidFill>
              </a:rPr>
              <a:t>Все </a:t>
            </a:r>
            <a:r>
              <a:rPr lang="ru-RU" dirty="0">
                <a:solidFill>
                  <a:srgbClr val="FFFF00"/>
                </a:solidFill>
              </a:rPr>
              <a:t>дети единодушно отметили, что защитник Родины – это благородная и очень важная профессия. Издревле самой почетной службой считалась защита государства от внешних врагов. Сколько бы вражеских попыток завоевать нашу Родину не предпринималось, на протяжении веков наша армия вместе с народом давала достойный отпор иноземным завоевателям! </a:t>
            </a:r>
            <a:r>
              <a:rPr lang="ru-RU" dirty="0" smtClean="0">
                <a:solidFill>
                  <a:srgbClr val="FFFF00"/>
                </a:solidFill>
              </a:rPr>
              <a:t>На </a:t>
            </a:r>
            <a:r>
              <a:rPr lang="ru-RU" dirty="0">
                <a:solidFill>
                  <a:srgbClr val="FFFF00"/>
                </a:solidFill>
              </a:rPr>
              <a:t>вопрос волонтеров: «Защитниками рождаются или становятся?» мальчишки ответили, что каждый гражданин России обязан стать ее защитником, и что они видят себя такими: любят свою Родину, хорошо учатся,  стараются  расти здоровыми и спортивными. </a:t>
            </a:r>
          </a:p>
        </p:txBody>
      </p:sp>
    </p:spTree>
    <p:extLst>
      <p:ext uri="{BB962C8B-B14F-4D97-AF65-F5344CB8AC3E}">
        <p14:creationId xmlns:p14="http://schemas.microsoft.com/office/powerpoint/2010/main" val="2196167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1999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" y="194310"/>
            <a:ext cx="5680710" cy="374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434" y="3406140"/>
            <a:ext cx="6216455" cy="3451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840730" y="194310"/>
            <a:ext cx="621315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</a:rPr>
              <a:t>Приятно было видеть, что во </a:t>
            </a:r>
            <a:r>
              <a:rPr lang="ru-RU" sz="2000" dirty="0" smtClean="0">
                <a:solidFill>
                  <a:srgbClr val="FFFF00"/>
                </a:solidFill>
              </a:rPr>
              <a:t>все представленные номера участников отряда радовали пожилых. Смех</a:t>
            </a:r>
            <a:r>
              <a:rPr lang="ru-RU" sz="2000" dirty="0">
                <a:solidFill>
                  <a:srgbClr val="FFFF00"/>
                </a:solidFill>
              </a:rPr>
              <a:t>, радость </a:t>
            </a:r>
            <a:r>
              <a:rPr lang="ru-RU" sz="2000" dirty="0" smtClean="0">
                <a:solidFill>
                  <a:srgbClr val="FFFF00"/>
                </a:solidFill>
              </a:rPr>
              <a:t>выступления в честь Дня Победы делали счастливыми </a:t>
            </a:r>
            <a:r>
              <a:rPr lang="ru-RU" sz="2000" dirty="0">
                <a:solidFill>
                  <a:srgbClr val="FFFF00"/>
                </a:solidFill>
              </a:rPr>
              <a:t>лица ребят…  </a:t>
            </a:r>
            <a:r>
              <a:rPr lang="ru-RU" sz="2000" dirty="0" smtClean="0">
                <a:solidFill>
                  <a:srgbClr val="FFFF00"/>
                </a:solidFill>
              </a:rPr>
              <a:t>А </a:t>
            </a:r>
            <a:r>
              <a:rPr lang="ru-RU" sz="2000" dirty="0">
                <a:solidFill>
                  <a:srgbClr val="FFFF00"/>
                </a:solidFill>
              </a:rPr>
              <a:t>затем – </a:t>
            </a:r>
            <a:r>
              <a:rPr lang="ru-RU" sz="2000" dirty="0" smtClean="0">
                <a:solidFill>
                  <a:srgbClr val="FFFF00"/>
                </a:solidFill>
              </a:rPr>
              <a:t>была преподнесена корзина с цветами в дар. </a:t>
            </a:r>
            <a:r>
              <a:rPr lang="ru-RU" sz="2000" dirty="0">
                <a:solidFill>
                  <a:srgbClr val="FFFF00"/>
                </a:solidFill>
              </a:rPr>
              <a:t>Здорово, что рядом с мальчишками и девчонками  центра </a:t>
            </a:r>
            <a:r>
              <a:rPr lang="ru-RU" sz="2000" dirty="0" smtClean="0">
                <a:solidFill>
                  <a:srgbClr val="FFFF00"/>
                </a:solidFill>
              </a:rPr>
              <a:t>«Дома ветеранов» наши </a:t>
            </a:r>
            <a:r>
              <a:rPr lang="ru-RU" sz="2000" dirty="0">
                <a:solidFill>
                  <a:srgbClr val="FFFF00"/>
                </a:solidFill>
              </a:rPr>
              <a:t>милые, добрые, заботливые «лучики добра</a:t>
            </a:r>
            <a:r>
              <a:rPr lang="ru-RU" sz="2000" dirty="0" smtClean="0">
                <a:solidFill>
                  <a:srgbClr val="FFFF00"/>
                </a:solidFill>
              </a:rPr>
              <a:t>». На </a:t>
            </a:r>
            <a:r>
              <a:rPr lang="ru-RU" sz="2000" dirty="0">
                <a:solidFill>
                  <a:srgbClr val="FFFF00"/>
                </a:solidFill>
              </a:rPr>
              <a:t>прощание – фотография на память и песня о </a:t>
            </a:r>
            <a:r>
              <a:rPr lang="ru-RU" sz="2000" dirty="0" smtClean="0">
                <a:solidFill>
                  <a:srgbClr val="FFFF00"/>
                </a:solidFill>
              </a:rPr>
              <a:t>дороге добра. «До новой встречи, наши аксакалы! Пусть чаще на ваших лицах будут улыбка и радость!</a:t>
            </a:r>
            <a:endParaRPr lang="ru-RU" sz="2000" dirty="0">
              <a:solidFill>
                <a:srgbClr val="FFFF00"/>
              </a:solidFill>
            </a:endParaRPr>
          </a:p>
          <a:p>
            <a:r>
              <a:rPr lang="ru-RU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2910" y="4251960"/>
            <a:ext cx="49720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DD784B"/>
                </a:solidFill>
                <a:latin typeface="Monotype Corsiva" panose="03010101010201010101" pitchFamily="66" charset="0"/>
              </a:rPr>
              <a:t>«Спроси </a:t>
            </a:r>
            <a:r>
              <a:rPr lang="ru-RU" sz="2000" b="1" dirty="0">
                <a:solidFill>
                  <a:srgbClr val="DD784B"/>
                </a:solidFill>
                <a:latin typeface="Monotype Corsiva" panose="03010101010201010101" pitchFamily="66" charset="0"/>
              </a:rPr>
              <a:t>у жизни строгой, какой идти дорогой,</a:t>
            </a:r>
          </a:p>
          <a:p>
            <a:pPr algn="ctr"/>
            <a:r>
              <a:rPr lang="ru-RU" sz="2000" b="1" dirty="0">
                <a:solidFill>
                  <a:srgbClr val="DD784B"/>
                </a:solidFill>
                <a:latin typeface="Monotype Corsiva" panose="03010101010201010101" pitchFamily="66" charset="0"/>
              </a:rPr>
              <a:t>Куда по свету белому отправиться с утра.</a:t>
            </a:r>
          </a:p>
          <a:p>
            <a:pPr algn="ctr"/>
            <a:r>
              <a:rPr lang="ru-RU" sz="2000" b="1" dirty="0">
                <a:solidFill>
                  <a:srgbClr val="DD784B"/>
                </a:solidFill>
                <a:latin typeface="Monotype Corsiva" panose="03010101010201010101" pitchFamily="66" charset="0"/>
              </a:rPr>
              <a:t>Иди за солнцем следом, хоть этот путь неведом,</a:t>
            </a:r>
          </a:p>
          <a:p>
            <a:pPr algn="ctr"/>
            <a:r>
              <a:rPr lang="ru-RU" sz="2000" b="1" dirty="0">
                <a:solidFill>
                  <a:srgbClr val="DD784B"/>
                </a:solidFill>
                <a:latin typeface="Monotype Corsiva" panose="03010101010201010101" pitchFamily="66" charset="0"/>
              </a:rPr>
              <a:t>Иди, мой друг, всегда иди дорогою добра.</a:t>
            </a:r>
          </a:p>
          <a:p>
            <a:pPr algn="ctr"/>
            <a:r>
              <a:rPr lang="ru-RU" sz="2000" b="1" dirty="0">
                <a:solidFill>
                  <a:srgbClr val="DD784B"/>
                </a:solidFill>
                <a:latin typeface="Monotype Corsiva" panose="03010101010201010101" pitchFamily="66" charset="0"/>
              </a:rPr>
              <a:t>Иди за солнцем следом, хоть этот путь неведом,</a:t>
            </a:r>
          </a:p>
          <a:p>
            <a:pPr algn="ctr"/>
            <a:r>
              <a:rPr lang="ru-RU" sz="2000" b="1" dirty="0">
                <a:solidFill>
                  <a:srgbClr val="DD784B"/>
                </a:solidFill>
                <a:latin typeface="Monotype Corsiva" panose="03010101010201010101" pitchFamily="66" charset="0"/>
              </a:rPr>
              <a:t>Иди, мой друг, всегда иди дорогою </a:t>
            </a:r>
            <a:r>
              <a:rPr lang="ru-RU" sz="2000" b="1" dirty="0" smtClean="0">
                <a:solidFill>
                  <a:srgbClr val="DD784B"/>
                </a:solidFill>
                <a:latin typeface="Monotype Corsiva" panose="03010101010201010101" pitchFamily="66" charset="0"/>
              </a:rPr>
              <a:t>добра…»</a:t>
            </a:r>
          </a:p>
          <a:p>
            <a:pPr algn="r"/>
            <a:r>
              <a:rPr lang="ru-RU" sz="2000" b="1" dirty="0">
                <a:solidFill>
                  <a:srgbClr val="DD784B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smtClean="0">
                <a:solidFill>
                  <a:srgbClr val="DD784B"/>
                </a:solidFill>
                <a:latin typeface="Monotype Corsiva" panose="03010101010201010101" pitchFamily="66" charset="0"/>
              </a:rPr>
              <a:t>Юрий Энтин</a:t>
            </a:r>
            <a:endParaRPr lang="ru-RU" sz="2000" b="1" dirty="0">
              <a:solidFill>
                <a:srgbClr val="DD784B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942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451" y="274321"/>
            <a:ext cx="7084629" cy="6366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5460136" y="731520"/>
            <a:ext cx="6301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Отделение «Дом ветеранов» БУ Орловской области «Центр социального обслуживания </a:t>
            </a:r>
            <a:r>
              <a:rPr lang="ru-RU" sz="2000" b="1" dirty="0">
                <a:solidFill>
                  <a:srgbClr val="CCFF33"/>
                </a:solidFill>
              </a:rPr>
              <a:t>населения» в городе Ливны по улице Фрунзе, дом 180д.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41" y="274321"/>
            <a:ext cx="4623370" cy="3006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10" y="731520"/>
            <a:ext cx="1181100" cy="11049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70" y="3817316"/>
            <a:ext cx="4534306" cy="340073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025" flipH="1">
            <a:off x="805291" y="3703208"/>
            <a:ext cx="2320291" cy="258318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0464" flipH="1">
            <a:off x="428459" y="4677633"/>
            <a:ext cx="3073954" cy="303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08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298"/>
            <a:ext cx="12191999" cy="71552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0"/>
            <a:ext cx="3733799" cy="37379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224" y="685948"/>
            <a:ext cx="2571750" cy="23660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" y="102870"/>
            <a:ext cx="9189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Добро творить как воздухом дышать,</a:t>
            </a:r>
            <a:r>
              <a:rPr lang="ru-RU" sz="2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 потребность людям данная от Бога.</a:t>
            </a:r>
          </a:p>
          <a:p>
            <a:r>
              <a:rPr lang="ru-RU" sz="2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Лучами сердца мир отогревать, и отдавать, </a:t>
            </a:r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и не считать, что отдал много...</a:t>
            </a:r>
            <a:endParaRPr lang="ru-RU" sz="2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08" y="1303199"/>
            <a:ext cx="4021407" cy="2217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1" y="1303199"/>
            <a:ext cx="3719009" cy="2217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08" y="4560570"/>
            <a:ext cx="3829050" cy="2194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621" y="4600574"/>
            <a:ext cx="3768314" cy="2114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4560570"/>
            <a:ext cx="3518534" cy="2182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125730" y="3635036"/>
            <a:ext cx="11681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B0F0"/>
                </a:solidFill>
              </a:rPr>
              <a:t>Отделение социально – досуговой деятельности </a:t>
            </a:r>
            <a:r>
              <a:rPr lang="ru-RU" sz="2000" dirty="0">
                <a:solidFill>
                  <a:schemeClr val="bg1"/>
                </a:solidFill>
              </a:rPr>
              <a:t>для граждан пожилого возраста и инвалидов далее «Досуговый центр» в городе Ливны по улице Карла Маркса, дом 145а </a:t>
            </a:r>
          </a:p>
        </p:txBody>
      </p:sp>
    </p:spTree>
    <p:extLst>
      <p:ext uri="{BB962C8B-B14F-4D97-AF65-F5344CB8AC3E}">
        <p14:creationId xmlns:p14="http://schemas.microsoft.com/office/powerpoint/2010/main" val="434096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170" y="0"/>
            <a:ext cx="1164172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Первые итоги, как первые шаги по дороге добра…</a:t>
            </a:r>
            <a:endParaRPr lang="ru-RU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0" y="1718516"/>
            <a:ext cx="4126760" cy="38516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177930" y="1729680"/>
            <a:ext cx="8014069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</a:rPr>
              <a:t>Социальный проект </a:t>
            </a:r>
            <a:r>
              <a:rPr lang="ru-RU" sz="2000" dirty="0" smtClean="0">
                <a:solidFill>
                  <a:srgbClr val="FFFF00"/>
                </a:solidFill>
              </a:rPr>
              <a:t>«Дорога добра позволяет решить </a:t>
            </a:r>
            <a:r>
              <a:rPr lang="ru-RU" sz="2000" dirty="0">
                <a:solidFill>
                  <a:srgbClr val="FFFF00"/>
                </a:solidFill>
              </a:rPr>
              <a:t>задачи воспитательного характера: воплощения гуманистического принципа образования – формирования милосердия. </a:t>
            </a:r>
            <a:r>
              <a:rPr lang="ru-RU" sz="2000" dirty="0" smtClean="0">
                <a:solidFill>
                  <a:srgbClr val="FFFF00"/>
                </a:solidFill>
              </a:rPr>
              <a:t>Проводя благотворительные </a:t>
            </a:r>
            <a:r>
              <a:rPr lang="ru-RU" sz="2000" dirty="0">
                <a:solidFill>
                  <a:srgbClr val="FFFF00"/>
                </a:solidFill>
              </a:rPr>
              <a:t>акции, направленные на проявление милосердия, доброты к нуждающимся в помощи и поддержке ветеранам педагогического труда и  Великой Отечественной войны,  детям социально-реабилитационного центра для </a:t>
            </a:r>
            <a:r>
              <a:rPr lang="ru-RU" sz="2000" dirty="0" smtClean="0">
                <a:solidFill>
                  <a:srgbClr val="FFFF00"/>
                </a:solidFill>
              </a:rPr>
              <a:t>несовершеннолетних, оказывая помощь в благоустройстве Лицейской территории акции отряда волонтеров необходимы и качественно меняют мировоззренческие принципы.  </a:t>
            </a:r>
            <a:r>
              <a:rPr lang="ru-RU" sz="2000" dirty="0">
                <a:solidFill>
                  <a:srgbClr val="FFFF00"/>
                </a:solidFill>
              </a:rPr>
              <a:t>Сегодня люди нуждаются не в материальных благах, а в человеческом участии. Именно этому и учит наш социальный проект: проявлять положительные человеческие качества (тепло, доброту, милосердие).  </a:t>
            </a:r>
            <a:r>
              <a:rPr lang="ru-RU" sz="2000" dirty="0" smtClean="0">
                <a:solidFill>
                  <a:srgbClr val="FFFF00"/>
                </a:solidFill>
              </a:rPr>
              <a:t>В планах тесно поддерживать </a:t>
            </a:r>
            <a:r>
              <a:rPr lang="ru-RU" sz="2000" dirty="0">
                <a:solidFill>
                  <a:srgbClr val="FFFF00"/>
                </a:solidFill>
              </a:rPr>
              <a:t>связь со станцией натуралистов, </a:t>
            </a:r>
            <a:r>
              <a:rPr lang="ru-RU" sz="2000" dirty="0" smtClean="0">
                <a:solidFill>
                  <a:srgbClr val="FFFF00"/>
                </a:solidFill>
              </a:rPr>
              <a:t>участвовать </a:t>
            </a:r>
            <a:r>
              <a:rPr lang="ru-RU" sz="2000" dirty="0">
                <a:solidFill>
                  <a:srgbClr val="FFFF00"/>
                </a:solidFill>
              </a:rPr>
              <a:t>в заготовке и кормлении </a:t>
            </a:r>
            <a:r>
              <a:rPr lang="ru-RU" sz="2000" dirty="0" smtClean="0">
                <a:solidFill>
                  <a:srgbClr val="FFFF00"/>
                </a:solidFill>
              </a:rPr>
              <a:t>животных, а так же познакомиться с организация </a:t>
            </a:r>
            <a:r>
              <a:rPr lang="ru-RU" sz="2000" dirty="0">
                <a:solidFill>
                  <a:srgbClr val="FFFF00"/>
                </a:solidFill>
              </a:rPr>
              <a:t>оказания услуг в области содержания животных "4лапы" </a:t>
            </a:r>
            <a:r>
              <a:rPr lang="ru-RU" sz="2000" dirty="0" smtClean="0">
                <a:solidFill>
                  <a:srgbClr val="FFFF00"/>
                </a:solidFill>
              </a:rPr>
              <a:t>в городе Ливны.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" y="5570130"/>
            <a:ext cx="3840480" cy="1288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3054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7399" y="3243943"/>
            <a:ext cx="3668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003633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1" y="187246"/>
            <a:ext cx="11571514" cy="64835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Выгнутая вниз стрелка 15"/>
          <p:cNvSpPr/>
          <p:nvPr/>
        </p:nvSpPr>
        <p:spPr>
          <a:xfrm rot="8309722">
            <a:off x="685418" y="2164160"/>
            <a:ext cx="3280684" cy="1274098"/>
          </a:xfrm>
          <a:prstGeom prst="curved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613" y="1412570"/>
            <a:ext cx="2832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Орловская область</a:t>
            </a:r>
            <a:endParaRPr lang="ru-RU" sz="2000" b="1" dirty="0">
              <a:solidFill>
                <a:srgbClr val="7030A0"/>
              </a:solidFill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1600200" y="4060371"/>
            <a:ext cx="326571" cy="3049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057399" y="4060371"/>
            <a:ext cx="16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Ливны</a:t>
            </a:r>
            <a:endParaRPr lang="ru-RU" sz="2400" b="1" dirty="0">
              <a:solidFill>
                <a:srgbClr val="FF0000"/>
              </a:solidFill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10" y="2366950"/>
            <a:ext cx="4572000" cy="29527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1" name="Овал 20"/>
          <p:cNvSpPr/>
          <p:nvPr/>
        </p:nvSpPr>
        <p:spPr>
          <a:xfrm>
            <a:off x="2275114" y="3559629"/>
            <a:ext cx="304800" cy="2836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793" y="187246"/>
            <a:ext cx="8635590" cy="648350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130625" y="187247"/>
            <a:ext cx="4537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  <a:ea typeface="BatangChe" panose="02030609000101010101" pitchFamily="49" charset="-127"/>
              </a:rPr>
              <a:t>География проекта</a:t>
            </a:r>
            <a:endParaRPr lang="ru-RU" sz="4000" b="1" dirty="0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  <a:ea typeface="Batang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72695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1" y="921336"/>
            <a:ext cx="4400550" cy="5015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-962428" y="33696"/>
            <a:ext cx="651740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Информационная</a:t>
            </a:r>
            <a:endParaRPr lang="ru-RU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1736" y="5758220"/>
            <a:ext cx="40690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</a:t>
            </a:r>
            <a:r>
              <a:rPr lang="ru-RU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арта проекта</a:t>
            </a:r>
            <a:endParaRPr lang="ru-RU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639693"/>
              </p:ext>
            </p:extLst>
          </p:nvPr>
        </p:nvGraphicFramePr>
        <p:xfrm>
          <a:off x="4583430" y="125729"/>
          <a:ext cx="7608570" cy="66433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8622"/>
                <a:gridCol w="6029948"/>
              </a:tblGrid>
              <a:tr h="509925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  <a:ea typeface="BatangChe" panose="02030609000101010101" pitchFamily="49" charset="-127"/>
                        </a:rPr>
                        <a:t>Название проекта</a:t>
                      </a:r>
                    </a:p>
                    <a:p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  <a:ea typeface="BatangChe" panose="02030609000101010101" pitchFamily="49" charset="-127"/>
                      </a:endParaRPr>
                    </a:p>
                  </a:txBody>
                  <a:tcPr>
                    <a:solidFill>
                      <a:srgbClr val="65C7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«Дорога добра»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>
                    <a:solidFill>
                      <a:srgbClr val="65C7E5"/>
                    </a:solidFill>
                  </a:tcPr>
                </a:tc>
              </a:tr>
              <a:tr h="913325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  <a:ea typeface="BatangChe" panose="02030609000101010101" pitchFamily="49" charset="-127"/>
                        </a:rPr>
                        <a:t>Территория реализации проекта</a:t>
                      </a:r>
                    </a:p>
                    <a:p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  <a:ea typeface="BatangChe" panose="02030609000101010101" pitchFamily="49" charset="-127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onotype Corsiva" panose="03010101010201010101" pitchFamily="66" charset="0"/>
                        </a:rPr>
                        <a:t>Город Ливны, МБОУ «Лицей им. С.Н. Булгакова» 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>
                    <a:solidFill>
                      <a:srgbClr val="65C7E5"/>
                    </a:solidFill>
                  </a:tcPr>
                </a:tc>
              </a:tr>
              <a:tr h="3630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BatangChe" panose="02030609000101010101" pitchFamily="49" charset="-127"/>
                          <a:cs typeface="Times New Roman" pitchFamily="18" charset="0"/>
                        </a:rPr>
                        <a:t>Тип проекта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BatangChe" panose="02030609000101010101" pitchFamily="49" charset="-127"/>
                      </a:endParaRPr>
                    </a:p>
                  </a:txBody>
                  <a:tcPr marT="45725" marB="45725" horzOverflow="overflow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cs typeface="Times New Roman" pitchFamily="18" charset="0"/>
                        </a:rPr>
                        <a:t>Долгосрочный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</a:txBody>
                  <a:tcPr marT="45725" marB="45725" horzOverflow="overflow">
                    <a:solidFill>
                      <a:srgbClr val="65C7E5"/>
                    </a:solidFill>
                  </a:tcPr>
                </a:tc>
              </a:tr>
              <a:tr h="5099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BatangChe" panose="02030609000101010101" pitchFamily="49" charset="-127"/>
                          <a:cs typeface="Times New Roman" pitchFamily="18" charset="0"/>
                        </a:rPr>
                        <a:t>Сроки реализации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BatangChe" panose="02030609000101010101" pitchFamily="49" charset="-127"/>
                      </a:endParaRPr>
                    </a:p>
                  </a:txBody>
                  <a:tcPr marT="45725" marB="45725" horzOverflow="overflow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cs typeface="Times New Roman" pitchFamily="18" charset="0"/>
                        </a:rPr>
                        <a:t>Сентябрь 2017 года – май 2023 года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</a:txBody>
                  <a:tcPr marT="45725" marB="45725" horzOverflow="overflow">
                    <a:solidFill>
                      <a:srgbClr val="65C7E5"/>
                    </a:solidFill>
                  </a:tcPr>
                </a:tc>
              </a:tr>
              <a:tr h="71990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lt"/>
                          <a:ea typeface="BatangChe" panose="02030609000101010101" pitchFamily="49" charset="-127"/>
                          <a:cs typeface="Times New Roman" pitchFamily="18" charset="0"/>
                        </a:rPr>
                        <a:t>Участники проекта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lt"/>
                        <a:ea typeface="BatangChe" panose="02030609000101010101" pitchFamily="49" charset="-127"/>
                      </a:endParaRPr>
                    </a:p>
                  </a:txBody>
                  <a:tcPr marT="45725" marB="45725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cs typeface="Times New Roman" pitchFamily="18" charset="0"/>
                        </a:rPr>
                        <a:t>Учащиеся классного коллектива с 5-го класса обучения по 9 класс обучения в общеобразовательном учреждении МБОУ «Лицей им. С.Н. Булгакова» г. Ливны, классный руководитель класса - отряда, родители обучающихся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</a:txBody>
                  <a:tcPr marT="45725" marB="45725" horzOverflow="overflow">
                    <a:solidFill>
                      <a:srgbClr val="65C7E5"/>
                    </a:solidFill>
                  </a:tcPr>
                </a:tc>
              </a:tr>
              <a:tr h="6015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BatangChe" panose="02030609000101010101" pitchFamily="49" charset="-127"/>
                          <a:cs typeface="Times New Roman" pitchFamily="18" charset="0"/>
                        </a:rPr>
                        <a:t>Направление проекта  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BatangChe" panose="02030609000101010101" pitchFamily="49" charset="-127"/>
                      </a:endParaRPr>
                    </a:p>
                  </a:txBody>
                  <a:tcPr marT="45725" marB="45725" horzOverflow="overflow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cs typeface="Times New Roman" pitchFamily="18" charset="0"/>
                        </a:rPr>
                        <a:t>Содействие в возрождение лучших отечественных традиций благотворительности через волонтерское движение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</a:endParaRPr>
                    </a:p>
                  </a:txBody>
                  <a:tcPr marT="45725" marB="45725" horzOverflow="overflow">
                    <a:solidFill>
                      <a:srgbClr val="65C7E5"/>
                    </a:solidFill>
                  </a:tcPr>
                </a:tc>
              </a:tr>
              <a:tr h="13749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BatangChe" panose="02030609000101010101" pitchFamily="49" charset="-127"/>
                          <a:cs typeface="Times New Roman" pitchFamily="18" charset="0"/>
                        </a:rPr>
                        <a:t>Краткое содержание проекта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BatangChe" panose="02030609000101010101" pitchFamily="49" charset="-127"/>
                      </a:endParaRPr>
                    </a:p>
                  </a:txBody>
                  <a:tcPr marT="45725" marB="45725" horzOverflow="overflow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Monotype Corsiva" panose="03010101010201010101" pitchFamily="66" charset="0"/>
                        </a:rPr>
                        <a:t>В основе идеи проекта лежит комплексный подход, сочетающий в себе организацию мероприятий для возрождение лучших отечественных традиций благотворительности через волонтерское движение , пропаганда миссионерства</a:t>
                      </a:r>
                      <a:r>
                        <a:rPr lang="ru-RU" sz="1400" baseline="0" dirty="0" smtClean="0">
                          <a:latin typeface="Monotype Corsiva" panose="03010101010201010101" pitchFamily="66" charset="0"/>
                        </a:rPr>
                        <a:t> и взаимопомощи</a:t>
                      </a:r>
                      <a:r>
                        <a:rPr lang="ru-RU" sz="1400" dirty="0" smtClean="0">
                          <a:latin typeface="Monotype Corsiva" panose="03010101010201010101" pitchFamily="66" charset="0"/>
                        </a:rPr>
                        <a:t> в социуме, тематических выступлений, конкурсов;</a:t>
                      </a:r>
                      <a:r>
                        <a:rPr lang="ru-RU" sz="1400" baseline="0" dirty="0" smtClean="0">
                          <a:latin typeface="Monotype Corsiva" panose="03010101010201010101" pitchFamily="66" charset="0"/>
                        </a:rPr>
                        <a:t> </a:t>
                      </a:r>
                      <a:r>
                        <a:rPr lang="ru-RU" sz="1400" dirty="0" smtClean="0">
                          <a:latin typeface="Monotype Corsiva" panose="03010101010201010101" pitchFamily="66" charset="0"/>
                        </a:rPr>
                        <a:t>создания</a:t>
                      </a:r>
                      <a:r>
                        <a:rPr lang="ru-RU" sz="1400" baseline="0" dirty="0" smtClean="0">
                          <a:latin typeface="Monotype Corsiva" panose="03010101010201010101" pitchFamily="66" charset="0"/>
                        </a:rPr>
                        <a:t> </a:t>
                      </a:r>
                      <a:r>
                        <a:rPr lang="ru-RU" sz="1400" dirty="0" smtClean="0">
                          <a:latin typeface="Monotype Corsiva" panose="03010101010201010101" pitchFamily="66" charset="0"/>
                        </a:rPr>
                        <a:t>буклетов, открыток, социальных видеороликов, рекламы духовно – нравственных ценностей общества</a:t>
                      </a:r>
                      <a:endParaRPr lang="ru-RU" dirty="0">
                        <a:latin typeface="Monotype Corsiva" panose="03010101010201010101" pitchFamily="66" charset="0"/>
                      </a:endParaRPr>
                    </a:p>
                  </a:txBody>
                  <a:tcPr>
                    <a:solidFill>
                      <a:srgbClr val="65C7E5"/>
                    </a:solidFill>
                  </a:tcPr>
                </a:tc>
              </a:tr>
              <a:tr h="15909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BatangChe" panose="02030609000101010101" pitchFamily="49" charset="-127"/>
                          <a:cs typeface="Times New Roman" pitchFamily="18" charset="0"/>
                        </a:rPr>
                        <a:t>Ресурсы проекта</a:t>
                      </a:r>
                    </a:p>
                  </a:txBody>
                  <a:tcPr marT="45725" marB="45725" horzOverflow="overflow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Monotype Corsiva" panose="03010101010201010101" pitchFamily="66" charset="0"/>
                        </a:rPr>
                        <a:t>Кадровые: социальный педагог, психолог, педагоги, классный руководитель, медработник,</a:t>
                      </a:r>
                      <a:r>
                        <a:rPr lang="ru-RU" sz="1400" baseline="0" dirty="0" smtClean="0">
                          <a:latin typeface="Monotype Corsiva" panose="03010101010201010101" pitchFamily="66" charset="0"/>
                        </a:rPr>
                        <a:t> школьный педагог – психолог, социальный педагог, заместитель директора по УВР . </a:t>
                      </a:r>
                      <a:r>
                        <a:rPr lang="ru-RU" sz="1400" dirty="0" smtClean="0">
                          <a:latin typeface="Monotype Corsiva" panose="03010101010201010101" pitchFamily="66" charset="0"/>
                        </a:rPr>
                        <a:t>Материально-финансовые: грамоты,  канцтовары, мультимедиа аппаратура. Информационные: справочники по теме, Интернет,</a:t>
                      </a:r>
                      <a:r>
                        <a:rPr lang="ru-RU" sz="1400" baseline="0" dirty="0" smtClean="0">
                          <a:latin typeface="Monotype Corsiva" panose="03010101010201010101" pitchFamily="66" charset="0"/>
                        </a:rPr>
                        <a:t> листовки, игры, викторины, мини – тренинги и др.</a:t>
                      </a:r>
                      <a:endParaRPr lang="ru-RU" dirty="0"/>
                    </a:p>
                  </a:txBody>
                  <a:tcPr>
                    <a:solidFill>
                      <a:srgbClr val="65C7E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6116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" y="195943"/>
            <a:ext cx="11778343" cy="10917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ru-RU" sz="3200" b="1" dirty="0">
              <a:solidFill>
                <a:srgbClr val="FFC000"/>
              </a:solidFill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1" y="1676400"/>
            <a:ext cx="1145177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Город Ливны </a:t>
            </a:r>
            <a:r>
              <a:rPr lang="ru-RU" sz="2000" dirty="0" smtClean="0">
                <a:solidFill>
                  <a:srgbClr val="7030A0"/>
                </a:solidFill>
              </a:rPr>
              <a:t>– это пространство, </a:t>
            </a:r>
            <a:r>
              <a:rPr lang="ru-RU" sz="2000" dirty="0">
                <a:solidFill>
                  <a:srgbClr val="7030A0"/>
                </a:solidFill>
              </a:rPr>
              <a:t>где </a:t>
            </a:r>
            <a:r>
              <a:rPr lang="ru-RU" sz="2000" dirty="0" smtClean="0">
                <a:solidFill>
                  <a:srgbClr val="7030A0"/>
                </a:solidFill>
              </a:rPr>
              <a:t>есть перспектива рождения  и развития волонтерских движений.</a:t>
            </a:r>
            <a:endParaRPr lang="ru-RU" sz="2000" dirty="0">
              <a:solidFill>
                <a:srgbClr val="7030A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Ливенский район </a:t>
            </a:r>
            <a:r>
              <a:rPr lang="ru-RU" sz="2000" dirty="0">
                <a:solidFill>
                  <a:srgbClr val="7030A0"/>
                </a:solidFill>
              </a:rPr>
              <a:t>– это </a:t>
            </a:r>
            <a:r>
              <a:rPr lang="ru-RU" sz="2000" dirty="0" smtClean="0">
                <a:solidFill>
                  <a:srgbClr val="7030A0"/>
                </a:solidFill>
              </a:rPr>
              <a:t>территория, где несомненно есть люди, нуждающиеся в моральной поддержке и личном участии волонтерского корпуса, есть возможность </a:t>
            </a:r>
            <a:r>
              <a:rPr lang="ru-RU" sz="2000" dirty="0">
                <a:solidFill>
                  <a:srgbClr val="7030A0"/>
                </a:solidFill>
              </a:rPr>
              <a:t>для оказания помощи людям, оказавшимся в сложной жизненной </a:t>
            </a:r>
            <a:r>
              <a:rPr lang="ru-RU" sz="2000" dirty="0" smtClean="0">
                <a:solidFill>
                  <a:srgbClr val="7030A0"/>
                </a:solidFill>
              </a:rPr>
              <a:t>ситуации. </a:t>
            </a:r>
            <a:endParaRPr lang="ru-RU" sz="2000" dirty="0">
              <a:solidFill>
                <a:srgbClr val="7030A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Орловская область </a:t>
            </a:r>
            <a:r>
              <a:rPr lang="ru-RU" sz="2000" dirty="0" smtClean="0">
                <a:solidFill>
                  <a:srgbClr val="7030A0"/>
                </a:solidFill>
              </a:rPr>
              <a:t>– это область социализации, приоритетными направлениями молодежной политики которой были  и есть – возрождение добровольчества, поиск духовных ресурсов, сохранение культурного наследия, патриотического и нравственного воспитания. 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4516916"/>
            <a:ext cx="4746173" cy="2107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273" y="4516916"/>
            <a:ext cx="4455886" cy="2092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28599" y="195943"/>
            <a:ext cx="1196340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Актуальность и значимость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2179785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9342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" y="303447"/>
            <a:ext cx="4903470" cy="3673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526052" y="1090399"/>
            <a:ext cx="4005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dirty="0">
              <a:solidFill>
                <a:srgbClr val="FFFF00"/>
              </a:solidFill>
              <a:ea typeface="BatangChe" panose="02030609000101010101" pitchFamily="49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7850" y="411480"/>
            <a:ext cx="6137909" cy="3416320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Возрождение лучших отечественных традиций благотворительности через волонтерское движение в </a:t>
            </a:r>
            <a:r>
              <a:rPr lang="ru-RU" sz="2400" b="1" dirty="0" smtClean="0">
                <a:solidFill>
                  <a:srgbClr val="FFFF00"/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МБОУ «Лицей им. С.Н. Булгакова» город Ливны</a:t>
            </a:r>
            <a:endParaRPr lang="ru-RU" sz="2400" b="1" dirty="0">
              <a:solidFill>
                <a:srgbClr val="FFFF00"/>
              </a:solidFill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" y="4617720"/>
            <a:ext cx="4011930" cy="1943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925830" y="1485899"/>
            <a:ext cx="334137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Цель проекта</a:t>
            </a:r>
            <a:endParaRPr lang="ru-RU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530" y="4617720"/>
            <a:ext cx="4331970" cy="2034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6688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914" y="1141044"/>
            <a:ext cx="6324599" cy="5716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768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1066800"/>
            <a:ext cx="1828800" cy="1828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497286" y="108857"/>
            <a:ext cx="65314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Задачи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22028" y="1328057"/>
            <a:ext cx="4506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Содействовать </a:t>
            </a:r>
            <a: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</a:rPr>
              <a:t>развитию у </a:t>
            </a:r>
            <a:r>
              <a:rPr lang="ru-RU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обучающихся </a:t>
            </a:r>
            <a: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</a:rPr>
              <a:t>потребности и готовности к благотворительной деятельности на основе развития социальной активности и гражданской позиции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0800" y="1567543"/>
            <a:ext cx="577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7030A0"/>
                </a:solidFill>
              </a:rPr>
              <a:t>1.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91400" y="2824256"/>
            <a:ext cx="4561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Развивать способность к толерантному общению и конструктивному взаимодействию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обучающихся-волонтеров с социумом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487886" y="3145971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2.</a:t>
            </a:r>
            <a:endParaRPr lang="ru-RU" sz="2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91400" y="4024586"/>
            <a:ext cx="4365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Содействовать утверждению в жизни современного общества идей добра и красоты, духовного и физического совершенствования детей и подростков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87886" y="4539343"/>
            <a:ext cx="52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</a:rPr>
              <a:t>3.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22028" y="5421087"/>
            <a:ext cx="42345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Через </a:t>
            </a:r>
            <a:r>
              <a:rPr lang="ru-RU" dirty="0">
                <a:solidFill>
                  <a:srgbClr val="00B0F0"/>
                </a:solidFill>
                <a:latin typeface="Monotype Corsiva" panose="03010101010201010101" pitchFamily="66" charset="0"/>
              </a:rPr>
              <a:t>коммуникативную и игровую </a:t>
            </a:r>
            <a:r>
              <a:rPr lang="ru-RU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деятельность способствовать </a:t>
            </a:r>
            <a:r>
              <a:rPr lang="ru-RU" dirty="0">
                <a:solidFill>
                  <a:srgbClr val="00B0F0"/>
                </a:solidFill>
                <a:latin typeface="Monotype Corsiva" panose="03010101010201010101" pitchFamily="66" charset="0"/>
              </a:rPr>
              <a:t>снятию у детей психологического </a:t>
            </a:r>
            <a:r>
              <a:rPr lang="ru-RU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напряжения</a:t>
            </a:r>
            <a:endParaRPr lang="ru-RU" dirty="0"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87886" y="5791200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00B0F0"/>
                </a:solidFill>
              </a:rPr>
              <a:t>4.</a:t>
            </a:r>
            <a:endParaRPr lang="ru-RU" sz="2000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080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973"/>
            <a:ext cx="12192000" cy="705394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0371" y="166664"/>
            <a:ext cx="8508039" cy="1754326"/>
          </a:xfrm>
          <a:prstGeom prst="rect">
            <a:avLst/>
          </a:prstGeom>
          <a:ln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Целевая</a:t>
            </a:r>
          </a:p>
          <a:p>
            <a:pPr algn="ctr"/>
            <a:r>
              <a:rPr lang="ru-R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аудитория</a:t>
            </a:r>
            <a:endParaRPr lang="ru-R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21" y="2537460"/>
            <a:ext cx="114757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a typeface="BatangChe" panose="02030609000101010101" pitchFamily="49" charset="-127"/>
              </a:rPr>
              <a:t>Лица из числа детей-сирот и дети, оставшиеся без попечения родителей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a typeface="BatangChe" panose="02030609000101010101" pitchFamily="49" charset="-127"/>
              </a:rPr>
              <a:t>,  БУОО Орловской области «Социальный центр для несовершеннолетних» в городе Ливны;</a:t>
            </a:r>
          </a:p>
          <a:p>
            <a:endParaRPr lang="ru-RU" sz="2400" b="1" dirty="0" smtClean="0">
              <a:solidFill>
                <a:schemeClr val="accent2">
                  <a:lumMod val="75000"/>
                </a:schemeClr>
              </a:solidFill>
              <a:ea typeface="BatangChe" panose="02030609000101010101" pitchFamily="49" charset="-127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a typeface="BatangChe" panose="02030609000101010101" pitchFamily="49" charset="-127"/>
              </a:rPr>
              <a:t>Отделение социально – досуговой деятельности для граждан пожилого возраста и инвалидов далее «Досуговый центр» в городе Ливны по улице Карла Маркса, дом 145а ( БУ Орловской области «Центр социального обслуживания населения по городу Ливны);</a:t>
            </a:r>
          </a:p>
          <a:p>
            <a:endParaRPr lang="ru-RU" sz="2400" b="1" dirty="0" smtClean="0">
              <a:solidFill>
                <a:schemeClr val="accent2">
                  <a:lumMod val="75000"/>
                </a:schemeClr>
              </a:solidFill>
              <a:ea typeface="BatangChe" panose="02030609000101010101" pitchFamily="49" charset="-127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a typeface="BatangChe" panose="02030609000101010101" pitchFamily="49" charset="-127"/>
              </a:rPr>
              <a:t>Отделение «Дом ветеранов» БУ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a typeface="BatangChe" panose="02030609000101010101" pitchFamily="49" charset="-127"/>
              </a:rPr>
              <a:t>Орловской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a typeface="BatangChe" panose="02030609000101010101" pitchFamily="49" charset="-127"/>
              </a:rPr>
              <a:t>области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a typeface="BatangChe" panose="02030609000101010101" pitchFamily="49" charset="-127"/>
              </a:rPr>
              <a:t>«Центр социального обслуживания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a typeface="BatangChe" panose="02030609000101010101" pitchFamily="49" charset="-127"/>
              </a:rPr>
              <a:t>населения» в городе Ливны по улице Фрунзе, дом 180д.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a typeface="BatangChe" panose="02030609000101010101" pitchFamily="49" charset="-127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89" y="166663"/>
            <a:ext cx="2551181" cy="1754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04089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997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846576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85257" y="1447800"/>
            <a:ext cx="99277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  <a:ea typeface="BatangChe" panose="02030609000101010101" pitchFamily="49" charset="-127"/>
              </a:rPr>
              <a:t>Наш проект </a:t>
            </a:r>
            <a:r>
              <a:rPr lang="ru-RU" sz="3200" dirty="0">
                <a:solidFill>
                  <a:schemeClr val="bg1"/>
                </a:solidFill>
              </a:rPr>
              <a:t>– </a:t>
            </a:r>
            <a:r>
              <a:rPr lang="ru-RU" sz="40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«Дарить людям добро»</a:t>
            </a:r>
            <a:endParaRPr lang="ru-RU" sz="40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8170" y="2710543"/>
            <a:ext cx="10199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a typeface="BatangChe" panose="02030609000101010101" pitchFamily="49" charset="-127"/>
              </a:rPr>
              <a:t>Руководитель</a:t>
            </a:r>
            <a:r>
              <a:rPr lang="ru-RU" dirty="0"/>
              <a:t> </a:t>
            </a:r>
            <a:r>
              <a:rPr lang="ru-RU" sz="3600" b="1" dirty="0">
                <a:solidFill>
                  <a:srgbClr val="FFFF00"/>
                </a:solidFill>
              </a:rPr>
              <a:t>– </a:t>
            </a:r>
            <a:r>
              <a:rPr lang="ru-RU" sz="36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Хайрова Наталья Романовна, учитель математики, классный руководитель 6 «б» класса</a:t>
            </a:r>
            <a:endParaRPr lang="ru-RU" sz="3600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8170" y="4649535"/>
            <a:ext cx="1019991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ea typeface="BatangChe" panose="02030609000101010101" pitchFamily="49" charset="-127"/>
              </a:rPr>
              <a:t>Наш отряд – </a:t>
            </a:r>
            <a:r>
              <a:rPr lang="ru-RU" sz="32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BatangChe" panose="02030609000101010101" pitchFamily="49" charset="-127"/>
              </a:rPr>
              <a:t>это 20 добровольцев и</a:t>
            </a:r>
            <a:r>
              <a:rPr lang="ru-RU" sz="36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BatangChe" panose="02030609000101010101" pitchFamily="49" charset="-127"/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BatangChe" panose="02030609000101010101" pitchFamily="49" charset="-127"/>
              </a:rPr>
              <a:t>у </a:t>
            </a:r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  <a:ea typeface="BatangChe" panose="02030609000101010101" pitchFamily="49" charset="-127"/>
              </a:rPr>
              <a:t>нас большие </a:t>
            </a:r>
            <a:r>
              <a:rPr lang="ru-RU" sz="32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BatangChe" panose="02030609000101010101" pitchFamily="49" charset="-127"/>
              </a:rPr>
              <a:t>планы. Нам </a:t>
            </a:r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  <a:ea typeface="BatangChe" panose="02030609000101010101" pitchFamily="49" charset="-127"/>
              </a:rPr>
              <a:t>нравится </a:t>
            </a:r>
            <a:r>
              <a:rPr lang="ru-RU" sz="32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BatangChe" panose="02030609000101010101" pitchFamily="49" charset="-127"/>
              </a:rPr>
              <a:t>то дело, которым мы занимаемся.</a:t>
            </a:r>
            <a:endParaRPr lang="ru-RU" sz="3200" b="1" dirty="0">
              <a:solidFill>
                <a:srgbClr val="7030A0"/>
              </a:solidFill>
              <a:latin typeface="Monotype Corsiva" panose="03010101010201010101" pitchFamily="66" charset="0"/>
              <a:ea typeface="BatangChe" panose="02030609000101010101" pitchFamily="49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6250" y="171450"/>
            <a:ext cx="7611835" cy="76944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B050"/>
                </a:solidFill>
              </a:rPr>
              <a:t>Наш</a:t>
            </a:r>
            <a:r>
              <a:rPr lang="ru-RU" sz="4400" b="1" dirty="0" smtClean="0">
                <a:solidFill>
                  <a:srgbClr val="FF0000"/>
                </a:solidFill>
              </a:rPr>
              <a:t> </a:t>
            </a:r>
            <a:r>
              <a:rPr lang="ru-RU" sz="4400" b="1" dirty="0" smtClean="0">
                <a:solidFill>
                  <a:srgbClr val="00B050"/>
                </a:solidFill>
              </a:rPr>
              <a:t>отряд</a:t>
            </a:r>
            <a:r>
              <a:rPr lang="ru-RU" sz="4400" b="1" dirty="0" smtClean="0">
                <a:solidFill>
                  <a:srgbClr val="FF0000"/>
                </a:solidFill>
              </a:rPr>
              <a:t>  </a:t>
            </a:r>
            <a:r>
              <a:rPr lang="ru-RU" sz="4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«Дорога </a:t>
            </a:r>
            <a:r>
              <a:rPr lang="ru-RU" sz="4400" b="1" dirty="0" smtClean="0">
                <a:latin typeface="Monotype Corsiva" panose="03010101010201010101" pitchFamily="66" charset="0"/>
              </a:rPr>
              <a:t>добра»</a:t>
            </a:r>
            <a:endParaRPr lang="ru-RU" sz="4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007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1736</TotalTime>
  <Words>1907</Words>
  <Application>Microsoft Office PowerPoint</Application>
  <PresentationFormat>Широкоэкранный</PresentationFormat>
  <Paragraphs>145</Paragraphs>
  <Slides>24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BatangChe</vt:lpstr>
      <vt:lpstr>Arial</vt:lpstr>
      <vt:lpstr>Calibri</vt:lpstr>
      <vt:lpstr>Calibri Light</vt:lpstr>
      <vt:lpstr>Droid Sans Fallback</vt:lpstr>
      <vt:lpstr>Monotype Corsiva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МАСТЕР</dc:creator>
  <cp:lastModifiedBy>ХАЙР</cp:lastModifiedBy>
  <cp:revision>151</cp:revision>
  <dcterms:created xsi:type="dcterms:W3CDTF">2018-07-27T17:03:37Z</dcterms:created>
  <dcterms:modified xsi:type="dcterms:W3CDTF">2018-08-23T15:32:33Z</dcterms:modified>
</cp:coreProperties>
</file>