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8" r:id="rId3"/>
    <p:sldId id="276" r:id="rId4"/>
    <p:sldId id="267" r:id="rId5"/>
    <p:sldId id="257" r:id="rId6"/>
    <p:sldId id="266" r:id="rId7"/>
    <p:sldId id="281" r:id="rId8"/>
    <p:sldId id="272" r:id="rId9"/>
    <p:sldId id="283" r:id="rId10"/>
    <p:sldId id="302" r:id="rId11"/>
    <p:sldId id="296" r:id="rId12"/>
    <p:sldId id="301" r:id="rId13"/>
    <p:sldId id="282" r:id="rId14"/>
    <p:sldId id="300" r:id="rId15"/>
    <p:sldId id="299" r:id="rId16"/>
    <p:sldId id="298" r:id="rId17"/>
    <p:sldId id="297" r:id="rId18"/>
    <p:sldId id="287" r:id="rId19"/>
    <p:sldId id="286" r:id="rId20"/>
    <p:sldId id="294" r:id="rId21"/>
    <p:sldId id="293" r:id="rId22"/>
    <p:sldId id="288" r:id="rId23"/>
    <p:sldId id="303" r:id="rId24"/>
    <p:sldId id="290" r:id="rId25"/>
    <p:sldId id="271" r:id="rId26"/>
    <p:sldId id="292" r:id="rId27"/>
    <p:sldId id="289" r:id="rId28"/>
    <p:sldId id="295" r:id="rId29"/>
    <p:sldId id="273" r:id="rId30"/>
    <p:sldId id="264" r:id="rId31"/>
    <p:sldId id="259" r:id="rId32"/>
    <p:sldId id="274" r:id="rId33"/>
    <p:sldId id="261" r:id="rId34"/>
    <p:sldId id="269" r:id="rId35"/>
    <p:sldId id="304" r:id="rId36"/>
    <p:sldId id="291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AB8DADA2-2B44-4225-BDF4-C8A83E7BBE18}" type="datetimeFigureOut">
              <a:rPr lang="ru-RU" smtClean="0"/>
              <a:t>16.05.2018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560320D9-8240-41A2-960D-1379E2DE746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DADA2-2B44-4225-BDF4-C8A83E7BBE18}" type="datetimeFigureOut">
              <a:rPr lang="ru-RU" smtClean="0"/>
              <a:t>16.05.2018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320D9-8240-41A2-960D-1379E2DE746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DADA2-2B44-4225-BDF4-C8A83E7BBE18}" type="datetimeFigureOut">
              <a:rPr lang="ru-RU" smtClean="0"/>
              <a:t>16.05.2018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320D9-8240-41A2-960D-1379E2DE746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AB8DADA2-2B44-4225-BDF4-C8A83E7BBE18}" type="datetimeFigureOut">
              <a:rPr lang="ru-RU" smtClean="0"/>
              <a:t>16.05.2018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320D9-8240-41A2-960D-1379E2DE746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AB8DADA2-2B44-4225-BDF4-C8A83E7BBE18}" type="datetimeFigureOut">
              <a:rPr lang="ru-RU" smtClean="0"/>
              <a:t>16.05.2018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560320D9-8240-41A2-960D-1379E2DE746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AB8DADA2-2B44-4225-BDF4-C8A83E7BBE18}" type="datetimeFigureOut">
              <a:rPr lang="ru-RU" smtClean="0"/>
              <a:t>16.05.2018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560320D9-8240-41A2-960D-1379E2DE746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AB8DADA2-2B44-4225-BDF4-C8A83E7BBE18}" type="datetimeFigureOut">
              <a:rPr lang="ru-RU" smtClean="0"/>
              <a:t>16.05.2018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560320D9-8240-41A2-960D-1379E2DE746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DADA2-2B44-4225-BDF4-C8A83E7BBE18}" type="datetimeFigureOut">
              <a:rPr lang="ru-RU" smtClean="0"/>
              <a:t>16.05.2018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320D9-8240-41A2-960D-1379E2DE746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AB8DADA2-2B44-4225-BDF4-C8A83E7BBE18}" type="datetimeFigureOut">
              <a:rPr lang="ru-RU" smtClean="0"/>
              <a:t>16.05.2018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560320D9-8240-41A2-960D-1379E2DE746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AB8DADA2-2B44-4225-BDF4-C8A83E7BBE18}" type="datetimeFigureOut">
              <a:rPr lang="ru-RU" smtClean="0"/>
              <a:t>16.05.2018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560320D9-8240-41A2-960D-1379E2DE746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AB8DADA2-2B44-4225-BDF4-C8A83E7BBE18}" type="datetimeFigureOut">
              <a:rPr lang="ru-RU" smtClean="0"/>
              <a:t>16.05.2018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560320D9-8240-41A2-960D-1379E2DE746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AB8DADA2-2B44-4225-BDF4-C8A83E7BBE18}" type="datetimeFigureOut">
              <a:rPr lang="ru-RU" smtClean="0"/>
              <a:t>16.05.2018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560320D9-8240-41A2-960D-1379E2DE746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6.svg"/><Relationship Id="rId18" Type="http://schemas.openxmlformats.org/officeDocument/2006/relationships/image" Target="../media/image48.png"/><Relationship Id="rId26" Type="http://schemas.openxmlformats.org/officeDocument/2006/relationships/image" Target="../media/image52.png"/><Relationship Id="rId39" Type="http://schemas.openxmlformats.org/officeDocument/2006/relationships/image" Target="../media/image76.sv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56.png"/><Relationship Id="rId7" Type="http://schemas.openxmlformats.org/officeDocument/2006/relationships/image" Target="../media/image52.svg"/><Relationship Id="rId12" Type="http://schemas.openxmlformats.org/officeDocument/2006/relationships/image" Target="../media/image45.png"/><Relationship Id="rId17" Type="http://schemas.openxmlformats.org/officeDocument/2006/relationships/image" Target="../media/image60.svg"/><Relationship Id="rId25" Type="http://schemas.openxmlformats.org/officeDocument/2006/relationships/image" Target="../media/image13.svg"/><Relationship Id="rId33" Type="http://schemas.openxmlformats.org/officeDocument/2006/relationships/image" Target="../media/image70.svg"/><Relationship Id="rId38" Type="http://schemas.openxmlformats.org/officeDocument/2006/relationships/image" Target="../media/image58.png"/><Relationship Id="rId2" Type="http://schemas.openxmlformats.org/officeDocument/2006/relationships/image" Target="../media/image40.png"/><Relationship Id="rId16" Type="http://schemas.openxmlformats.org/officeDocument/2006/relationships/image" Target="../media/image47.png"/><Relationship Id="rId20" Type="http://schemas.openxmlformats.org/officeDocument/2006/relationships/image" Target="../media/image49.png"/><Relationship Id="rId29" Type="http://schemas.openxmlformats.org/officeDocument/2006/relationships/image" Target="../media/image6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.svg"/><Relationship Id="rId24" Type="http://schemas.openxmlformats.org/officeDocument/2006/relationships/image" Target="../media/image51.png"/><Relationship Id="rId32" Type="http://schemas.openxmlformats.org/officeDocument/2006/relationships/image" Target="../media/image55.png"/><Relationship Id="rId37" Type="http://schemas.openxmlformats.org/officeDocument/2006/relationships/image" Target="../media/image74.svg"/><Relationship Id="rId5" Type="http://schemas.openxmlformats.org/officeDocument/2006/relationships/image" Target="../media/image50.svg"/><Relationship Id="rId15" Type="http://schemas.openxmlformats.org/officeDocument/2006/relationships/image" Target="../media/image58.svg"/><Relationship Id="rId23" Type="http://schemas.openxmlformats.org/officeDocument/2006/relationships/image" Target="../media/image11.svg"/><Relationship Id="rId28" Type="http://schemas.openxmlformats.org/officeDocument/2006/relationships/image" Target="../media/image53.png"/><Relationship Id="rId36" Type="http://schemas.openxmlformats.org/officeDocument/2006/relationships/image" Target="../media/image57.png"/><Relationship Id="rId10" Type="http://schemas.openxmlformats.org/officeDocument/2006/relationships/image" Target="../media/image44.png"/><Relationship Id="rId19" Type="http://schemas.openxmlformats.org/officeDocument/2006/relationships/image" Target="../media/image62.svg"/><Relationship Id="rId31" Type="http://schemas.openxmlformats.org/officeDocument/2006/relationships/image" Target="../media/image68.svg"/><Relationship Id="rId4" Type="http://schemas.openxmlformats.org/officeDocument/2006/relationships/image" Target="../media/image41.png"/><Relationship Id="rId9" Type="http://schemas.openxmlformats.org/officeDocument/2006/relationships/image" Target="../media/image54.svg"/><Relationship Id="rId14" Type="http://schemas.openxmlformats.org/officeDocument/2006/relationships/image" Target="../media/image46.png"/><Relationship Id="rId22" Type="http://schemas.openxmlformats.org/officeDocument/2006/relationships/image" Target="../media/image50.png"/><Relationship Id="rId27" Type="http://schemas.openxmlformats.org/officeDocument/2006/relationships/image" Target="../media/image64.svg"/><Relationship Id="rId30" Type="http://schemas.openxmlformats.org/officeDocument/2006/relationships/image" Target="../media/image54.png"/><Relationship Id="rId35" Type="http://schemas.openxmlformats.org/officeDocument/2006/relationships/image" Target="../media/image72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1"/>
            <a:ext cx="7772400" cy="2088232"/>
          </a:xfrm>
        </p:spPr>
        <p:txBody>
          <a:bodyPr/>
          <a:lstStyle/>
          <a:p>
            <a:r>
              <a:rPr lang="ru-RU" sz="2400" dirty="0" smtClean="0"/>
              <a:t>Конференция 2018</a:t>
            </a:r>
            <a:br>
              <a:rPr lang="ru-RU" sz="2400" dirty="0" smtClean="0"/>
            </a:br>
            <a:r>
              <a:rPr lang="ru-RU" sz="2400" dirty="0" smtClean="0"/>
              <a:t>ЦРР – детский сад №12 «Светлячок» </a:t>
            </a:r>
            <a:r>
              <a:rPr lang="ru-RU" sz="2400" dirty="0" err="1" smtClean="0"/>
              <a:t>пгт</a:t>
            </a:r>
            <a:r>
              <a:rPr lang="ru-RU" sz="2400" dirty="0" smtClean="0"/>
              <a:t>. Ярославский</a:t>
            </a:r>
            <a:br>
              <a:rPr lang="ru-RU" sz="2400" dirty="0" smtClean="0"/>
            </a:br>
            <a:r>
              <a:rPr lang="ru-RU" sz="2400" dirty="0" smtClean="0"/>
              <a:t>Воспитатель: </a:t>
            </a:r>
            <a:r>
              <a:rPr lang="ru-RU" sz="2400" dirty="0" err="1" smtClean="0"/>
              <a:t>Пучкина</a:t>
            </a:r>
            <a:r>
              <a:rPr lang="ru-RU" sz="2400" dirty="0" smtClean="0"/>
              <a:t> Т. Ю.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2780928"/>
            <a:ext cx="6400800" cy="3240360"/>
          </a:xfrm>
        </p:spPr>
        <p:txBody>
          <a:bodyPr>
            <a:normAutofit fontScale="92500" lnSpcReduction="10000"/>
          </a:bodyPr>
          <a:lstStyle/>
          <a:p>
            <a:r>
              <a:rPr lang="ru-RU" sz="4800" dirty="0" smtClean="0"/>
              <a:t>Влияние игровых технологий на развитие интеллекта детей с нарушениями речи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5194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3F4C104D-5F30-4811-9376-566B26E4719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815E34B-5D02-4E01-A936-E8E1C0AB6F1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Freeform 11">
            <a:extLst>
              <a:ext uri="{FF2B5EF4-FFF2-40B4-BE49-F238E27FC236}">
                <a16:creationId xmlns="" xmlns:a16="http://schemas.microsoft.com/office/drawing/2014/main" id="{7DE3414B-B032-4710-A468-D3285E38C5F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6061223"/>
            <a:ext cx="77852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657" y="1268760"/>
            <a:ext cx="5622997" cy="3725235"/>
          </a:xfrm>
          <a:prstGeom prst="flowChartOnlineStorage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918" y="645106"/>
            <a:ext cx="2737709" cy="1259894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204864"/>
            <a:ext cx="2839143" cy="3759253"/>
          </a:xfrm>
        </p:spPr>
        <p:txBody>
          <a:bodyPr>
            <a:normAutofit/>
          </a:bodyPr>
          <a:lstStyle/>
          <a:p>
            <a:r>
              <a:rPr lang="ru-RU" dirty="0"/>
              <a:t>Рисование с использованием сухих листьев</a:t>
            </a:r>
          </a:p>
        </p:txBody>
      </p:sp>
    </p:spTree>
    <p:extLst>
      <p:ext uri="{BB962C8B-B14F-4D97-AF65-F5344CB8AC3E}">
        <p14:creationId xmlns:p14="http://schemas.microsoft.com/office/powerpoint/2010/main" val="4052160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7398C59F-5A18-487B-91D6-B955AACF2E50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="" xmlns:a16="http://schemas.microsoft.com/office/drawing/2014/main" id="{0557FAFE-C7C3-47EC-A4F5-9B2166319209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="" xmlns:a16="http://schemas.microsoft.com/office/drawing/2014/main" id="{95BC28FB-3882-4674-9D79-EA58BEB7CEB1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="" xmlns:a16="http://schemas.microsoft.com/office/drawing/2014/main" id="{9C6EC892-83F9-402F-8552-0AD7C0556EBC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="" xmlns:a16="http://schemas.microsoft.com/office/drawing/2014/main" id="{18387766-037C-4EF0-8471-D19CBF2A431F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="" xmlns:a16="http://schemas.microsoft.com/office/drawing/2014/main" id="{1E364F38-6F3A-476A-93E6-962EA817C427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="" xmlns:a16="http://schemas.microsoft.com/office/drawing/2014/main" id="{35C335A4-1E67-4293-8BE2-DFB085D4FBBC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="" xmlns:a16="http://schemas.microsoft.com/office/drawing/2014/main" id="{9A8A0F10-2C98-4297-9F92-5D95533927BD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="" xmlns:a16="http://schemas.microsoft.com/office/drawing/2014/main" id="{C3B112A3-006E-4008-A778-DB5F6A09D510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="" xmlns:a16="http://schemas.microsoft.com/office/drawing/2014/main" id="{E5E62767-5C25-4C49-9568-432433A3C5B7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="" xmlns:a16="http://schemas.microsoft.com/office/drawing/2014/main" id="{598EC006-77B1-42BA-B815-66CCB9B170E6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="" xmlns:a16="http://schemas.microsoft.com/office/drawing/2014/main" id="{A144ED09-DA06-491D-95A8-AB3DED432959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="" xmlns:a16="http://schemas.microsoft.com/office/drawing/2014/main" id="{1CB00BD2-11CD-4A38-8F38-02B0D1105EFB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520234FB-542E-4550-9C2F-1B56FD41A1C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="" xmlns:a16="http://schemas.microsoft.com/office/drawing/2014/main" id="{41FCE1F3-DEB3-47CD-90FF-7DABB4AF4540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="" xmlns:a16="http://schemas.microsoft.com/office/drawing/2014/main" id="{5708E488-C19B-452C-B197-6F1C34F6E735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="" xmlns:a16="http://schemas.microsoft.com/office/drawing/2014/main" id="{89D3FD25-890E-4981-A71D-EE796873D744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="" xmlns:a16="http://schemas.microsoft.com/office/drawing/2014/main" id="{51B5414C-556A-47CB-8EE2-974A85A7A4D2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="" xmlns:a16="http://schemas.microsoft.com/office/drawing/2014/main" id="{1C02B20C-2B27-4B75-8AEE-A5D2E2674B81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="" xmlns:a16="http://schemas.microsoft.com/office/drawing/2014/main" id="{54427714-F9AA-4F93-BD1D-400F1EA93FCA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="" xmlns:a16="http://schemas.microsoft.com/office/drawing/2014/main" id="{28A77D6A-9E81-497F-ABCC-2695BB5ADDEC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="" xmlns:a16="http://schemas.microsoft.com/office/drawing/2014/main" id="{2A1533BA-1478-4F7C-8E24-3F3E905050E4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="" xmlns:a16="http://schemas.microsoft.com/office/drawing/2014/main" id="{39686201-E633-40FD-A80A-1E28AD52E37C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="" xmlns:a16="http://schemas.microsoft.com/office/drawing/2014/main" id="{76A215C2-F590-4938-810B-F8A79366CE2B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="" xmlns:a16="http://schemas.microsoft.com/office/drawing/2014/main" id="{85F418E7-330D-4002-8EC8-33C1A897FFBF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="" xmlns:a16="http://schemas.microsoft.com/office/drawing/2014/main" id="{8FFE669A-54C9-4436-9566-C5A90F16DB40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DE91395A-2D18-4AF6-A0AC-AAA7189FED1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6">
            <a:extLst>
              <a:ext uri="{FF2B5EF4-FFF2-40B4-BE49-F238E27FC236}">
                <a16:creationId xmlns="" xmlns:a16="http://schemas.microsoft.com/office/drawing/2014/main" id="{7BD08880-457D-4C62-A3B5-6A9B0878C7E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2" name="Rectangle 41">
            <a:extLst>
              <a:ext uri="{FF2B5EF4-FFF2-40B4-BE49-F238E27FC236}">
                <a16:creationId xmlns="" xmlns:a16="http://schemas.microsoft.com/office/drawing/2014/main" id="{FA94DED7-0A28-4AD9-8747-E9411322501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914171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44" name="Rectangle 43">
            <a:extLst>
              <a:ext uri="{FF2B5EF4-FFF2-40B4-BE49-F238E27FC236}">
                <a16:creationId xmlns="" xmlns:a16="http://schemas.microsoft.com/office/drawing/2014/main" id="{6F175609-91A3-416E-BC3D-7548FDE029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5715" y="-1"/>
            <a:ext cx="915543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Объект 3" descr="Изображение выглядит как внутренний, стол&#10;&#10;Описание создано с высокой степенью достоверности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r="26775" b="6468"/>
          <a:stretch/>
        </p:blipFill>
        <p:spPr>
          <a:xfrm rot="5400000">
            <a:off x="2882899" y="596900"/>
            <a:ext cx="6858000" cy="5664200"/>
          </a:xfrm>
          <a:prstGeom prst="flowChartOnlineStorage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9A3B0D54-9DF0-4FF8-A0AA-B4234DF358E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3479799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Freeform 5">
            <a:extLst>
              <a:ext uri="{FF2B5EF4-FFF2-40B4-BE49-F238E27FC236}">
                <a16:creationId xmlns="" xmlns:a16="http://schemas.microsoft.com/office/drawing/2014/main" id="{64D236DE-BD07-488F-B236-DDEEFFF720F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4053016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601" y="1795849"/>
            <a:ext cx="3423198" cy="311481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 err="1">
                <a:solidFill>
                  <a:srgbClr val="FEFFFF"/>
                </a:solidFill>
              </a:rPr>
              <a:t>Игровое</a:t>
            </a:r>
            <a:r>
              <a:rPr lang="en-US" sz="3200" dirty="0">
                <a:solidFill>
                  <a:srgbClr val="FEFFFF"/>
                </a:solidFill>
              </a:rPr>
              <a:t/>
            </a:r>
            <a:br>
              <a:rPr lang="en-US" sz="3200" dirty="0">
                <a:solidFill>
                  <a:srgbClr val="FEFFFF"/>
                </a:solidFill>
              </a:rPr>
            </a:br>
            <a:r>
              <a:rPr lang="en-US" sz="3200" dirty="0" err="1">
                <a:solidFill>
                  <a:srgbClr val="FEFFFF"/>
                </a:solidFill>
              </a:rPr>
              <a:t>упражнение</a:t>
            </a:r>
            <a:endParaRPr lang="en-US" sz="3200" dirty="0">
              <a:solidFill>
                <a:srgbClr val="FEFF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5209" y="5189400"/>
            <a:ext cx="2834152" cy="5442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1400">
                <a:solidFill>
                  <a:srgbClr val="FEFFFF"/>
                </a:solidFill>
              </a:rPr>
              <a:t>«Осенний калейдоскоп»</a:t>
            </a:r>
          </a:p>
        </p:txBody>
      </p:sp>
    </p:spTree>
    <p:extLst>
      <p:ext uri="{BB962C8B-B14F-4D97-AF65-F5344CB8AC3E}">
        <p14:creationId xmlns:p14="http://schemas.microsoft.com/office/powerpoint/2010/main" val="2392539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="" xmlns:a16="http://schemas.microsoft.com/office/drawing/2014/main" id="{B2EC7880-C5D9-40A8-A6B0-3198AD07AD1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4543A62-A2AB-454A-878E-D3D9190D5FC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Freeform 11">
            <a:extLst>
              <a:ext uri="{FF2B5EF4-FFF2-40B4-BE49-F238E27FC236}">
                <a16:creationId xmlns="" xmlns:a16="http://schemas.microsoft.com/office/drawing/2014/main" id="{50553464-41F1-4160-9D02-7C5EC7013BD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6061223"/>
            <a:ext cx="77852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Объект 4">
            <a:extLst>
              <a:ext uri="{FF2B5EF4-FFF2-40B4-BE49-F238E27FC236}">
                <a16:creationId xmlns="" xmlns:a16="http://schemas.microsoft.com/office/drawing/2014/main" id="{53A35E07-83A2-4C83-9FCD-835F171C2A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0" r="13300"/>
          <a:stretch/>
        </p:blipFill>
        <p:spPr>
          <a:xfrm rot="5400000">
            <a:off x="3255553" y="942153"/>
            <a:ext cx="5674281" cy="5633675"/>
          </a:xfrm>
          <a:prstGeom prst="flowChartDelay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50593AB-FAC6-4E9C-B53F-12FD7843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918" y="645106"/>
            <a:ext cx="2737709" cy="1259894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51520" y="2060848"/>
            <a:ext cx="3096344" cy="3995627"/>
          </a:xfrm>
        </p:spPr>
        <p:txBody>
          <a:bodyPr>
            <a:noAutofit/>
          </a:bodyPr>
          <a:lstStyle/>
          <a:p>
            <a:r>
              <a:rPr lang="ru-RU" sz="2000" dirty="0"/>
              <a:t>Рисование с использованием сухих листьев </a:t>
            </a:r>
          </a:p>
          <a:p>
            <a:endParaRPr lang="ru-RU" sz="3200" dirty="0"/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61918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798F9B41-C0BB-4199-8B88-61AEDF866377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10" y="228600"/>
            <a:ext cx="2138628" cy="6638625"/>
            <a:chOff x="2487613" y="285750"/>
            <a:chExt cx="2428875" cy="5654676"/>
          </a:xfrm>
        </p:grpSpPr>
        <p:sp>
          <p:nvSpPr>
            <p:cNvPr id="19" name="Freeform 11">
              <a:extLst>
                <a:ext uri="{FF2B5EF4-FFF2-40B4-BE49-F238E27FC236}">
                  <a16:creationId xmlns="" xmlns:a16="http://schemas.microsoft.com/office/drawing/2014/main" id="{EA4D851F-E4B5-49B6-9FBC-F08B1F60C986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2">
              <a:extLst>
                <a:ext uri="{FF2B5EF4-FFF2-40B4-BE49-F238E27FC236}">
                  <a16:creationId xmlns="" xmlns:a16="http://schemas.microsoft.com/office/drawing/2014/main" id="{D6B85AA1-B522-40BC-A7E9-6F790383A4F1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3">
              <a:extLst>
                <a:ext uri="{FF2B5EF4-FFF2-40B4-BE49-F238E27FC236}">
                  <a16:creationId xmlns="" xmlns:a16="http://schemas.microsoft.com/office/drawing/2014/main" id="{A4F7E107-44B7-4605-9DFA-55D5FC7FA9FD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4">
              <a:extLst>
                <a:ext uri="{FF2B5EF4-FFF2-40B4-BE49-F238E27FC236}">
                  <a16:creationId xmlns="" xmlns:a16="http://schemas.microsoft.com/office/drawing/2014/main" id="{DCC75B54-1B9C-4E85-A09E-8608C8EDF54E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15">
              <a:extLst>
                <a:ext uri="{FF2B5EF4-FFF2-40B4-BE49-F238E27FC236}">
                  <a16:creationId xmlns="" xmlns:a16="http://schemas.microsoft.com/office/drawing/2014/main" id="{DDD75D6F-6DFC-4029-B8B7-394D495B07F5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16">
              <a:extLst>
                <a:ext uri="{FF2B5EF4-FFF2-40B4-BE49-F238E27FC236}">
                  <a16:creationId xmlns="" xmlns:a16="http://schemas.microsoft.com/office/drawing/2014/main" id="{AC82AAE3-8599-43E3-A57E-029E7AACF013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7">
              <a:extLst>
                <a:ext uri="{FF2B5EF4-FFF2-40B4-BE49-F238E27FC236}">
                  <a16:creationId xmlns="" xmlns:a16="http://schemas.microsoft.com/office/drawing/2014/main" id="{44957E77-EB98-4A5B-B9C3-298587AA3F6E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8">
              <a:extLst>
                <a:ext uri="{FF2B5EF4-FFF2-40B4-BE49-F238E27FC236}">
                  <a16:creationId xmlns="" xmlns:a16="http://schemas.microsoft.com/office/drawing/2014/main" id="{D32ACAD4-DF6C-4DBE-9584-53B918F5702C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9">
              <a:extLst>
                <a:ext uri="{FF2B5EF4-FFF2-40B4-BE49-F238E27FC236}">
                  <a16:creationId xmlns="" xmlns:a16="http://schemas.microsoft.com/office/drawing/2014/main" id="{9AC36085-9DF6-410C-81DF-ED65DC1BEBD0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20">
              <a:extLst>
                <a:ext uri="{FF2B5EF4-FFF2-40B4-BE49-F238E27FC236}">
                  <a16:creationId xmlns="" xmlns:a16="http://schemas.microsoft.com/office/drawing/2014/main" id="{74BAD567-1D25-42AA-B900-1CC6CA757340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21">
              <a:extLst>
                <a:ext uri="{FF2B5EF4-FFF2-40B4-BE49-F238E27FC236}">
                  <a16:creationId xmlns="" xmlns:a16="http://schemas.microsoft.com/office/drawing/2014/main" id="{5371DE60-7221-49D5-AB66-50A202A145D6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22">
              <a:extLst>
                <a:ext uri="{FF2B5EF4-FFF2-40B4-BE49-F238E27FC236}">
                  <a16:creationId xmlns="" xmlns:a16="http://schemas.microsoft.com/office/drawing/2014/main" id="{B7A86B69-9EFD-45FD-ABDE-86BF34E39042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232B384E-07A6-41FB-A612-75B166A2DD18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20412" y="-786"/>
            <a:ext cx="1767505" cy="6854040"/>
            <a:chOff x="6627813" y="194833"/>
            <a:chExt cx="1952625" cy="5678918"/>
          </a:xfrm>
        </p:grpSpPr>
        <p:sp>
          <p:nvSpPr>
            <p:cNvPr id="33" name="Freeform 27">
              <a:extLst>
                <a:ext uri="{FF2B5EF4-FFF2-40B4-BE49-F238E27FC236}">
                  <a16:creationId xmlns="" xmlns:a16="http://schemas.microsoft.com/office/drawing/2014/main" id="{F12D30EA-A869-45EF-957B-13DDCDE964A7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28">
              <a:extLst>
                <a:ext uri="{FF2B5EF4-FFF2-40B4-BE49-F238E27FC236}">
                  <a16:creationId xmlns="" xmlns:a16="http://schemas.microsoft.com/office/drawing/2014/main" id="{3D3A6FA9-9A9B-4D50-9443-E2B394389448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29">
              <a:extLst>
                <a:ext uri="{FF2B5EF4-FFF2-40B4-BE49-F238E27FC236}">
                  <a16:creationId xmlns="" xmlns:a16="http://schemas.microsoft.com/office/drawing/2014/main" id="{B45B6C8E-BF78-41C6-8FF3-86BAC9EF87DA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0">
              <a:extLst>
                <a:ext uri="{FF2B5EF4-FFF2-40B4-BE49-F238E27FC236}">
                  <a16:creationId xmlns="" xmlns:a16="http://schemas.microsoft.com/office/drawing/2014/main" id="{390F3219-47C9-4AA7-8BDA-45CC3B1CC6A6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1">
              <a:extLst>
                <a:ext uri="{FF2B5EF4-FFF2-40B4-BE49-F238E27FC236}">
                  <a16:creationId xmlns="" xmlns:a16="http://schemas.microsoft.com/office/drawing/2014/main" id="{85493B63-E623-4E7B-8C3C-9E7BC4CC18EE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2">
              <a:extLst>
                <a:ext uri="{FF2B5EF4-FFF2-40B4-BE49-F238E27FC236}">
                  <a16:creationId xmlns="" xmlns:a16="http://schemas.microsoft.com/office/drawing/2014/main" id="{B25BC990-495B-444A-A394-0210F5D9746C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3">
              <a:extLst>
                <a:ext uri="{FF2B5EF4-FFF2-40B4-BE49-F238E27FC236}">
                  <a16:creationId xmlns="" xmlns:a16="http://schemas.microsoft.com/office/drawing/2014/main" id="{D80F135E-24D5-48E1-B180-DACFA13617C7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4">
              <a:extLst>
                <a:ext uri="{FF2B5EF4-FFF2-40B4-BE49-F238E27FC236}">
                  <a16:creationId xmlns="" xmlns:a16="http://schemas.microsoft.com/office/drawing/2014/main" id="{D9920F6A-EB73-415C-8511-73FA39AFEFAF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" name="Freeform 35">
              <a:extLst>
                <a:ext uri="{FF2B5EF4-FFF2-40B4-BE49-F238E27FC236}">
                  <a16:creationId xmlns="" xmlns:a16="http://schemas.microsoft.com/office/drawing/2014/main" id="{0E74288F-1B1B-4FC4-9843-03C3250DC265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2" name="Freeform 36">
              <a:extLst>
                <a:ext uri="{FF2B5EF4-FFF2-40B4-BE49-F238E27FC236}">
                  <a16:creationId xmlns="" xmlns:a16="http://schemas.microsoft.com/office/drawing/2014/main" id="{89055AAE-AD7C-440D-BDB0-E631AD31A55D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3" name="Freeform 37">
              <a:extLst>
                <a:ext uri="{FF2B5EF4-FFF2-40B4-BE49-F238E27FC236}">
                  <a16:creationId xmlns="" xmlns:a16="http://schemas.microsoft.com/office/drawing/2014/main" id="{C3CA019D-E196-4C56-8220-3A23C453D327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4" name="Freeform 38">
              <a:extLst>
                <a:ext uri="{FF2B5EF4-FFF2-40B4-BE49-F238E27FC236}">
                  <a16:creationId xmlns="" xmlns:a16="http://schemas.microsoft.com/office/drawing/2014/main" id="{D20FD629-A148-4C13-9ACF-9F0304DC845D}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C2D983F5-CA2E-4B98-B062-3B14F8E6870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Freeform 6">
            <a:extLst>
              <a:ext uri="{FF2B5EF4-FFF2-40B4-BE49-F238E27FC236}">
                <a16:creationId xmlns="" xmlns:a16="http://schemas.microsoft.com/office/drawing/2014/main" id="{E2B18958-393B-4FAD-A743-B2911CABD3A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50" name="Rectangle 49">
            <a:extLst>
              <a:ext uri="{FF2B5EF4-FFF2-40B4-BE49-F238E27FC236}">
                <a16:creationId xmlns="" xmlns:a16="http://schemas.microsoft.com/office/drawing/2014/main" id="{A9924F3F-86A0-468C-B988-C130EFDFBA2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5DE2291B-4062-45F6-8626-E4A49FF93E5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190996" y="965043"/>
            <a:ext cx="4397859" cy="3195653"/>
          </a:xfrm>
          <a:prstGeom prst="rect">
            <a:avLst/>
          </a:prstGeom>
          <a:solidFill>
            <a:srgbClr val="FFFFFE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 descr="Изображение выглядит как фотография, в позе, ребенок, группа&#10;&#10;Описание создано с высокой степенью достоверности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640" y="1394652"/>
            <a:ext cx="4153658" cy="2336433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69386E9B-E725-440F-ADFE-24898FC2C37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3479799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6" name="Freeform 5">
            <a:extLst>
              <a:ext uri="{FF2B5EF4-FFF2-40B4-BE49-F238E27FC236}">
                <a16:creationId xmlns="" xmlns:a16="http://schemas.microsoft.com/office/drawing/2014/main" id="{7754B516-E92D-4F1B-942E-2B03743A566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4053016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D02C496D-1621-4B3D-BCC5-A34026EF9A7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190995" y="4302021"/>
            <a:ext cx="1381540" cy="1935902"/>
          </a:xfrm>
          <a:prstGeom prst="rect">
            <a:avLst/>
          </a:prstGeom>
          <a:solidFill>
            <a:srgbClr val="FFFFFE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 descr="Кисточка">
            <a:extLst>
              <a:ext uri="{FF2B5EF4-FFF2-40B4-BE49-F238E27FC236}">
                <a16:creationId xmlns="" xmlns:a16="http://schemas.microsoft.com/office/drawing/2014/main" id="{D0F01127-740C-46D7-807F-68A6FB068A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2551" y="4700758"/>
            <a:ext cx="1138428" cy="1138428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87F6188A-A029-41BD-9FA9-03CF2769684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710514" y="4302021"/>
            <a:ext cx="1381540" cy="1935902"/>
          </a:xfrm>
          <a:prstGeom prst="rect">
            <a:avLst/>
          </a:prstGeom>
          <a:solidFill>
            <a:srgbClr val="FFFFFE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7" descr="Палитра">
            <a:extLst>
              <a:ext uri="{FF2B5EF4-FFF2-40B4-BE49-F238E27FC236}">
                <a16:creationId xmlns="" xmlns:a16="http://schemas.microsoft.com/office/drawing/2014/main" id="{62D5D5B8-FD44-40C6-B8EB-0F63597550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32069" y="4700758"/>
            <a:ext cx="1138428" cy="1138428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01E5EE72-64A3-4CB8-8705-BEBA69662A3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207315" y="4302021"/>
            <a:ext cx="1381540" cy="1935902"/>
          </a:xfrm>
          <a:prstGeom prst="rect">
            <a:avLst/>
          </a:prstGeom>
          <a:solidFill>
            <a:srgbClr val="FFFFFE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Рисунок 11" descr="Лист">
            <a:extLst>
              <a:ext uri="{FF2B5EF4-FFF2-40B4-BE49-F238E27FC236}">
                <a16:creationId xmlns="" xmlns:a16="http://schemas.microsoft.com/office/drawing/2014/main" id="{B261AF80-262F-49E5-B372-5272EA8E01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28871" y="4700758"/>
            <a:ext cx="1138428" cy="11384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439" y="560991"/>
            <a:ext cx="3342639" cy="39432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 kern="1200" dirty="0">
                <a:solidFill>
                  <a:srgbClr val="FEFFFF"/>
                </a:solidFill>
                <a:latin typeface="+mj-lt"/>
                <a:ea typeface="+mj-ea"/>
                <a:cs typeface="+mj-cs"/>
              </a:rPr>
              <a:t>«В гостях у художника»</a:t>
            </a:r>
            <a:br>
              <a:rPr lang="en-US" sz="3500" kern="1200" dirty="0">
                <a:solidFill>
                  <a:srgbClr val="FEFFFF"/>
                </a:solidFill>
                <a:latin typeface="+mj-lt"/>
                <a:ea typeface="+mj-ea"/>
                <a:cs typeface="+mj-cs"/>
              </a:rPr>
            </a:br>
            <a:r>
              <a:rPr lang="en-US" sz="3500" kern="1200" dirty="0">
                <a:solidFill>
                  <a:srgbClr val="FEFFFF"/>
                </a:solidFill>
                <a:latin typeface="+mj-lt"/>
                <a:ea typeface="+mj-ea"/>
                <a:cs typeface="+mj-cs"/>
              </a:rPr>
              <a:t>	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5209" y="5189400"/>
            <a:ext cx="2834152" cy="5442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1400">
                <a:solidFill>
                  <a:srgbClr val="FEFFFF"/>
                </a:solidFill>
              </a:rPr>
              <a:t>Печатание сухим листом</a:t>
            </a:r>
          </a:p>
        </p:txBody>
      </p:sp>
    </p:spTree>
    <p:extLst>
      <p:ext uri="{BB962C8B-B14F-4D97-AF65-F5344CB8AC3E}">
        <p14:creationId xmlns:p14="http://schemas.microsoft.com/office/powerpoint/2010/main" val="3033344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001266"/>
          </a:xfrm>
        </p:spPr>
        <p:txBody>
          <a:bodyPr/>
          <a:lstStyle/>
          <a:p>
            <a:r>
              <a:rPr lang="ru-RU" dirty="0" smtClean="0"/>
              <a:t>Рисование с сухим листом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96752"/>
            <a:ext cx="7476323" cy="5445224"/>
          </a:xfrm>
          <a:prstGeom prst="plaque">
            <a:avLst/>
          </a:prstGeom>
        </p:spPr>
      </p:pic>
    </p:spTree>
    <p:extLst>
      <p:ext uri="{BB962C8B-B14F-4D97-AF65-F5344CB8AC3E}">
        <p14:creationId xmlns:p14="http://schemas.microsoft.com/office/powerpoint/2010/main" val="2046987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201" y="332656"/>
            <a:ext cx="6589199" cy="8640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Работы на конкурс готовы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12776"/>
            <a:ext cx="7056784" cy="5148573"/>
          </a:xfrm>
          <a:prstGeom prst="plaque">
            <a:avLst/>
          </a:prstGeom>
        </p:spPr>
      </p:pic>
    </p:spTree>
    <p:extLst>
      <p:ext uri="{BB962C8B-B14F-4D97-AF65-F5344CB8AC3E}">
        <p14:creationId xmlns:p14="http://schemas.microsoft.com/office/powerpoint/2010/main" val="1001719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CCBD317-B9FE-48F8-9E06-F0D3EEB7E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116" y="80771"/>
            <a:ext cx="6589199" cy="1115981"/>
          </a:xfrm>
        </p:spPr>
        <p:txBody>
          <a:bodyPr>
            <a:normAutofit fontScale="90000"/>
          </a:bodyPr>
          <a:lstStyle/>
          <a:p>
            <a:r>
              <a:rPr lang="ru-RU" dirty="0"/>
              <a:t>Награды за участие в конкурсах</a:t>
            </a:r>
          </a:p>
        </p:txBody>
      </p:sp>
      <p:pic>
        <p:nvPicPr>
          <p:cNvPr id="5" name="Объект 4" descr="Изображение выглядит как текст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75E5C537-5C23-4A17-BEB0-651E22E990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97090"/>
            <a:ext cx="7139368" cy="5688632"/>
          </a:xfrm>
        </p:spPr>
      </p:pic>
    </p:spTree>
    <p:extLst>
      <p:ext uri="{BB962C8B-B14F-4D97-AF65-F5344CB8AC3E}">
        <p14:creationId xmlns:p14="http://schemas.microsoft.com/office/powerpoint/2010/main" val="2865893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8894D32-6FF9-4896-8B70-7924C2072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188640"/>
            <a:ext cx="6589199" cy="1008112"/>
          </a:xfrm>
        </p:spPr>
        <p:txBody>
          <a:bodyPr/>
          <a:lstStyle/>
          <a:p>
            <a:r>
              <a:rPr lang="ru-RU" dirty="0"/>
              <a:t>«Дерево осенью»</a:t>
            </a:r>
          </a:p>
        </p:txBody>
      </p:sp>
      <p:pic>
        <p:nvPicPr>
          <p:cNvPr id="16" name="Объект 15" descr="Изображение выглядит как человек, внутренний, мальчик, ребенок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10516E40-7B49-483D-9644-D950CE5123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96752"/>
            <a:ext cx="7363039" cy="5378264"/>
          </a:xfrm>
          <a:prstGeom prst="plaque">
            <a:avLst/>
          </a:prstGeom>
        </p:spPr>
      </p:pic>
    </p:spTree>
    <p:extLst>
      <p:ext uri="{BB962C8B-B14F-4D97-AF65-F5344CB8AC3E}">
        <p14:creationId xmlns:p14="http://schemas.microsoft.com/office/powerpoint/2010/main" val="3325526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F8AD6F7-D446-4139-9CBA-7D31EDFC3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624110"/>
            <a:ext cx="7056784" cy="716658"/>
          </a:xfrm>
        </p:spPr>
        <p:txBody>
          <a:bodyPr>
            <a:normAutofit fontScale="90000"/>
          </a:bodyPr>
          <a:lstStyle/>
          <a:p>
            <a:r>
              <a:rPr lang="ru-RU" dirty="0"/>
              <a:t>«</a:t>
            </a:r>
            <a:r>
              <a:rPr lang="ru-RU" dirty="0" smtClean="0"/>
              <a:t>Угадай, </a:t>
            </a:r>
            <a:r>
              <a:rPr lang="ru-RU" dirty="0"/>
              <a:t>с какого дерева лист, плод, </a:t>
            </a:r>
            <a:r>
              <a:rPr lang="ru-RU" dirty="0" smtClean="0"/>
              <a:t>ветка?»</a:t>
            </a:r>
            <a:endParaRPr lang="ru-RU" dirty="0"/>
          </a:p>
        </p:txBody>
      </p:sp>
      <p:pic>
        <p:nvPicPr>
          <p:cNvPr id="5" name="Объект 4" descr="Изображение выглядит как пол, ребенок, внутренний, сидит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8BDA6765-1C22-4122-AE90-10AE5B5578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556792"/>
            <a:ext cx="6768752" cy="4940286"/>
          </a:xfrm>
          <a:prstGeom prst="plaque">
            <a:avLst/>
          </a:prstGeom>
        </p:spPr>
      </p:pic>
    </p:spTree>
    <p:extLst>
      <p:ext uri="{BB962C8B-B14F-4D97-AF65-F5344CB8AC3E}">
        <p14:creationId xmlns:p14="http://schemas.microsoft.com/office/powerpoint/2010/main" val="3742370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="" xmlns:a16="http://schemas.microsoft.com/office/drawing/2014/main" id="{3F4C104D-5F30-4811-9376-566B26E4719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786"/>
            <a:ext cx="9144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815E34B-5D02-4E01-A936-E8E1C0AB6F1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Freeform 11">
            <a:extLst>
              <a:ext uri="{FF2B5EF4-FFF2-40B4-BE49-F238E27FC236}">
                <a16:creationId xmlns="" xmlns:a16="http://schemas.microsoft.com/office/drawing/2014/main" id="{7DE3414B-B032-4710-A468-D3285E38C5F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6061223"/>
            <a:ext cx="77852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Объект 4">
            <a:extLst>
              <a:ext uri="{FF2B5EF4-FFF2-40B4-BE49-F238E27FC236}">
                <a16:creationId xmlns="" xmlns:a16="http://schemas.microsoft.com/office/drawing/2014/main" id="{DCC56F9B-0B70-4A8C-87D7-3C38952E24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627" y="645106"/>
            <a:ext cx="5739861" cy="524774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A4659CD-AA31-4A1A-A320-9C4B8D2B7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919" y="645106"/>
            <a:ext cx="2284882" cy="501614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86918" y="2133600"/>
            <a:ext cx="2737709" cy="3759253"/>
          </a:xfrm>
        </p:spPr>
        <p:txBody>
          <a:bodyPr>
            <a:normAutofit/>
          </a:bodyPr>
          <a:lstStyle/>
          <a:p>
            <a:r>
              <a:rPr lang="ru-RU" dirty="0"/>
              <a:t>Дидактическая игра</a:t>
            </a:r>
          </a:p>
          <a:p>
            <a:pPr marL="0" indent="0">
              <a:buNone/>
            </a:pPr>
            <a:r>
              <a:rPr lang="ru-RU" dirty="0" smtClean="0"/>
              <a:t>«</a:t>
            </a:r>
            <a:r>
              <a:rPr lang="ru-RU" dirty="0"/>
              <a:t>Подбери </a:t>
            </a:r>
            <a:r>
              <a:rPr lang="ru-RU" dirty="0" smtClean="0"/>
              <a:t>плод к </a:t>
            </a:r>
            <a:r>
              <a:rPr lang="ru-RU" dirty="0"/>
              <a:t>листочку»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699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641226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Логопедическая   группа</a:t>
            </a:r>
            <a:endParaRPr lang="ru-RU" sz="20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9"/>
          <a:stretch/>
        </p:blipFill>
        <p:spPr>
          <a:xfrm rot="10800000">
            <a:off x="683568" y="116632"/>
            <a:ext cx="8012264" cy="6919797"/>
          </a:xfrm>
          <a:prstGeom prst="flowChartPunchedTape">
            <a:avLst/>
          </a:prstGeom>
        </p:spPr>
      </p:pic>
    </p:spTree>
    <p:extLst>
      <p:ext uri="{BB962C8B-B14F-4D97-AF65-F5344CB8AC3E}">
        <p14:creationId xmlns:p14="http://schemas.microsoft.com/office/powerpoint/2010/main" val="3407279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846DD6B-AF42-4FD7-AF63-C737CF81B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399032"/>
          </a:xfrm>
        </p:spPr>
        <p:txBody>
          <a:bodyPr>
            <a:normAutofit/>
          </a:bodyPr>
          <a:lstStyle/>
          <a:p>
            <a:r>
              <a:rPr lang="ru-RU" sz="2800" dirty="0"/>
              <a:t>Выкладывание </a:t>
            </a:r>
            <a:r>
              <a:rPr lang="ru-RU" sz="2800" dirty="0" smtClean="0"/>
              <a:t>узоров</a:t>
            </a:r>
            <a:br>
              <a:rPr lang="ru-RU" sz="2800" dirty="0" smtClean="0"/>
            </a:br>
            <a:r>
              <a:rPr lang="ru-RU" sz="2800" dirty="0"/>
              <a:t>	</a:t>
            </a:r>
            <a:r>
              <a:rPr lang="ru-RU" sz="2800" dirty="0" smtClean="0"/>
              <a:t>	«Осенний калейдоскоп»</a:t>
            </a:r>
            <a:endParaRPr lang="ru-RU" sz="2800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32C67350-C8F1-4351-AD2D-86899CA23A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505" y="1616799"/>
            <a:ext cx="5664630" cy="4248472"/>
          </a:xfrm>
          <a:prstGeom prst="pentagon">
            <a:avLst/>
          </a:prstGeom>
        </p:spPr>
      </p:pic>
      <p:pic>
        <p:nvPicPr>
          <p:cNvPr id="7" name="Рисунок 6" descr="Изображение выглядит как внутренний, стена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3475E345-63D9-4AA2-9AD3-5FDF1F9600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23039" y="2645913"/>
            <a:ext cx="4680520" cy="3510390"/>
          </a:xfrm>
          <a:prstGeom prst="foldedCorner">
            <a:avLst/>
          </a:prstGeom>
        </p:spPr>
      </p:pic>
    </p:spTree>
    <p:extLst>
      <p:ext uri="{BB962C8B-B14F-4D97-AF65-F5344CB8AC3E}">
        <p14:creationId xmlns:p14="http://schemas.microsoft.com/office/powerpoint/2010/main" val="507437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2A80452-6586-4556-83F3-D6AB65A91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332656"/>
            <a:ext cx="7920880" cy="720080"/>
          </a:xfrm>
        </p:spPr>
        <p:txBody>
          <a:bodyPr>
            <a:noAutofit/>
          </a:bodyPr>
          <a:lstStyle/>
          <a:p>
            <a:r>
              <a:rPr lang="ru-RU" sz="2800" dirty="0"/>
              <a:t>Музыкальная пауза с использованием сухих листьев</a:t>
            </a:r>
          </a:p>
        </p:txBody>
      </p:sp>
      <p:pic>
        <p:nvPicPr>
          <p:cNvPr id="5" name="Объект 4" descr="Изображение выглядит как внутренний, стена, человек, ребенок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AB1A78A8-14A0-4D8D-912B-108CABCFBD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68760"/>
            <a:ext cx="7219023" cy="5219787"/>
          </a:xfrm>
          <a:prstGeom prst="plaque">
            <a:avLst/>
          </a:prstGeom>
        </p:spPr>
      </p:pic>
    </p:spTree>
    <p:extLst>
      <p:ext uri="{BB962C8B-B14F-4D97-AF65-F5344CB8AC3E}">
        <p14:creationId xmlns:p14="http://schemas.microsoft.com/office/powerpoint/2010/main" val="30305657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9CCA54A-F1C9-471B-B4EF-E4AB4CC2F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116632"/>
            <a:ext cx="6481233" cy="1368152"/>
          </a:xfrm>
        </p:spPr>
        <p:txBody>
          <a:bodyPr>
            <a:normAutofit/>
          </a:bodyPr>
          <a:lstStyle/>
          <a:p>
            <a:r>
              <a:rPr lang="ru-RU" sz="4400" dirty="0"/>
              <a:t>«Лото запахов»</a:t>
            </a:r>
          </a:p>
        </p:txBody>
      </p:sp>
      <p:pic>
        <p:nvPicPr>
          <p:cNvPr id="5" name="Объект 4" descr="Изображение выглядит как стол, человек, сидит, пол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5A3562AB-9DAF-4240-B079-4FD08279F7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96752"/>
            <a:ext cx="7344816" cy="5399181"/>
          </a:xfrm>
          <a:prstGeom prst="flowChartMagneticTape">
            <a:avLst/>
          </a:prstGeom>
        </p:spPr>
      </p:pic>
    </p:spTree>
    <p:extLst>
      <p:ext uri="{BB962C8B-B14F-4D97-AF65-F5344CB8AC3E}">
        <p14:creationId xmlns:p14="http://schemas.microsoft.com/office/powerpoint/2010/main" val="1464726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772816"/>
            <a:ext cx="6648400" cy="4986300"/>
          </a:xfrm>
          <a:prstGeom prst="flowChartDisplay">
            <a:avLst/>
          </a:prstGeom>
        </p:spPr>
      </p:pic>
    </p:spTree>
    <p:extLst>
      <p:ext uri="{BB962C8B-B14F-4D97-AF65-F5344CB8AC3E}">
        <p14:creationId xmlns:p14="http://schemas.microsoft.com/office/powerpoint/2010/main" val="6545422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9BBCBA6-15E3-41CF-9355-494E9694C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267494"/>
            <a:ext cx="7643192" cy="1001266"/>
          </a:xfrm>
        </p:spPr>
        <p:txBody>
          <a:bodyPr>
            <a:normAutofit fontScale="90000"/>
          </a:bodyPr>
          <a:lstStyle/>
          <a:p>
            <a:r>
              <a:rPr lang="ru-RU" dirty="0"/>
              <a:t>Сенсорная коробочка</a:t>
            </a:r>
            <a:br>
              <a:rPr lang="ru-RU" dirty="0"/>
            </a:br>
            <a:r>
              <a:rPr lang="ru-RU" dirty="0"/>
              <a:t>«Аромат леса»</a:t>
            </a:r>
          </a:p>
        </p:txBody>
      </p:sp>
      <p:pic>
        <p:nvPicPr>
          <p:cNvPr id="5" name="Объект 4" descr="Изображение выглядит как человек, земля, держит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C3258731-2752-42DA-82FC-F8F8C3DA14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7056784" cy="5292589"/>
          </a:xfrm>
          <a:prstGeom prst="cloudCallout">
            <a:avLst/>
          </a:prstGeom>
        </p:spPr>
      </p:pic>
    </p:spTree>
    <p:extLst>
      <p:ext uri="{BB962C8B-B14F-4D97-AF65-F5344CB8AC3E}">
        <p14:creationId xmlns:p14="http://schemas.microsoft.com/office/powerpoint/2010/main" val="3387088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7494"/>
            <a:ext cx="7787208" cy="1001266"/>
          </a:xfrm>
        </p:spPr>
        <p:txBody>
          <a:bodyPr/>
          <a:lstStyle/>
          <a:p>
            <a:r>
              <a:rPr lang="ru-RU" dirty="0" smtClean="0"/>
              <a:t>Сенсорные коробочки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68760"/>
            <a:ext cx="7200800" cy="5400600"/>
          </a:xfrm>
          <a:prstGeom prst="doubleWave">
            <a:avLst/>
          </a:prstGeom>
        </p:spPr>
      </p:pic>
    </p:spTree>
    <p:extLst>
      <p:ext uri="{BB962C8B-B14F-4D97-AF65-F5344CB8AC3E}">
        <p14:creationId xmlns:p14="http://schemas.microsoft.com/office/powerpoint/2010/main" val="11089029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201" y="332657"/>
            <a:ext cx="6589199" cy="864096"/>
          </a:xfrm>
        </p:spPr>
        <p:txBody>
          <a:bodyPr>
            <a:normAutofit fontScale="90000"/>
          </a:bodyPr>
          <a:lstStyle/>
          <a:p>
            <a:r>
              <a:rPr lang="ru-RU" dirty="0"/>
              <a:t>Лексическая тема «Осень»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84784"/>
            <a:ext cx="6482680" cy="5138181"/>
          </a:xfrm>
          <a:prstGeom prst="plaque">
            <a:avLst/>
          </a:prstGeom>
        </p:spPr>
      </p:pic>
    </p:spTree>
    <p:extLst>
      <p:ext uri="{BB962C8B-B14F-4D97-AF65-F5344CB8AC3E}">
        <p14:creationId xmlns:p14="http://schemas.microsoft.com/office/powerpoint/2010/main" val="3668659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C1ECEA-76CC-4792-8F0A-1CA9DBF8C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Лексическая тема «Овощи» </a:t>
            </a:r>
          </a:p>
        </p:txBody>
      </p:sp>
      <p:pic>
        <p:nvPicPr>
          <p:cNvPr id="5" name="Объект 4" descr="Изображение выглядит как человек, стена, внутренний, ребенок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33A6A418-ADA8-4229-BA6C-2D2C4E0F0C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24744"/>
            <a:ext cx="7056784" cy="5609537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32232203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63476BF-D2C7-47BD-865A-3BA886BA7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201" y="116632"/>
            <a:ext cx="6589199" cy="114792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Сенсорные уголки:</a:t>
            </a:r>
            <a:br>
              <a:rPr lang="ru-RU" sz="3200" dirty="0" smtClean="0"/>
            </a:br>
            <a:r>
              <a:rPr lang="ru-RU" sz="3200" dirty="0" smtClean="0"/>
              <a:t>«Осень»          «Зима»</a:t>
            </a:r>
            <a:endParaRPr lang="ru-RU" sz="3200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204493DF-7FC6-4E9E-B916-C52F1BF2C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18" y="1948978"/>
            <a:ext cx="5188783" cy="3891587"/>
          </a:xfrm>
        </p:spPr>
      </p:pic>
      <p:pic>
        <p:nvPicPr>
          <p:cNvPr id="7" name="Рисунок 6" descr="Изображение выглядит как внутренний, пол, стена, мебель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E1DBEF39-23F7-46E7-99D5-F05A2ACCC7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7808" y="1848785"/>
            <a:ext cx="5188786" cy="402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596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Сенсорный столик к 23 февраля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8"/>
            <a:ext cx="8028384" cy="6021288"/>
          </a:xfrm>
          <a:prstGeom prst="horizontalScroll">
            <a:avLst/>
          </a:prstGeom>
        </p:spPr>
      </p:pic>
    </p:spTree>
    <p:extLst>
      <p:ext uri="{BB962C8B-B14F-4D97-AF65-F5344CB8AC3E}">
        <p14:creationId xmlns:p14="http://schemas.microsoft.com/office/powerpoint/2010/main" val="3507437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3106688" cy="4817690"/>
          </a:xfrm>
        </p:spPr>
        <p:txBody>
          <a:bodyPr/>
          <a:lstStyle/>
          <a:p>
            <a:r>
              <a:rPr lang="ru-RU" dirty="0" smtClean="0"/>
              <a:t>..не могу сказать, но могу показать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89920" y="1094656"/>
            <a:ext cx="6096000" cy="4572000"/>
          </a:xfrm>
          <a:prstGeom prst="flowChartDocument">
            <a:avLst/>
          </a:prstGeom>
        </p:spPr>
      </p:pic>
    </p:spTree>
    <p:extLst>
      <p:ext uri="{BB962C8B-B14F-4D97-AF65-F5344CB8AC3E}">
        <p14:creationId xmlns:p14="http://schemas.microsoft.com/office/powerpoint/2010/main" val="8305799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52320" y="764704"/>
            <a:ext cx="1172816" cy="5256584"/>
          </a:xfrm>
        </p:spPr>
        <p:txBody>
          <a:bodyPr>
            <a:normAutofit/>
          </a:bodyPr>
          <a:lstStyle/>
          <a:p>
            <a:r>
              <a:rPr lang="ru-RU" sz="5400" dirty="0" smtClean="0"/>
              <a:t>космос</a:t>
            </a:r>
            <a:endParaRPr lang="ru-RU" sz="5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7488832" cy="5616624"/>
          </a:xfrm>
          <a:prstGeom prst="flowChartMagneticDrum">
            <a:avLst/>
          </a:prstGeom>
        </p:spPr>
      </p:pic>
    </p:spTree>
    <p:extLst>
      <p:ext uri="{BB962C8B-B14F-4D97-AF65-F5344CB8AC3E}">
        <p14:creationId xmlns:p14="http://schemas.microsoft.com/office/powerpoint/2010/main" val="7662645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64288" y="404664"/>
            <a:ext cx="288032" cy="6048672"/>
          </a:xfrm>
        </p:spPr>
        <p:txBody>
          <a:bodyPr>
            <a:noAutofit/>
          </a:bodyPr>
          <a:lstStyle/>
          <a:p>
            <a:r>
              <a:rPr lang="ru-RU" sz="2400" dirty="0" smtClean="0"/>
              <a:t>Животные</a:t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Севера</a:t>
            </a:r>
            <a:endParaRPr lang="ru-RU" sz="2400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560" y="576066"/>
            <a:ext cx="6624735" cy="5472608"/>
          </a:xfrm>
          <a:prstGeom prst="teardrop">
            <a:avLst/>
          </a:prstGeom>
        </p:spPr>
      </p:pic>
    </p:spTree>
    <p:extLst>
      <p:ext uri="{BB962C8B-B14F-4D97-AF65-F5344CB8AC3E}">
        <p14:creationId xmlns:p14="http://schemas.microsoft.com/office/powerpoint/2010/main" val="34771791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2962672" cy="3737570"/>
          </a:xfrm>
        </p:spPr>
        <p:txBody>
          <a:bodyPr/>
          <a:lstStyle/>
          <a:p>
            <a:r>
              <a:rPr lang="ru-RU" dirty="0" smtClean="0"/>
              <a:t>Цветной</a:t>
            </a:r>
            <a:br>
              <a:rPr lang="ru-RU" dirty="0" smtClean="0"/>
            </a:br>
            <a:r>
              <a:rPr lang="ru-RU" dirty="0" smtClean="0"/>
              <a:t>рис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73896" y="1022648"/>
            <a:ext cx="6096000" cy="4572000"/>
          </a:xfrm>
          <a:prstGeom prst="cube">
            <a:avLst/>
          </a:prstGeom>
        </p:spPr>
      </p:pic>
    </p:spTree>
    <p:extLst>
      <p:ext uri="{BB962C8B-B14F-4D97-AF65-F5344CB8AC3E}">
        <p14:creationId xmlns:p14="http://schemas.microsoft.com/office/powerpoint/2010/main" val="8167194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47248" cy="857250"/>
          </a:xfrm>
        </p:spPr>
        <p:txBody>
          <a:bodyPr/>
          <a:lstStyle/>
          <a:p>
            <a:r>
              <a:rPr lang="ru-RU" dirty="0" smtClean="0"/>
              <a:t>бабочка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59994"/>
            <a:ext cx="8244408" cy="5915340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36059502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0012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Полочка с сенсорными коробочками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512" y="2168860"/>
            <a:ext cx="5184576" cy="3888432"/>
          </a:xfrm>
          <a:prstGeom prst="flowChartMagneticDisk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32637" y="2190692"/>
            <a:ext cx="5160574" cy="3870431"/>
          </a:xfrm>
          <a:prstGeom prst="flowChartMagneticDisk">
            <a:avLst/>
          </a:prstGeom>
        </p:spPr>
      </p:pic>
    </p:spTree>
    <p:extLst>
      <p:ext uri="{BB962C8B-B14F-4D97-AF65-F5344CB8AC3E}">
        <p14:creationId xmlns:p14="http://schemas.microsoft.com/office/powerpoint/2010/main" val="21594448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4325306" cy="611472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60648"/>
            <a:ext cx="4341712" cy="613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858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3EC0012-4AAA-4149-82B4-DB7825F80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7" y="324698"/>
            <a:ext cx="8138864" cy="2134516"/>
          </a:xfrm>
        </p:spPr>
        <p:txBody>
          <a:bodyPr>
            <a:normAutofit/>
          </a:bodyPr>
          <a:lstStyle/>
          <a:p>
            <a:r>
              <a:rPr lang="ru-RU" dirty="0" smtClean="0"/>
              <a:t>Технология</a:t>
            </a:r>
            <a:r>
              <a:rPr lang="ru-RU" dirty="0"/>
              <a:t> </a:t>
            </a:r>
            <a:r>
              <a:rPr lang="ru-RU" dirty="0" smtClean="0"/>
              <a:t>изготовления 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сенсорных</a:t>
            </a:r>
            <a:r>
              <a:rPr lang="ru-RU" dirty="0"/>
              <a:t> </a:t>
            </a:r>
            <a:r>
              <a:rPr lang="ru-RU" dirty="0" smtClean="0"/>
              <a:t>коробочек,</a:t>
            </a:r>
            <a:br>
              <a:rPr lang="ru-RU" dirty="0" smtClean="0"/>
            </a:br>
            <a:r>
              <a:rPr lang="ru-RU" dirty="0" smtClean="0"/>
              <a:t>столиков и полочек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533BACE-24A0-41CD-922B-B77CEFDB1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041" y="2778700"/>
            <a:ext cx="7478445" cy="3491324"/>
          </a:xfr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/>
          <a:p>
            <a:pPr marL="3657600" lvl="8" indent="0">
              <a:buNone/>
            </a:pPr>
            <a:endParaRPr lang="ru-RU" sz="3600" dirty="0"/>
          </a:p>
          <a:p>
            <a:endParaRPr lang="ru-RU" sz="3600" dirty="0"/>
          </a:p>
          <a:p>
            <a:endParaRPr lang="ru-RU" sz="3600" dirty="0" smtClean="0"/>
          </a:p>
          <a:p>
            <a:endParaRPr lang="ru-RU" sz="3600" dirty="0"/>
          </a:p>
          <a:p>
            <a:endParaRPr lang="ru-RU" sz="3600" dirty="0" smtClean="0"/>
          </a:p>
          <a:p>
            <a:r>
              <a:rPr lang="ru-RU" sz="3600" dirty="0" smtClean="0"/>
              <a:t>Благодарю Вас за внимание,</a:t>
            </a:r>
          </a:p>
          <a:p>
            <a:pPr marL="64008" indent="0">
              <a:buNone/>
            </a:pPr>
            <a:r>
              <a:rPr lang="ru-RU" sz="3600" dirty="0"/>
              <a:t> </a:t>
            </a:r>
            <a:r>
              <a:rPr lang="ru-RU" sz="3600" dirty="0" smtClean="0"/>
              <a:t>   уважаемые коллеги!</a:t>
            </a:r>
            <a:endParaRPr lang="ru-RU" sz="3600" dirty="0"/>
          </a:p>
        </p:txBody>
      </p:sp>
      <p:pic>
        <p:nvPicPr>
          <p:cNvPr id="5" name="Рисунок 4" descr="Лиственное дерево">
            <a:extLst>
              <a:ext uri="{FF2B5EF4-FFF2-40B4-BE49-F238E27FC236}">
                <a16:creationId xmlns="" xmlns:a16="http://schemas.microsoft.com/office/drawing/2014/main" id="{8B5B320F-A52B-40F8-8392-2CF3E76E4D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529" y="1231654"/>
            <a:ext cx="914400" cy="914400"/>
          </a:xfrm>
          <a:prstGeom prst="rect">
            <a:avLst/>
          </a:prstGeom>
        </p:spPr>
      </p:pic>
      <p:pic>
        <p:nvPicPr>
          <p:cNvPr id="7" name="Рисунок 6" descr="Елка">
            <a:extLst>
              <a:ext uri="{FF2B5EF4-FFF2-40B4-BE49-F238E27FC236}">
                <a16:creationId xmlns="" xmlns:a16="http://schemas.microsoft.com/office/drawing/2014/main" id="{E71A0892-722B-4A90-89E8-256857B9D2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6311" y="2459214"/>
            <a:ext cx="914400" cy="914400"/>
          </a:xfrm>
          <a:prstGeom prst="rect">
            <a:avLst/>
          </a:prstGeom>
        </p:spPr>
      </p:pic>
      <p:pic>
        <p:nvPicPr>
          <p:cNvPr id="9" name="Рисунок 8" descr="Цветок">
            <a:extLst>
              <a:ext uri="{FF2B5EF4-FFF2-40B4-BE49-F238E27FC236}">
                <a16:creationId xmlns="" xmlns:a16="http://schemas.microsoft.com/office/drawing/2014/main" id="{EE842FE0-EF7A-4211-9113-37976CEAAA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4529" y="4577324"/>
            <a:ext cx="914400" cy="914400"/>
          </a:xfrm>
          <a:prstGeom prst="rect">
            <a:avLst/>
          </a:prstGeom>
        </p:spPr>
      </p:pic>
      <p:pic>
        <p:nvPicPr>
          <p:cNvPr id="11" name="Рисунок 10" descr="Горы">
            <a:extLst>
              <a:ext uri="{FF2B5EF4-FFF2-40B4-BE49-F238E27FC236}">
                <a16:creationId xmlns="" xmlns:a16="http://schemas.microsoft.com/office/drawing/2014/main" id="{65F47D6F-A94E-4D63-81A2-9252F6D2F5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111" y="3373614"/>
            <a:ext cx="914400" cy="914400"/>
          </a:xfrm>
          <a:prstGeom prst="rect">
            <a:avLst/>
          </a:prstGeom>
        </p:spPr>
      </p:pic>
      <p:pic>
        <p:nvPicPr>
          <p:cNvPr id="13" name="Рисунок 12" descr="Цветок в цветочном горшке">
            <a:extLst>
              <a:ext uri="{FF2B5EF4-FFF2-40B4-BE49-F238E27FC236}">
                <a16:creationId xmlns="" xmlns:a16="http://schemas.microsoft.com/office/drawing/2014/main" id="{2A495E70-C9D1-467D-8A5F-85FF706DC0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82210" y="4120124"/>
            <a:ext cx="914400" cy="914400"/>
          </a:xfrm>
          <a:prstGeom prst="rect">
            <a:avLst/>
          </a:prstGeom>
        </p:spPr>
      </p:pic>
      <p:pic>
        <p:nvPicPr>
          <p:cNvPr id="15" name="Рисунок 14" descr="Растение">
            <a:extLst>
              <a:ext uri="{FF2B5EF4-FFF2-40B4-BE49-F238E27FC236}">
                <a16:creationId xmlns="" xmlns:a16="http://schemas.microsoft.com/office/drawing/2014/main" id="{3F5C13A7-CA45-4B57-8961-778CDC1EEE5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70840" y="5661248"/>
            <a:ext cx="914400" cy="914400"/>
          </a:xfrm>
          <a:prstGeom prst="rect">
            <a:avLst/>
          </a:prstGeom>
        </p:spPr>
      </p:pic>
      <p:pic>
        <p:nvPicPr>
          <p:cNvPr id="17" name="Рисунок 16" descr="Солнце">
            <a:extLst>
              <a:ext uri="{FF2B5EF4-FFF2-40B4-BE49-F238E27FC236}">
                <a16:creationId xmlns="" xmlns:a16="http://schemas.microsoft.com/office/drawing/2014/main" id="{ED2F14D9-8B74-45AB-BD5F-2E6A7B6EBEB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5066" y="142042"/>
            <a:ext cx="914400" cy="914400"/>
          </a:xfrm>
          <a:prstGeom prst="rect">
            <a:avLst/>
          </a:prstGeom>
        </p:spPr>
      </p:pic>
      <p:pic>
        <p:nvPicPr>
          <p:cNvPr id="19" name="Рисунок 18" descr="Мозг">
            <a:extLst>
              <a:ext uri="{FF2B5EF4-FFF2-40B4-BE49-F238E27FC236}">
                <a16:creationId xmlns="" xmlns:a16="http://schemas.microsoft.com/office/drawing/2014/main" id="{57AD8682-B410-476E-966E-25A0122ABAA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508103" y="2762498"/>
            <a:ext cx="1971365" cy="1971365"/>
          </a:xfrm>
          <a:prstGeom prst="rect">
            <a:avLst/>
          </a:prstGeom>
        </p:spPr>
      </p:pic>
      <p:pic>
        <p:nvPicPr>
          <p:cNvPr id="21" name="Рисунок 20" descr="Семена">
            <a:extLst>
              <a:ext uri="{FF2B5EF4-FFF2-40B4-BE49-F238E27FC236}">
                <a16:creationId xmlns="" xmlns:a16="http://schemas.microsoft.com/office/drawing/2014/main" id="{EED9C1DE-F5F7-4EF5-A37C-AE43DCD1A4E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771710" y="2957463"/>
            <a:ext cx="792178" cy="792178"/>
          </a:xfrm>
          <a:prstGeom prst="rect">
            <a:avLst/>
          </a:prstGeom>
        </p:spPr>
      </p:pic>
      <p:pic>
        <p:nvPicPr>
          <p:cNvPr id="23" name="Рисунок 22" descr="Поднятая рука">
            <a:extLst>
              <a:ext uri="{FF2B5EF4-FFF2-40B4-BE49-F238E27FC236}">
                <a16:creationId xmlns="" xmlns:a16="http://schemas.microsoft.com/office/drawing/2014/main" id="{7CCA2F19-67D5-4E06-875E-D4BB7CDB981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277890" y="2835241"/>
            <a:ext cx="914400" cy="914400"/>
          </a:xfrm>
          <a:prstGeom prst="rect">
            <a:avLst/>
          </a:prstGeom>
        </p:spPr>
      </p:pic>
      <p:pic>
        <p:nvPicPr>
          <p:cNvPr id="25" name="Рисунок 24" descr="Кисточка">
            <a:extLst>
              <a:ext uri="{FF2B5EF4-FFF2-40B4-BE49-F238E27FC236}">
                <a16:creationId xmlns="" xmlns:a16="http://schemas.microsoft.com/office/drawing/2014/main" id="{D115BFE2-74A9-4807-A964-19D03B5DA83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183668" y="3328800"/>
            <a:ext cx="914400" cy="914400"/>
          </a:xfrm>
          <a:prstGeom prst="rect">
            <a:avLst/>
          </a:prstGeom>
        </p:spPr>
      </p:pic>
      <p:pic>
        <p:nvPicPr>
          <p:cNvPr id="27" name="Рисунок 26" descr="Палитра">
            <a:extLst>
              <a:ext uri="{FF2B5EF4-FFF2-40B4-BE49-F238E27FC236}">
                <a16:creationId xmlns="" xmlns:a16="http://schemas.microsoft.com/office/drawing/2014/main" id="{0B0746A6-3DC8-4F16-8171-7D452134BCF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726468" y="3882562"/>
            <a:ext cx="914400" cy="914400"/>
          </a:xfrm>
          <a:prstGeom prst="rect">
            <a:avLst/>
          </a:prstGeom>
        </p:spPr>
      </p:pic>
      <p:pic>
        <p:nvPicPr>
          <p:cNvPr id="29" name="Рисунок 28" descr="Глаз">
            <a:extLst>
              <a:ext uri="{FF2B5EF4-FFF2-40B4-BE49-F238E27FC236}">
                <a16:creationId xmlns="" xmlns:a16="http://schemas.microsoft.com/office/drawing/2014/main" id="{460E2AED-C18C-4AF0-A037-BEADA426B2E2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243654" y="-220742"/>
            <a:ext cx="1255155" cy="1255155"/>
          </a:xfrm>
          <a:prstGeom prst="rect">
            <a:avLst/>
          </a:prstGeom>
        </p:spPr>
      </p:pic>
      <p:pic>
        <p:nvPicPr>
          <p:cNvPr id="31" name="Рисунок 30" descr="Ножницы">
            <a:extLst>
              <a:ext uri="{FF2B5EF4-FFF2-40B4-BE49-F238E27FC236}">
                <a16:creationId xmlns="" xmlns:a16="http://schemas.microsoft.com/office/drawing/2014/main" id="{D48F2574-03AC-4A21-B22D-02E780ADCA33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638216" y="2871600"/>
            <a:ext cx="914400" cy="914400"/>
          </a:xfrm>
          <a:prstGeom prst="rect">
            <a:avLst/>
          </a:prstGeom>
        </p:spPr>
      </p:pic>
      <p:pic>
        <p:nvPicPr>
          <p:cNvPr id="33" name="Рисунок 32" descr="Семья с двумя детьми">
            <a:extLst>
              <a:ext uri="{FF2B5EF4-FFF2-40B4-BE49-F238E27FC236}">
                <a16:creationId xmlns="" xmlns:a16="http://schemas.microsoft.com/office/drawing/2014/main" id="{F5960687-C737-410B-80FB-69E04AB27951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740410" y="4738571"/>
            <a:ext cx="2366388" cy="2366388"/>
          </a:xfrm>
          <a:prstGeom prst="rect">
            <a:avLst/>
          </a:prstGeom>
        </p:spPr>
      </p:pic>
      <p:pic>
        <p:nvPicPr>
          <p:cNvPr id="35" name="Рисунок 34" descr="Облачко с мыслями">
            <a:extLst>
              <a:ext uri="{FF2B5EF4-FFF2-40B4-BE49-F238E27FC236}">
                <a16:creationId xmlns="" xmlns:a16="http://schemas.microsoft.com/office/drawing/2014/main" id="{7D8B220E-0DF5-4E10-85E0-4ED8DE586B23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7878709" y="599242"/>
            <a:ext cx="1265291" cy="1265291"/>
          </a:xfrm>
          <a:prstGeom prst="rect">
            <a:avLst/>
          </a:prstGeom>
        </p:spPr>
      </p:pic>
      <p:pic>
        <p:nvPicPr>
          <p:cNvPr id="37" name="Рисунок 36" descr="Карандаш">
            <a:extLst>
              <a:ext uri="{FF2B5EF4-FFF2-40B4-BE49-F238E27FC236}">
                <a16:creationId xmlns="" xmlns:a16="http://schemas.microsoft.com/office/drawing/2014/main" id="{BA006177-E5ED-4A0A-8EF3-A7F8FFFE9A2D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923604" y="1828230"/>
            <a:ext cx="892179" cy="892179"/>
          </a:xfrm>
          <a:prstGeom prst="rect">
            <a:avLst/>
          </a:prstGeom>
        </p:spPr>
      </p:pic>
      <p:pic>
        <p:nvPicPr>
          <p:cNvPr id="39" name="Рисунок 38" descr="Яблоко">
            <a:extLst>
              <a:ext uri="{FF2B5EF4-FFF2-40B4-BE49-F238E27FC236}">
                <a16:creationId xmlns="" xmlns:a16="http://schemas.microsoft.com/office/drawing/2014/main" id="{21473268-54E0-43AE-BDA6-5A573F87C76E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6661781" y="1842276"/>
            <a:ext cx="1064688" cy="1064688"/>
          </a:xfrm>
          <a:prstGeom prst="rect">
            <a:avLst/>
          </a:prstGeom>
        </p:spPr>
      </p:pic>
      <p:pic>
        <p:nvPicPr>
          <p:cNvPr id="41" name="Рисунок 40" descr="Знак одобрения">
            <a:extLst>
              <a:ext uri="{FF2B5EF4-FFF2-40B4-BE49-F238E27FC236}">
                <a16:creationId xmlns="" xmlns:a16="http://schemas.microsoft.com/office/drawing/2014/main" id="{622BBC07-9220-4F7A-86C6-039CCB72E526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3167799" y="2970516"/>
            <a:ext cx="2038018" cy="229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7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67494"/>
            <a:ext cx="6923112" cy="1399032"/>
          </a:xfrm>
        </p:spPr>
        <p:txBody>
          <a:bodyPr/>
          <a:lstStyle/>
          <a:p>
            <a:r>
              <a:rPr lang="ru-RU" dirty="0" smtClean="0"/>
              <a:t>Актуальность: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Отсутствие речи у дошкольников;</a:t>
            </a:r>
          </a:p>
          <a:p>
            <a:r>
              <a:rPr lang="ru-RU" sz="3600" dirty="0" smtClean="0"/>
              <a:t>Недостаточный активный словарный запас воспитанников;</a:t>
            </a:r>
          </a:p>
          <a:p>
            <a:r>
              <a:rPr lang="ru-RU" sz="3600" dirty="0" err="1" smtClean="0"/>
              <a:t>Несформированность</a:t>
            </a:r>
            <a:r>
              <a:rPr lang="ru-RU" sz="3600" dirty="0" smtClean="0"/>
              <a:t> грамматического строя речи.</a:t>
            </a:r>
            <a:endParaRPr lang="ru-RU" sz="3600" dirty="0"/>
          </a:p>
        </p:txBody>
      </p:sp>
      <p:sp>
        <p:nvSpPr>
          <p:cNvPr id="4" name="Выноска со стрелкой вправо 3"/>
          <p:cNvSpPr/>
          <p:nvPr/>
        </p:nvSpPr>
        <p:spPr>
          <a:xfrm>
            <a:off x="755576" y="548680"/>
            <a:ext cx="914400" cy="914400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958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7494"/>
            <a:ext cx="7211144" cy="1399032"/>
          </a:xfrm>
        </p:spPr>
        <p:txBody>
          <a:bodyPr/>
          <a:lstStyle/>
          <a:p>
            <a:r>
              <a:rPr lang="ru-RU" sz="6000" dirty="0" smtClean="0"/>
              <a:t>Цель: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>
              <a:lnSpc>
                <a:spcPct val="150000"/>
              </a:lnSpc>
              <a:spcAft>
                <a:spcPts val="800"/>
              </a:spcAft>
              <a:buNone/>
            </a:pPr>
            <a:endParaRPr lang="ru-RU" sz="2800" dirty="0">
              <a:latin typeface="Calibri"/>
              <a:ea typeface="Calibri"/>
              <a:cs typeface="Times New Roman"/>
            </a:endParaRPr>
          </a:p>
          <a:p>
            <a:pPr indent="449580">
              <a:lnSpc>
                <a:spcPct val="150000"/>
              </a:lnSpc>
              <a:spcAft>
                <a:spcPts val="800"/>
              </a:spcAft>
            </a:pPr>
            <a:r>
              <a:rPr lang="ru-RU" sz="4000" dirty="0">
                <a:latin typeface="Calibri"/>
                <a:ea typeface="Calibri"/>
                <a:cs typeface="Times New Roman"/>
              </a:rPr>
              <a:t>Формирование интеллектуального развития детей через сенсорные игры.</a:t>
            </a:r>
            <a:endParaRPr lang="ru-RU" sz="40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Выноска со стрелкой вправо 3"/>
          <p:cNvSpPr/>
          <p:nvPr/>
        </p:nvSpPr>
        <p:spPr>
          <a:xfrm>
            <a:off x="971600" y="548680"/>
            <a:ext cx="914400" cy="914400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777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67494"/>
            <a:ext cx="7283152" cy="1399032"/>
          </a:xfrm>
        </p:spPr>
        <p:txBody>
          <a:bodyPr>
            <a:normAutofit/>
          </a:bodyPr>
          <a:lstStyle/>
          <a:p>
            <a:r>
              <a:rPr lang="ru-RU" sz="5400" dirty="0" smtClean="0"/>
              <a:t>Задачи: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042032"/>
          </a:xfrm>
        </p:spPr>
        <p:txBody>
          <a:bodyPr>
            <a:normAutofit fontScale="62500" lnSpcReduction="20000"/>
          </a:bodyPr>
          <a:lstStyle/>
          <a:p>
            <a:pPr indent="0">
              <a:lnSpc>
                <a:spcPct val="150000"/>
              </a:lnSpc>
              <a:spcAft>
                <a:spcPts val="800"/>
              </a:spcAft>
              <a:buNone/>
            </a:pPr>
            <a:endParaRPr lang="ru-RU" sz="2800" dirty="0">
              <a:latin typeface="Calibri"/>
              <a:ea typeface="Calibri"/>
              <a:cs typeface="Times New Roman"/>
            </a:endParaRPr>
          </a:p>
          <a:p>
            <a:pPr indent="449580">
              <a:lnSpc>
                <a:spcPct val="150000"/>
              </a:lnSpc>
              <a:spcAft>
                <a:spcPts val="800"/>
              </a:spcAft>
            </a:pPr>
            <a:r>
              <a:rPr lang="ru-RU" sz="3200" dirty="0">
                <a:latin typeface="Calibri"/>
                <a:ea typeface="Calibri"/>
                <a:cs typeface="Times New Roman"/>
              </a:rPr>
              <a:t>Создать условия для интенсивного развития речи детей через дидактические игры по экологическому воспитанию;</a:t>
            </a:r>
            <a:endParaRPr lang="ru-RU" sz="2800" dirty="0">
              <a:latin typeface="Calibri"/>
              <a:ea typeface="Calibri"/>
              <a:cs typeface="Times New Roman"/>
            </a:endParaRPr>
          </a:p>
          <a:p>
            <a:pPr indent="449580">
              <a:lnSpc>
                <a:spcPct val="150000"/>
              </a:lnSpc>
              <a:spcAft>
                <a:spcPts val="800"/>
              </a:spcAft>
            </a:pPr>
            <a:r>
              <a:rPr lang="ru-RU" sz="3200" dirty="0">
                <a:latin typeface="Calibri"/>
                <a:ea typeface="Calibri"/>
                <a:cs typeface="Times New Roman"/>
              </a:rPr>
              <a:t>Расширять  и активизировать словарный запас дошкольников;</a:t>
            </a:r>
            <a:endParaRPr lang="ru-RU" sz="2800" dirty="0">
              <a:latin typeface="Calibri"/>
              <a:ea typeface="Calibri"/>
              <a:cs typeface="Times New Roman"/>
            </a:endParaRPr>
          </a:p>
          <a:p>
            <a:pPr indent="449580">
              <a:lnSpc>
                <a:spcPct val="150000"/>
              </a:lnSpc>
              <a:spcAft>
                <a:spcPts val="800"/>
              </a:spcAft>
            </a:pPr>
            <a:r>
              <a:rPr lang="ru-RU" sz="3200" dirty="0">
                <a:latin typeface="Calibri"/>
                <a:ea typeface="Calibri"/>
                <a:cs typeface="Times New Roman"/>
              </a:rPr>
              <a:t>Развивать диалогическую и монологическую речь воспитанников;</a:t>
            </a:r>
            <a:endParaRPr lang="ru-RU" sz="2800" dirty="0">
              <a:latin typeface="Calibri"/>
              <a:ea typeface="Calibri"/>
              <a:cs typeface="Times New Roman"/>
            </a:endParaRPr>
          </a:p>
          <a:p>
            <a:pPr indent="449580">
              <a:lnSpc>
                <a:spcPct val="150000"/>
              </a:lnSpc>
              <a:spcAft>
                <a:spcPts val="800"/>
              </a:spcAft>
            </a:pPr>
            <a:r>
              <a:rPr lang="ru-RU" sz="3200" dirty="0">
                <a:latin typeface="Calibri"/>
                <a:ea typeface="Calibri"/>
                <a:cs typeface="Times New Roman"/>
              </a:rPr>
              <a:t>Учить детей работать коллективно;</a:t>
            </a:r>
            <a:endParaRPr lang="ru-RU" sz="2800" dirty="0">
              <a:latin typeface="Calibri"/>
              <a:ea typeface="Calibri"/>
              <a:cs typeface="Times New Roman"/>
            </a:endParaRPr>
          </a:p>
          <a:p>
            <a:pPr indent="449580">
              <a:lnSpc>
                <a:spcPct val="150000"/>
              </a:lnSpc>
              <a:spcAft>
                <a:spcPts val="800"/>
              </a:spcAft>
            </a:pPr>
            <a:r>
              <a:rPr lang="ru-RU" sz="3200" dirty="0">
                <a:latin typeface="Calibri"/>
                <a:ea typeface="Calibri"/>
                <a:cs typeface="Times New Roman"/>
              </a:rPr>
              <a:t>Развивать координацию движений рук и пальцев, совершенствуя речевое развитие, внимание, память, мышление;</a:t>
            </a:r>
            <a:endParaRPr lang="ru-RU" sz="28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Выноска со стрелкой вправо 3"/>
          <p:cNvSpPr/>
          <p:nvPr/>
        </p:nvSpPr>
        <p:spPr>
          <a:xfrm>
            <a:off x="827584" y="476672"/>
            <a:ext cx="914400" cy="914400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375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0369" y="169766"/>
            <a:ext cx="6874031" cy="738954"/>
          </a:xfrm>
        </p:spPr>
        <p:txBody>
          <a:bodyPr/>
          <a:lstStyle/>
          <a:p>
            <a:r>
              <a:rPr lang="ru-RU" dirty="0"/>
              <a:t>Занятия флористикой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53438"/>
            <a:ext cx="6892240" cy="5716953"/>
          </a:xfrm>
          <a:prstGeom prst="plaque">
            <a:avLst/>
          </a:prstGeom>
        </p:spPr>
      </p:pic>
    </p:spTree>
    <p:extLst>
      <p:ext uri="{BB962C8B-B14F-4D97-AF65-F5344CB8AC3E}">
        <p14:creationId xmlns:p14="http://schemas.microsoft.com/office/powerpoint/2010/main" val="968798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548680"/>
            <a:ext cx="3178696" cy="4824536"/>
          </a:xfrm>
        </p:spPr>
        <p:txBody>
          <a:bodyPr/>
          <a:lstStyle/>
          <a:p>
            <a:r>
              <a:rPr lang="ru-RU" dirty="0" smtClean="0"/>
              <a:t>Сбор осенних листьев во время прогулки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5920" y="640714"/>
            <a:ext cx="6587000" cy="5796136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3580645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289298"/>
          </a:xfrm>
        </p:spPr>
        <p:txBody>
          <a:bodyPr>
            <a:normAutofit fontScale="90000"/>
          </a:bodyPr>
          <a:lstStyle/>
          <a:p>
            <a:r>
              <a:rPr lang="ru-RU" dirty="0"/>
              <a:t>Посещение выставки</a:t>
            </a:r>
            <a:br>
              <a:rPr lang="ru-RU" dirty="0"/>
            </a:br>
            <a:r>
              <a:rPr lang="ru-RU" dirty="0"/>
              <a:t>«Осенний букет»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5656" y="1628800"/>
            <a:ext cx="6589198" cy="4945227"/>
          </a:xfrm>
          <a:prstGeom prst="plaqu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44549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371</TotalTime>
  <Words>227</Words>
  <Application>Microsoft Office PowerPoint</Application>
  <PresentationFormat>Экран (4:3)</PresentationFormat>
  <Paragraphs>56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Яркая</vt:lpstr>
      <vt:lpstr>Конференция 2018 ЦРР – детский сад №12 «Светлячок» пгт. Ярославский Воспитатель: Пучкина Т. Ю.</vt:lpstr>
      <vt:lpstr>Логопедическая   группа</vt:lpstr>
      <vt:lpstr>..не могу сказать, но могу показать</vt:lpstr>
      <vt:lpstr>Актуальность:</vt:lpstr>
      <vt:lpstr>Цель:</vt:lpstr>
      <vt:lpstr>Задачи:</vt:lpstr>
      <vt:lpstr>Занятия флористикой</vt:lpstr>
      <vt:lpstr>Сбор осенних листьев во время прогулки</vt:lpstr>
      <vt:lpstr>Посещение выставки «Осенний букет»</vt:lpstr>
      <vt:lpstr>Презентация PowerPoint</vt:lpstr>
      <vt:lpstr>Игровое упражнение</vt:lpstr>
      <vt:lpstr>Презентация PowerPoint</vt:lpstr>
      <vt:lpstr>«В гостях у художника»  </vt:lpstr>
      <vt:lpstr>Рисование с сухим листом</vt:lpstr>
      <vt:lpstr>Работы на конкурс готовы</vt:lpstr>
      <vt:lpstr>Награды за участие в конкурсах</vt:lpstr>
      <vt:lpstr>«Дерево осенью»</vt:lpstr>
      <vt:lpstr>«Угадай, с какого дерева лист, плод, ветка?»</vt:lpstr>
      <vt:lpstr>Презентация PowerPoint</vt:lpstr>
      <vt:lpstr>Выкладывание узоров   «Осенний калейдоскоп»</vt:lpstr>
      <vt:lpstr>Музыкальная пауза с использованием сухих листьев</vt:lpstr>
      <vt:lpstr>«Лото запахов»</vt:lpstr>
      <vt:lpstr>Презентация PowerPoint</vt:lpstr>
      <vt:lpstr>Сенсорная коробочка «Аромат леса»</vt:lpstr>
      <vt:lpstr>Сенсорные коробочки</vt:lpstr>
      <vt:lpstr>Лексическая тема «Осень»</vt:lpstr>
      <vt:lpstr>Лексическая тема «Овощи» </vt:lpstr>
      <vt:lpstr>Сенсорные уголки: «Осень»          «Зима»</vt:lpstr>
      <vt:lpstr>Сенсорный столик к 23 февраля</vt:lpstr>
      <vt:lpstr>космос</vt:lpstr>
      <vt:lpstr>Животные  Севера</vt:lpstr>
      <vt:lpstr>Цветной рис</vt:lpstr>
      <vt:lpstr>бабочка</vt:lpstr>
      <vt:lpstr>Полочка с сенсорными коробочками</vt:lpstr>
      <vt:lpstr>Презентация PowerPoint</vt:lpstr>
      <vt:lpstr>Технология изготовления  сенсорных коробочек, столиков и полочек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Конференция 2018 ЦРР – детский сад №12 «Светлячок» пгт. Ярославский Воспитатель: Пучкина Т. Ю.</dc:title>
  <dc:creator>Asus</dc:creator>
  <cp:lastModifiedBy>Asus</cp:lastModifiedBy>
  <cp:revision>35</cp:revision>
  <dcterms:created xsi:type="dcterms:W3CDTF">2018-05-07T06:51:35Z</dcterms:created>
  <dcterms:modified xsi:type="dcterms:W3CDTF">2018-05-16T02:11:44Z</dcterms:modified>
</cp:coreProperties>
</file>