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Raleway"/>
      <p:regular r:id="rId22"/>
      <p:bold r:id="rId23"/>
      <p:italic r:id="rId24"/>
      <p:boldItalic r:id="rId25"/>
    </p:embeddedFont>
    <p:embeddedFont>
      <p:font typeface="La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Raleway-regular.fntdata"/><Relationship Id="rId21" Type="http://schemas.openxmlformats.org/officeDocument/2006/relationships/slide" Target="slides/slide17.xml"/><Relationship Id="rId24" Type="http://schemas.openxmlformats.org/officeDocument/2006/relationships/font" Target="fonts/Raleway-italic.fntdata"/><Relationship Id="rId23" Type="http://schemas.openxmlformats.org/officeDocument/2006/relationships/font" Target="fonts/Raleway-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regular.fntdata"/><Relationship Id="rId25" Type="http://schemas.openxmlformats.org/officeDocument/2006/relationships/font" Target="fonts/Raleway-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Shape 11"/>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Shape 1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Shape 13"/>
          <p:cNvSpPr txBox="1"/>
          <p:nvPr>
            <p:ph type="ctrTitle"/>
          </p:nvPr>
        </p:nvSpPr>
        <p:spPr>
          <a:xfrm>
            <a:off x="2371725" y="630225"/>
            <a:ext cx="6331500" cy="15420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Shape 14"/>
          <p:cNvSpPr txBox="1"/>
          <p:nvPr>
            <p:ph idx="1" type="subTitle"/>
          </p:nvPr>
        </p:nvSpPr>
        <p:spPr>
          <a:xfrm>
            <a:off x="2390267" y="3238450"/>
            <a:ext cx="6331500" cy="1241700"/>
          </a:xfrm>
          <a:prstGeom prst="rect">
            <a:avLst/>
          </a:prstGeom>
        </p:spPr>
        <p:txBody>
          <a:bodyPr anchorCtr="0" anchor="b" bIns="91425" lIns="91425" spcFirstLastPara="1" rIns="91425" wrap="square" tIns="91425"/>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Shape 1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0" name="Shape 60"/>
        <p:cNvGrpSpPr/>
        <p:nvPr/>
      </p:nvGrpSpPr>
      <p:grpSpPr>
        <a:xfrm>
          <a:off x="0" y="0"/>
          <a:ext cx="0" cy="0"/>
          <a:chOff x="0" y="0"/>
          <a:chExt cx="0" cy="0"/>
        </a:xfrm>
      </p:grpSpPr>
      <p:cxnSp>
        <p:nvCxnSpPr>
          <p:cNvPr id="61" name="Shape 6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Shape 62"/>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Shape 63"/>
          <p:cNvSpPr txBox="1"/>
          <p:nvPr>
            <p:ph type="title"/>
          </p:nvPr>
        </p:nvSpPr>
        <p:spPr>
          <a:xfrm>
            <a:off x="853950" y="1304850"/>
            <a:ext cx="7436100" cy="1538400"/>
          </a:xfrm>
          <a:prstGeom prst="rect">
            <a:avLst/>
          </a:prstGeom>
        </p:spPr>
        <p:txBody>
          <a:bodyPr anchorCtr="0" anchor="ctr" bIns="91425" lIns="91425" spcFirstLastPara="1" rIns="91425" wrap="square" tIns="91425"/>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p:txBody>
      </p:sp>
      <p:sp>
        <p:nvSpPr>
          <p:cNvPr id="64" name="Shape 64"/>
          <p:cNvSpPr txBox="1"/>
          <p:nvPr>
            <p:ph idx="1" type="body"/>
          </p:nvPr>
        </p:nvSpPr>
        <p:spPr>
          <a:xfrm>
            <a:off x="853950" y="2919450"/>
            <a:ext cx="74361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5" name="Shape 6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6" name="Shape 66"/>
        <p:cNvGrpSpPr/>
        <p:nvPr/>
      </p:nvGrpSpPr>
      <p:grpSpPr>
        <a:xfrm>
          <a:off x="0" y="0"/>
          <a:ext cx="0" cy="0"/>
          <a:chOff x="0" y="0"/>
          <a:chExt cx="0" cy="0"/>
        </a:xfrm>
      </p:grpSpPr>
      <p:sp>
        <p:nvSpPr>
          <p:cNvPr id="67" name="Shape 6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Shape 17"/>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Shape 18"/>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Shape 19"/>
          <p:cNvSpPr txBox="1"/>
          <p:nvPr>
            <p:ph type="title"/>
          </p:nvPr>
        </p:nvSpPr>
        <p:spPr>
          <a:xfrm>
            <a:off x="406425" y="1806825"/>
            <a:ext cx="8296800" cy="15420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Shape 2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1" name="Shape 21"/>
        <p:cNvGrpSpPr/>
        <p:nvPr/>
      </p:nvGrpSpPr>
      <p:grpSpPr>
        <a:xfrm>
          <a:off x="0" y="0"/>
          <a:ext cx="0" cy="0"/>
          <a:chOff x="0" y="0"/>
          <a:chExt cx="0" cy="0"/>
        </a:xfrm>
      </p:grpSpPr>
      <p:cxnSp>
        <p:nvCxnSpPr>
          <p:cNvPr id="22" name="Shape 22"/>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Shape 23"/>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Shape 2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Shape 25"/>
          <p:cNvSpPr txBox="1"/>
          <p:nvPr>
            <p:ph type="title"/>
          </p:nvPr>
        </p:nvSpPr>
        <p:spPr>
          <a:xfrm>
            <a:off x="2400250" y="575950"/>
            <a:ext cx="6321600" cy="6354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Shape 26"/>
          <p:cNvSpPr txBox="1"/>
          <p:nvPr>
            <p:ph idx="1" type="body"/>
          </p:nvPr>
        </p:nvSpPr>
        <p:spPr>
          <a:xfrm>
            <a:off x="2410112" y="1595776"/>
            <a:ext cx="6321600" cy="3002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7" name="Shape 2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8" name="Shape 28"/>
        <p:cNvGrpSpPr/>
        <p:nvPr/>
      </p:nvGrpSpPr>
      <p:grpSpPr>
        <a:xfrm>
          <a:off x="0" y="0"/>
          <a:ext cx="0" cy="0"/>
          <a:chOff x="0" y="0"/>
          <a:chExt cx="0" cy="0"/>
        </a:xfrm>
      </p:grpSpPr>
      <p:cxnSp>
        <p:nvCxnSpPr>
          <p:cNvPr id="29" name="Shape 29"/>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Shape 30"/>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Shape 31"/>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Shape 32"/>
          <p:cNvSpPr txBox="1"/>
          <p:nvPr>
            <p:ph type="title"/>
          </p:nvPr>
        </p:nvSpPr>
        <p:spPr>
          <a:xfrm>
            <a:off x="2400250" y="575950"/>
            <a:ext cx="6321600" cy="6354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Shape 33"/>
          <p:cNvSpPr txBox="1"/>
          <p:nvPr>
            <p:ph idx="1" type="body"/>
          </p:nvPr>
        </p:nvSpPr>
        <p:spPr>
          <a:xfrm>
            <a:off x="2400303" y="1602675"/>
            <a:ext cx="3071400" cy="3002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Shape 34"/>
          <p:cNvSpPr txBox="1"/>
          <p:nvPr>
            <p:ph idx="2" type="body"/>
          </p:nvPr>
        </p:nvSpPr>
        <p:spPr>
          <a:xfrm>
            <a:off x="5650572" y="1602675"/>
            <a:ext cx="3071400" cy="3002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Shape 3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6" name="Shape 36"/>
        <p:cNvGrpSpPr/>
        <p:nvPr/>
      </p:nvGrpSpPr>
      <p:grpSpPr>
        <a:xfrm>
          <a:off x="0" y="0"/>
          <a:ext cx="0" cy="0"/>
          <a:chOff x="0" y="0"/>
          <a:chExt cx="0" cy="0"/>
        </a:xfrm>
      </p:grpSpPr>
      <p:sp>
        <p:nvSpPr>
          <p:cNvPr id="37" name="Shape 37"/>
          <p:cNvSpPr txBox="1"/>
          <p:nvPr>
            <p:ph type="title"/>
          </p:nvPr>
        </p:nvSpPr>
        <p:spPr>
          <a:xfrm>
            <a:off x="303300" y="411575"/>
            <a:ext cx="8520600" cy="6396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Shape 3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9" name="Shape 39"/>
        <p:cNvGrpSpPr/>
        <p:nvPr/>
      </p:nvGrpSpPr>
      <p:grpSpPr>
        <a:xfrm>
          <a:off x="0" y="0"/>
          <a:ext cx="0" cy="0"/>
          <a:chOff x="0" y="0"/>
          <a:chExt cx="0" cy="0"/>
        </a:xfrm>
      </p:grpSpPr>
      <p:cxnSp>
        <p:nvCxnSpPr>
          <p:cNvPr id="40" name="Shape 4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Shape 41"/>
          <p:cNvSpPr txBox="1"/>
          <p:nvPr>
            <p:ph type="title"/>
          </p:nvPr>
        </p:nvSpPr>
        <p:spPr>
          <a:xfrm>
            <a:off x="319500" y="936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Shape 42"/>
          <p:cNvSpPr txBox="1"/>
          <p:nvPr>
            <p:ph idx="1" type="body"/>
          </p:nvPr>
        </p:nvSpPr>
        <p:spPr>
          <a:xfrm>
            <a:off x="319500" y="1846804"/>
            <a:ext cx="2808000" cy="28062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3" name="Shape 4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Shape 45"/>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Shape 46"/>
          <p:cNvSpPr txBox="1"/>
          <p:nvPr>
            <p:ph type="title"/>
          </p:nvPr>
        </p:nvSpPr>
        <p:spPr>
          <a:xfrm>
            <a:off x="283103" y="712141"/>
            <a:ext cx="6244200" cy="38355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Shape 4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8" name="Shape 48"/>
        <p:cNvGrpSpPr/>
        <p:nvPr/>
      </p:nvGrpSpPr>
      <p:grpSpPr>
        <a:xfrm>
          <a:off x="0" y="0"/>
          <a:ext cx="0" cy="0"/>
          <a:chOff x="0" y="0"/>
          <a:chExt cx="0" cy="0"/>
        </a:xfrm>
      </p:grpSpPr>
      <p:sp>
        <p:nvSpPr>
          <p:cNvPr id="49" name="Shape 4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50" name="Shape 50"/>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Shape 51"/>
          <p:cNvSpPr txBox="1"/>
          <p:nvPr>
            <p:ph type="title"/>
          </p:nvPr>
        </p:nvSpPr>
        <p:spPr>
          <a:xfrm>
            <a:off x="265500" y="1397350"/>
            <a:ext cx="4045200" cy="1318200"/>
          </a:xfrm>
          <a:prstGeom prst="rect">
            <a:avLst/>
          </a:prstGeom>
        </p:spPr>
        <p:txBody>
          <a:bodyPr anchorCtr="0" anchor="b" bIns="91425" lIns="91425" spcFirstLastPara="1" rIns="91425" wrap="square" tIns="91425"/>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Shape 52"/>
          <p:cNvSpPr txBox="1"/>
          <p:nvPr>
            <p:ph idx="1" type="subTitle"/>
          </p:nvPr>
        </p:nvSpPr>
        <p:spPr>
          <a:xfrm>
            <a:off x="265500" y="273537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Shape 53"/>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4" name="Shape 5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5" name="Shape 55"/>
        <p:cNvGrpSpPr/>
        <p:nvPr/>
      </p:nvGrpSpPr>
      <p:grpSpPr>
        <a:xfrm>
          <a:off x="0" y="0"/>
          <a:ext cx="0" cy="0"/>
          <a:chOff x="0" y="0"/>
          <a:chExt cx="0" cy="0"/>
        </a:xfrm>
      </p:grpSpPr>
      <p:cxnSp>
        <p:nvCxnSpPr>
          <p:cNvPr id="56" name="Shape 56"/>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Shape 5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Shape 58"/>
          <p:cNvSpPr txBox="1"/>
          <p:nvPr>
            <p:ph idx="1" type="body"/>
          </p:nvPr>
        </p:nvSpPr>
        <p:spPr>
          <a:xfrm>
            <a:off x="328017" y="4226025"/>
            <a:ext cx="8388600" cy="3936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59" name="Shape 5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Shape 7"/>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Shape 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idx="1" type="subTitle"/>
          </p:nvPr>
        </p:nvSpPr>
        <p:spPr>
          <a:xfrm>
            <a:off x="311700" y="174775"/>
            <a:ext cx="8520600" cy="948900"/>
          </a:xfrm>
          <a:prstGeom prst="rect">
            <a:avLst/>
          </a:prstGeom>
        </p:spPr>
        <p:txBody>
          <a:bodyPr anchorCtr="0" anchor="b" bIns="91425" lIns="91425" spcFirstLastPara="1" rIns="91425" wrap="square" tIns="91425">
            <a:noAutofit/>
          </a:bodyPr>
          <a:lstStyle/>
          <a:p>
            <a:pPr indent="0" lvl="0" marL="0" algn="ctr">
              <a:spcBef>
                <a:spcPts val="0"/>
              </a:spcBef>
              <a:spcAft>
                <a:spcPts val="0"/>
              </a:spcAft>
              <a:buNone/>
            </a:pPr>
            <a:r>
              <a:rPr lang="ru" sz="3000">
                <a:latin typeface="Times New Roman"/>
                <a:ea typeface="Times New Roman"/>
                <a:cs typeface="Times New Roman"/>
                <a:sym typeface="Times New Roman"/>
              </a:rPr>
              <a:t>Tatishchev Vasily Nikitich</a:t>
            </a:r>
            <a:endParaRPr sz="3000">
              <a:latin typeface="Times New Roman"/>
              <a:ea typeface="Times New Roman"/>
              <a:cs typeface="Times New Roman"/>
              <a:sym typeface="Times New Roman"/>
            </a:endParaRPr>
          </a:p>
        </p:txBody>
      </p:sp>
      <p:pic>
        <p:nvPicPr>
          <p:cNvPr id="73" name="Shape 73"/>
          <p:cNvPicPr preferRelativeResize="0"/>
          <p:nvPr/>
        </p:nvPicPr>
        <p:blipFill>
          <a:blip r:embed="rId3">
            <a:alphaModFix/>
          </a:blip>
          <a:stretch>
            <a:fillRect/>
          </a:stretch>
        </p:blipFill>
        <p:spPr>
          <a:xfrm>
            <a:off x="102450" y="1348400"/>
            <a:ext cx="2581650" cy="3379625"/>
          </a:xfrm>
          <a:prstGeom prst="rect">
            <a:avLst/>
          </a:prstGeom>
          <a:noFill/>
          <a:ln>
            <a:noFill/>
          </a:ln>
        </p:spPr>
      </p:pic>
      <p:pic>
        <p:nvPicPr>
          <p:cNvPr id="74" name="Shape 74"/>
          <p:cNvPicPr preferRelativeResize="0"/>
          <p:nvPr/>
        </p:nvPicPr>
        <p:blipFill>
          <a:blip r:embed="rId4">
            <a:alphaModFix/>
          </a:blip>
          <a:stretch>
            <a:fillRect/>
          </a:stretch>
        </p:blipFill>
        <p:spPr>
          <a:xfrm>
            <a:off x="6207250" y="1343000"/>
            <a:ext cx="2489844" cy="33904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ph type="title"/>
          </p:nvPr>
        </p:nvSpPr>
        <p:spPr>
          <a:xfrm>
            <a:off x="262175" y="575950"/>
            <a:ext cx="3920100" cy="4080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0" lang="ru" sz="2400">
                <a:latin typeface="Times New Roman"/>
                <a:ea typeface="Times New Roman"/>
                <a:cs typeface="Times New Roman"/>
                <a:sym typeface="Times New Roman"/>
              </a:rPr>
              <a:t>Already one merit puts him in the first ranks of the pioneers of Russian geography. Tatishchev quite clearly understood the complex nature of geography, the necessity of studying nature and economy in their mutual connection.</a:t>
            </a:r>
            <a:endParaRPr b="0" sz="2400">
              <a:latin typeface="Times New Roman"/>
              <a:ea typeface="Times New Roman"/>
              <a:cs typeface="Times New Roman"/>
              <a:sym typeface="Times New Roman"/>
            </a:endParaRPr>
          </a:p>
        </p:txBody>
      </p:sp>
      <p:pic>
        <p:nvPicPr>
          <p:cNvPr id="125" name="Shape 125"/>
          <p:cNvPicPr preferRelativeResize="0"/>
          <p:nvPr/>
        </p:nvPicPr>
        <p:blipFill>
          <a:blip r:embed="rId3">
            <a:alphaModFix/>
          </a:blip>
          <a:stretch>
            <a:fillRect/>
          </a:stretch>
        </p:blipFill>
        <p:spPr>
          <a:xfrm>
            <a:off x="5180025" y="575950"/>
            <a:ext cx="3171925" cy="3806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Shape 130"/>
          <p:cNvSpPr txBox="1"/>
          <p:nvPr>
            <p:ph type="title"/>
          </p:nvPr>
        </p:nvSpPr>
        <p:spPr>
          <a:xfrm>
            <a:off x="287125" y="575950"/>
            <a:ext cx="8434800" cy="394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0" lang="ru">
                <a:latin typeface="Times New Roman"/>
                <a:ea typeface="Times New Roman"/>
                <a:cs typeface="Times New Roman"/>
                <a:sym typeface="Times New Roman"/>
              </a:rPr>
              <a:t>In the field of cartography Tatishchev did a lot when he was in charge of geodesic work in Russia for some time. He paid special attention to the quality of the survey, he prepared an instruction for surveyors.</a:t>
            </a:r>
            <a:endParaRPr b="0">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type="title"/>
          </p:nvPr>
        </p:nvSpPr>
        <p:spPr>
          <a:xfrm>
            <a:off x="249675" y="575950"/>
            <a:ext cx="8551800" cy="4030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0" lang="ru">
                <a:latin typeface="Times New Roman"/>
                <a:ea typeface="Times New Roman"/>
                <a:cs typeface="Times New Roman"/>
                <a:sym typeface="Times New Roman"/>
              </a:rPr>
              <a:t>Tatishchev was the first theoretician of geography in Russia. His remarkable activity in the areas of geography Tatishchev had an enormous influence on the development of this science in Russia.</a:t>
            </a:r>
            <a:endParaRPr b="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374525" y="575950"/>
            <a:ext cx="8347200" cy="4018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0" lang="ru" sz="2400">
                <a:latin typeface="Times New Roman"/>
                <a:ea typeface="Times New Roman"/>
                <a:cs typeface="Times New Roman"/>
                <a:sym typeface="Times New Roman"/>
              </a:rPr>
              <a:t>He was not alone. From his census it is known that his works aroused interest in the largest Gygoraph P.I.Rychkov. He also had a great influence on M.Lomonosov, who was to him with great respect, as can be seen from their notes.</a:t>
            </a:r>
            <a:endParaRPr b="0" sz="2400">
              <a:latin typeface="Times New Roman"/>
              <a:ea typeface="Times New Roman"/>
              <a:cs typeface="Times New Roman"/>
              <a:sym typeface="Times New Roman"/>
            </a:endParaRPr>
          </a:p>
        </p:txBody>
      </p:sp>
      <p:pic>
        <p:nvPicPr>
          <p:cNvPr id="141" name="Shape 141"/>
          <p:cNvPicPr preferRelativeResize="0"/>
          <p:nvPr/>
        </p:nvPicPr>
        <p:blipFill>
          <a:blip r:embed="rId3">
            <a:alphaModFix/>
          </a:blip>
          <a:stretch>
            <a:fillRect/>
          </a:stretch>
        </p:blipFill>
        <p:spPr>
          <a:xfrm>
            <a:off x="1887900" y="2203475"/>
            <a:ext cx="5368200" cy="2482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362050" y="575950"/>
            <a:ext cx="4943700" cy="4155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0" lang="ru" sz="2400">
                <a:latin typeface="Times New Roman"/>
                <a:ea typeface="Times New Roman"/>
                <a:cs typeface="Times New Roman"/>
                <a:sym typeface="Times New Roman"/>
              </a:rPr>
              <a:t>Nobody before him has created with such distinct clarity the practical importance of geography for people's self-consciousness, for state administration, for economic construction, and no one before Tatishchev struggled with such passion, devotion and energy for the cause of widespread development of the development of geagarafic education in our country.</a:t>
            </a:r>
            <a:endParaRPr b="0" sz="2400">
              <a:latin typeface="Times New Roman"/>
              <a:ea typeface="Times New Roman"/>
              <a:cs typeface="Times New Roman"/>
              <a:sym typeface="Times New Roman"/>
            </a:endParaRPr>
          </a:p>
        </p:txBody>
      </p:sp>
      <p:pic>
        <p:nvPicPr>
          <p:cNvPr id="147" name="Shape 147"/>
          <p:cNvPicPr preferRelativeResize="0"/>
          <p:nvPr/>
        </p:nvPicPr>
        <p:blipFill>
          <a:blip r:embed="rId3">
            <a:alphaModFix/>
          </a:blip>
          <a:stretch>
            <a:fillRect/>
          </a:stretch>
        </p:blipFill>
        <p:spPr>
          <a:xfrm>
            <a:off x="5997800" y="543512"/>
            <a:ext cx="2516425" cy="4056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449425" y="575950"/>
            <a:ext cx="4194600" cy="3930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0" lang="ru" sz="2400">
                <a:latin typeface="Times New Roman"/>
                <a:ea typeface="Times New Roman"/>
                <a:cs typeface="Times New Roman"/>
                <a:sym typeface="Times New Roman"/>
              </a:rPr>
              <a:t>Tatishchev, a pupil of the Petrine era, had the ability to place science at the service of practical goals. In particular, he associated geography with the tasks of Russia's economic development, as well as with its military and administrative needs.</a:t>
            </a:r>
            <a:endParaRPr b="0" sz="2400">
              <a:latin typeface="Times New Roman"/>
              <a:ea typeface="Times New Roman"/>
              <a:cs typeface="Times New Roman"/>
              <a:sym typeface="Times New Roman"/>
            </a:endParaRPr>
          </a:p>
        </p:txBody>
      </p:sp>
      <p:pic>
        <p:nvPicPr>
          <p:cNvPr id="153" name="Shape 153"/>
          <p:cNvPicPr preferRelativeResize="0"/>
          <p:nvPr/>
        </p:nvPicPr>
        <p:blipFill>
          <a:blip r:embed="rId3">
            <a:alphaModFix/>
          </a:blip>
          <a:stretch>
            <a:fillRect/>
          </a:stretch>
        </p:blipFill>
        <p:spPr>
          <a:xfrm>
            <a:off x="5258975" y="504275"/>
            <a:ext cx="2768399" cy="4074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387000" y="575950"/>
            <a:ext cx="8334900" cy="3955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0" lang="ru">
                <a:latin typeface="Times New Roman"/>
                <a:ea typeface="Times New Roman"/>
                <a:cs typeface="Times New Roman"/>
                <a:sym typeface="Times New Roman"/>
              </a:rPr>
              <a:t>Unfortunately, since 1737 Tatishchev began persecution. Some statesmen wanted to oust Tatishchev from the mining. In relation to him, several provocations were committed. In 1740 he was arrested, imprisoned in the Peter and Paul Fortress and deprived of all ranks.</a:t>
            </a:r>
            <a:endParaRPr b="0">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type="title"/>
          </p:nvPr>
        </p:nvSpPr>
        <p:spPr>
          <a:xfrm>
            <a:off x="262175" y="575950"/>
            <a:ext cx="3682800" cy="3993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0" lang="ru" sz="2400">
                <a:latin typeface="Times New Roman"/>
                <a:ea typeface="Times New Roman"/>
                <a:cs typeface="Times New Roman"/>
                <a:sym typeface="Times New Roman"/>
              </a:rPr>
              <a:t>In 1745, the village of Boldino was exiled to his ancestral estate. He died in 1750. U. Tatischeva. left two children, thanks to his daughter, he became the great-grandfather of the poet Tyutchev.</a:t>
            </a:r>
            <a:endParaRPr b="0" sz="2400">
              <a:latin typeface="Times New Roman"/>
              <a:ea typeface="Times New Roman"/>
              <a:cs typeface="Times New Roman"/>
              <a:sym typeface="Times New Roman"/>
            </a:endParaRPr>
          </a:p>
        </p:txBody>
      </p:sp>
      <p:pic>
        <p:nvPicPr>
          <p:cNvPr id="164" name="Shape 164"/>
          <p:cNvPicPr preferRelativeResize="0"/>
          <p:nvPr/>
        </p:nvPicPr>
        <p:blipFill>
          <a:blip r:embed="rId3">
            <a:alphaModFix/>
          </a:blip>
          <a:stretch>
            <a:fillRect/>
          </a:stretch>
        </p:blipFill>
        <p:spPr>
          <a:xfrm>
            <a:off x="4032400" y="683825"/>
            <a:ext cx="4631650" cy="3777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78" name="Shape 78"/>
        <p:cNvGrpSpPr/>
        <p:nvPr/>
      </p:nvGrpSpPr>
      <p:grpSpPr>
        <a:xfrm>
          <a:off x="0" y="0"/>
          <a:ext cx="0" cy="0"/>
          <a:chOff x="0" y="0"/>
          <a:chExt cx="0" cy="0"/>
        </a:xfrm>
      </p:grpSpPr>
      <p:sp>
        <p:nvSpPr>
          <p:cNvPr id="79" name="Shape 79"/>
          <p:cNvSpPr txBox="1"/>
          <p:nvPr>
            <p:ph idx="1" type="body"/>
          </p:nvPr>
        </p:nvSpPr>
        <p:spPr>
          <a:xfrm>
            <a:off x="630575" y="62425"/>
            <a:ext cx="7789500" cy="4531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a:p>
            <a:pPr indent="0" lvl="0" marL="0" rtl="0">
              <a:spcBef>
                <a:spcPts val="1600"/>
              </a:spcBef>
              <a:spcAft>
                <a:spcPts val="0"/>
              </a:spcAft>
              <a:buNone/>
            </a:pPr>
            <a:r>
              <a:rPr lang="ru" sz="2400">
                <a:latin typeface="Times New Roman"/>
                <a:ea typeface="Times New Roman"/>
                <a:cs typeface="Times New Roman"/>
                <a:sym typeface="Times New Roman"/>
              </a:rPr>
              <a:t>Purpose: To study the works and achievements of VN. Tatishcheva</a:t>
            </a:r>
            <a:endParaRPr sz="2400">
              <a:latin typeface="Times New Roman"/>
              <a:ea typeface="Times New Roman"/>
              <a:cs typeface="Times New Roman"/>
              <a:sym typeface="Times New Roman"/>
            </a:endParaRPr>
          </a:p>
          <a:p>
            <a:pPr indent="0" lvl="0" marL="0" rtl="0">
              <a:spcBef>
                <a:spcPts val="1600"/>
              </a:spcBef>
              <a:spcAft>
                <a:spcPts val="0"/>
              </a:spcAft>
              <a:buNone/>
            </a:pPr>
            <a:r>
              <a:rPr lang="ru" sz="2400">
                <a:latin typeface="Times New Roman"/>
                <a:ea typeface="Times New Roman"/>
                <a:cs typeface="Times New Roman"/>
                <a:sym typeface="Times New Roman"/>
              </a:rPr>
              <a:t>Objectives: We study works and achievements VN. Tatischeva</a:t>
            </a:r>
            <a:endParaRPr sz="2400">
              <a:latin typeface="Times New Roman"/>
              <a:ea typeface="Times New Roman"/>
              <a:cs typeface="Times New Roman"/>
              <a:sym typeface="Times New Roman"/>
            </a:endParaRPr>
          </a:p>
          <a:p>
            <a:pPr indent="0" lvl="0" marL="0" rtl="0">
              <a:spcBef>
                <a:spcPts val="1600"/>
              </a:spcBef>
              <a:spcAft>
                <a:spcPts val="0"/>
              </a:spcAft>
              <a:buClr>
                <a:schemeClr val="dk1"/>
              </a:buClr>
              <a:buSzPts val="1100"/>
              <a:buFont typeface="Arial"/>
              <a:buNone/>
            </a:pPr>
            <a:r>
              <a:rPr lang="ru" sz="2400">
                <a:latin typeface="Times New Roman"/>
                <a:ea typeface="Times New Roman"/>
                <a:cs typeface="Times New Roman"/>
                <a:sym typeface="Times New Roman"/>
              </a:rPr>
              <a:t>Urgency: Tatishchev made a huge contribution to the development of the Urals, because during his lifetime he built 36 plants, and after his death 45 plants were built according to his plans!</a:t>
            </a:r>
            <a:endParaRPr sz="2400">
              <a:latin typeface="Times New Roman"/>
              <a:ea typeface="Times New Roman"/>
              <a:cs typeface="Times New Roman"/>
              <a:sym typeface="Times New Roman"/>
            </a:endParaRPr>
          </a:p>
          <a:p>
            <a:pPr indent="0" lvl="0" marL="0" rtl="0">
              <a:spcBef>
                <a:spcPts val="1600"/>
              </a:spcBef>
              <a:spcAft>
                <a:spcPts val="0"/>
              </a:spcAft>
              <a:buNone/>
            </a:pPr>
            <a:r>
              <a:t/>
            </a:r>
            <a:endParaRPr/>
          </a:p>
          <a:p>
            <a:pPr indent="0" lvl="0" marL="0" rtl="0">
              <a:spcBef>
                <a:spcPts val="1600"/>
              </a:spcBef>
              <a:spcAft>
                <a:spcPts val="0"/>
              </a:spcAft>
              <a:buNone/>
            </a:pPr>
            <a:r>
              <a:t/>
            </a:r>
            <a:endParaRPr/>
          </a:p>
          <a:p>
            <a:pPr indent="0" lvl="0" marL="0" rtl="0">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type="title"/>
          </p:nvPr>
        </p:nvSpPr>
        <p:spPr>
          <a:xfrm>
            <a:off x="399500" y="575950"/>
            <a:ext cx="5118600" cy="39684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2"/>
              </a:buClr>
              <a:buSzPts val="1100"/>
              <a:buFont typeface="Arial"/>
              <a:buNone/>
            </a:pPr>
            <a:r>
              <a:rPr b="0" lang="ru">
                <a:latin typeface="Times New Roman"/>
                <a:ea typeface="Times New Roman"/>
                <a:cs typeface="Times New Roman"/>
                <a:sym typeface="Times New Roman"/>
              </a:rPr>
              <a:t>Tatishchev Vasily Nikitich is an outstanding scientist, mining worker, one of the brightest and most versatile "chicks of Petrov's nest".</a:t>
            </a:r>
            <a:endParaRPr b="0">
              <a:latin typeface="Times New Roman"/>
              <a:ea typeface="Times New Roman"/>
              <a:cs typeface="Times New Roman"/>
              <a:sym typeface="Times New Roman"/>
            </a:endParaRPr>
          </a:p>
          <a:p>
            <a:pPr indent="0" lvl="0" marL="0">
              <a:spcBef>
                <a:spcPts val="0"/>
              </a:spcBef>
              <a:spcAft>
                <a:spcPts val="0"/>
              </a:spcAft>
              <a:buClr>
                <a:schemeClr val="dk2"/>
              </a:buClr>
              <a:buSzPts val="1100"/>
              <a:buFont typeface="Arial"/>
              <a:buNone/>
            </a:pPr>
            <a:r>
              <a:t/>
            </a:r>
            <a:endParaRPr/>
          </a:p>
          <a:p>
            <a:pPr indent="0" lvl="0" marL="0">
              <a:spcBef>
                <a:spcPts val="0"/>
              </a:spcBef>
              <a:spcAft>
                <a:spcPts val="0"/>
              </a:spcAft>
              <a:buNone/>
            </a:pPr>
            <a:r>
              <a:t/>
            </a:r>
            <a:endParaRPr/>
          </a:p>
        </p:txBody>
      </p:sp>
      <p:pic>
        <p:nvPicPr>
          <p:cNvPr id="85" name="Shape 85"/>
          <p:cNvPicPr preferRelativeResize="0"/>
          <p:nvPr/>
        </p:nvPicPr>
        <p:blipFill>
          <a:blip r:embed="rId3">
            <a:alphaModFix/>
          </a:blip>
          <a:stretch>
            <a:fillRect/>
          </a:stretch>
        </p:blipFill>
        <p:spPr>
          <a:xfrm>
            <a:off x="6141425" y="575950"/>
            <a:ext cx="2556134" cy="3851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474400" y="575950"/>
            <a:ext cx="3757800" cy="394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0" lang="ru" sz="2400">
                <a:latin typeface="Times New Roman"/>
                <a:ea typeface="Times New Roman"/>
                <a:cs typeface="Times New Roman"/>
                <a:sym typeface="Times New Roman"/>
              </a:rPr>
              <a:t>Tatishcheva V.N. was born on April 19, 1686 in Pskov. He came from a noble but poorly aristocratic family. He received education in the Moscow Artillery and Engineering School, which was headed by a prominent figure of the Petrine times, Jacob Bruce.</a:t>
            </a:r>
            <a:endParaRPr b="0" sz="2400">
              <a:latin typeface="Times New Roman"/>
              <a:ea typeface="Times New Roman"/>
              <a:cs typeface="Times New Roman"/>
              <a:sym typeface="Times New Roman"/>
            </a:endParaRPr>
          </a:p>
        </p:txBody>
      </p:sp>
      <p:pic>
        <p:nvPicPr>
          <p:cNvPr id="91" name="Shape 91"/>
          <p:cNvPicPr preferRelativeResize="0"/>
          <p:nvPr/>
        </p:nvPicPr>
        <p:blipFill>
          <a:blip r:embed="rId3">
            <a:alphaModFix/>
          </a:blip>
          <a:stretch>
            <a:fillRect/>
          </a:stretch>
        </p:blipFill>
        <p:spPr>
          <a:xfrm>
            <a:off x="5191755" y="702850"/>
            <a:ext cx="3384895" cy="3816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586750" y="575950"/>
            <a:ext cx="3670500" cy="4018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0" lang="ru" sz="2400">
                <a:latin typeface="Times New Roman"/>
                <a:ea typeface="Times New Roman"/>
                <a:cs typeface="Times New Roman"/>
                <a:sym typeface="Times New Roman"/>
              </a:rPr>
              <a:t>At the age of 18, he entered the military service. He took part in the siege and capture of Narva, the famous Poltava battle in the Prut march. I was repeatedly sent abroad with diplomatic rhetoric missions.</a:t>
            </a:r>
            <a:endParaRPr b="0" sz="2400">
              <a:latin typeface="Times New Roman"/>
              <a:ea typeface="Times New Roman"/>
              <a:cs typeface="Times New Roman"/>
              <a:sym typeface="Times New Roman"/>
            </a:endParaRPr>
          </a:p>
        </p:txBody>
      </p:sp>
      <p:pic>
        <p:nvPicPr>
          <p:cNvPr id="97" name="Shape 97"/>
          <p:cNvPicPr preferRelativeResize="0"/>
          <p:nvPr/>
        </p:nvPicPr>
        <p:blipFill>
          <a:blip r:embed="rId3">
            <a:alphaModFix/>
          </a:blip>
          <a:stretch>
            <a:fillRect/>
          </a:stretch>
        </p:blipFill>
        <p:spPr>
          <a:xfrm>
            <a:off x="5617900" y="626675"/>
            <a:ext cx="2946275" cy="38301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title"/>
          </p:nvPr>
        </p:nvSpPr>
        <p:spPr>
          <a:xfrm>
            <a:off x="352850" y="625875"/>
            <a:ext cx="8386200" cy="4018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0" lang="ru">
                <a:latin typeface="Times New Roman"/>
                <a:ea typeface="Times New Roman"/>
                <a:cs typeface="Times New Roman"/>
                <a:sym typeface="Times New Roman"/>
              </a:rPr>
              <a:t>In 1719 Tatishchev received the assignment to compose the geography of Russia, a manual for the schools created by Peter at that time. His zeal in geography was, however, soon interrupted by his appointment in March 1720 to the Urals as the head of the Ural plants.</a:t>
            </a:r>
            <a:endParaRPr b="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type="title"/>
          </p:nvPr>
        </p:nvSpPr>
        <p:spPr>
          <a:xfrm>
            <a:off x="461925" y="568800"/>
            <a:ext cx="8476800" cy="4005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0" lang="ru" sz="2400">
                <a:latin typeface="Times New Roman"/>
                <a:ea typeface="Times New Roman"/>
                <a:cs typeface="Times New Roman"/>
                <a:sym typeface="Times New Roman"/>
              </a:rPr>
              <a:t>In the Urals, Tatishchev develops active activities in the construction of plants, establishes the center of the mining Ural - Yekaterinburg and the city of Perm.</a:t>
            </a:r>
            <a:endParaRPr b="0" sz="2400">
              <a:latin typeface="Times New Roman"/>
              <a:ea typeface="Times New Roman"/>
              <a:cs typeface="Times New Roman"/>
              <a:sym typeface="Times New Roman"/>
            </a:endParaRPr>
          </a:p>
        </p:txBody>
      </p:sp>
      <p:pic>
        <p:nvPicPr>
          <p:cNvPr id="108" name="Shape 108"/>
          <p:cNvPicPr preferRelativeResize="0"/>
          <p:nvPr/>
        </p:nvPicPr>
        <p:blipFill>
          <a:blip r:embed="rId3">
            <a:alphaModFix/>
          </a:blip>
          <a:stretch>
            <a:fillRect/>
          </a:stretch>
        </p:blipFill>
        <p:spPr>
          <a:xfrm>
            <a:off x="2234675" y="1922575"/>
            <a:ext cx="4644125" cy="2545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Shape 113"/>
          <p:cNvSpPr txBox="1"/>
          <p:nvPr>
            <p:ph type="title"/>
          </p:nvPr>
        </p:nvSpPr>
        <p:spPr>
          <a:xfrm>
            <a:off x="399500" y="575950"/>
            <a:ext cx="4207200" cy="4005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0" lang="ru" sz="2400">
                <a:latin typeface="Times New Roman"/>
                <a:ea typeface="Times New Roman"/>
                <a:cs typeface="Times New Roman"/>
                <a:sym typeface="Times New Roman"/>
              </a:rPr>
              <a:t>From 1720-1730 he managed the mining factories in the Urals, showing himself to be a resolute administrator, alien to servility, than he made a lot of enemies. The result of his activity is 36 metallurgical plants, 45 were built according to his plan of the family, half a death.</a:t>
            </a:r>
            <a:endParaRPr b="0" sz="2400">
              <a:latin typeface="Times New Roman"/>
              <a:ea typeface="Times New Roman"/>
              <a:cs typeface="Times New Roman"/>
              <a:sym typeface="Times New Roman"/>
            </a:endParaRPr>
          </a:p>
        </p:txBody>
      </p:sp>
      <p:pic>
        <p:nvPicPr>
          <p:cNvPr id="114" name="Shape 114"/>
          <p:cNvPicPr preferRelativeResize="0"/>
          <p:nvPr/>
        </p:nvPicPr>
        <p:blipFill>
          <a:blip r:embed="rId3">
            <a:alphaModFix/>
          </a:blip>
          <a:stretch>
            <a:fillRect/>
          </a:stretch>
        </p:blipFill>
        <p:spPr>
          <a:xfrm>
            <a:off x="4606700" y="1248425"/>
            <a:ext cx="4537300" cy="2435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type="title"/>
          </p:nvPr>
        </p:nvSpPr>
        <p:spPr>
          <a:xfrm>
            <a:off x="349550" y="575950"/>
            <a:ext cx="8372400" cy="3930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0" lang="ru" sz="2400">
                <a:latin typeface="Times New Roman"/>
                <a:ea typeface="Times New Roman"/>
                <a:cs typeface="Times New Roman"/>
                <a:sym typeface="Times New Roman"/>
              </a:rPr>
              <a:t>In the same place, he continued to study the geography of Russia. He was the first to think of an attempt to collect geographical information by means of a special questionnaire sent to the field on behalf of the Academy of Sciences. Tatishchev's anatomy differs in its heterogeneity and strictly scientific character, and is of considerable interest for the method of field geographic surveys.</a:t>
            </a:r>
            <a:endParaRPr b="0" sz="24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