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80" r:id="rId4"/>
    <p:sldId id="261" r:id="rId5"/>
    <p:sldId id="266" r:id="rId6"/>
    <p:sldId id="262" r:id="rId7"/>
    <p:sldId id="287" r:id="rId8"/>
    <p:sldId id="284" r:id="rId9"/>
    <p:sldId id="272" r:id="rId10"/>
    <p:sldId id="265" r:id="rId11"/>
    <p:sldId id="278" r:id="rId12"/>
    <p:sldId id="276" r:id="rId13"/>
    <p:sldId id="27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99FF66"/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447" autoAdjust="0"/>
  </p:normalViewPr>
  <p:slideViewPr>
    <p:cSldViewPr>
      <p:cViewPr varScale="1">
        <p:scale>
          <a:sx n="38" d="100"/>
          <a:sy n="38" d="100"/>
        </p:scale>
        <p:origin x="-160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4CD09-1EAB-4F22-8B34-52B966C793F3}" type="datetimeFigureOut">
              <a:rPr lang="ru-RU" smtClean="0"/>
              <a:t>09.03.2018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99D48-AE9E-46C3-96EE-F4617C183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05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9D48-AE9E-46C3-96EE-F4617C1832D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15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9D48-AE9E-46C3-96EE-F4617C1832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049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9D48-AE9E-46C3-96EE-F4617C1832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74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9D48-AE9E-46C3-96EE-F4617C1832D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48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9D48-AE9E-46C3-96EE-F4617C1832D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874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9D48-AE9E-46C3-96EE-F4617C1832D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30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0A28-C4AF-421B-BDA3-0290016C36DD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8162A-3458-4F8A-9B31-4170FF181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0A28-C4AF-421B-BDA3-0290016C36DD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8162A-3458-4F8A-9B31-4170FF181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0A28-C4AF-421B-BDA3-0290016C36DD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8162A-3458-4F8A-9B31-4170FF181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0A28-C4AF-421B-BDA3-0290016C36DD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8162A-3458-4F8A-9B31-4170FF181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0A28-C4AF-421B-BDA3-0290016C36DD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8162A-3458-4F8A-9B31-4170FF181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0A28-C4AF-421B-BDA3-0290016C36DD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8162A-3458-4F8A-9B31-4170FF181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0A28-C4AF-421B-BDA3-0290016C36DD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8162A-3458-4F8A-9B31-4170FF181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0A28-C4AF-421B-BDA3-0290016C36DD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8162A-3458-4F8A-9B31-4170FF181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0A28-C4AF-421B-BDA3-0290016C36DD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8162A-3458-4F8A-9B31-4170FF181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0A28-C4AF-421B-BDA3-0290016C36DD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8162A-3458-4F8A-9B31-4170FF181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30A28-C4AF-421B-BDA3-0290016C36DD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8162A-3458-4F8A-9B31-4170FF181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30A28-C4AF-421B-BDA3-0290016C36DD}" type="datetimeFigureOut">
              <a:rPr lang="ru-RU" smtClean="0"/>
              <a:pPr/>
              <a:t>09.03.2018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8162A-3458-4F8A-9B31-4170FF181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hyperlink" Target="http://www.proza.ru/pics/2014/12/15/469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11560" y="188640"/>
            <a:ext cx="7772400" cy="803275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МБОУ г. Керчи РК СШ №1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им. В. Дубинина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11560" y="1127190"/>
            <a:ext cx="7704856" cy="283218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«Преподаватели и воспитанницы Керченского        </a:t>
            </a:r>
            <a:r>
              <a:rPr lang="ru-RU" sz="2800" b="1" dirty="0" err="1" smtClean="0">
                <a:solidFill>
                  <a:srgbClr val="FF0000"/>
                </a:solidFill>
              </a:rPr>
              <a:t>Кушниковского</a:t>
            </a:r>
            <a:r>
              <a:rPr lang="ru-RU" sz="2800" b="1" dirty="0" smtClean="0">
                <a:solidFill>
                  <a:srgbClr val="FF0000"/>
                </a:solidFill>
              </a:rPr>
              <a:t> девичьего            института»</a:t>
            </a:r>
          </a:p>
          <a:p>
            <a:pPr marL="0" indent="0"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                           </a:t>
            </a:r>
            <a:r>
              <a:rPr lang="ru-RU" sz="2800" b="1" i="1" dirty="0" smtClean="0">
                <a:solidFill>
                  <a:srgbClr val="FF0000"/>
                </a:solidFill>
              </a:rPr>
              <a:t>УЧЕНИК 2 - а КЛАССА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          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Охинько</a:t>
            </a:r>
            <a:r>
              <a:rPr lang="ru-RU" sz="2800" b="1" i="1" dirty="0" smtClean="0">
                <a:solidFill>
                  <a:srgbClr val="FF0000"/>
                </a:solidFill>
              </a:rPr>
              <a:t> Владимир Олегович</a:t>
            </a: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РУКОВОДИТЕЛЬ  ПРОЕКТА:</a:t>
            </a:r>
            <a:r>
              <a:rPr lang="ru-RU" sz="2000" b="1" dirty="0" smtClean="0">
                <a:solidFill>
                  <a:srgbClr val="FF0000"/>
                </a:solidFill>
              </a:rPr>
              <a:t>        </a:t>
            </a:r>
            <a:r>
              <a:rPr lang="ru-RU" sz="2400" b="1" i="1" dirty="0" smtClean="0">
                <a:solidFill>
                  <a:srgbClr val="FF0000"/>
                </a:solidFill>
              </a:rPr>
              <a:t>Козлова М.В.</a:t>
            </a: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4"/>
          <p:cNvSpPr/>
          <p:nvPr/>
        </p:nvSpPr>
        <p:spPr>
          <a:xfrm>
            <a:off x="1403648" y="3231619"/>
            <a:ext cx="7971361" cy="36262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9748" tIns="247650" rIns="247650" bIns="247650" numCol="1" spcCol="1270" anchor="ctr" anchorCtr="0">
            <a:noAutofit/>
          </a:bodyPr>
          <a:lstStyle/>
          <a:p>
            <a:pPr lvl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kern="1200" dirty="0"/>
          </a:p>
        </p:txBody>
      </p:sp>
      <p:sp>
        <p:nvSpPr>
          <p:cNvPr id="5" name="Овал 4"/>
          <p:cNvSpPr/>
          <p:nvPr/>
        </p:nvSpPr>
        <p:spPr>
          <a:xfrm>
            <a:off x="4147928" y="3959371"/>
            <a:ext cx="4807879" cy="289845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00" r="-28000"/>
            </a:stretch>
          </a:blip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92" y="-20568"/>
            <a:ext cx="2957752" cy="41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crimea-news.com/img/20140916/fd8fe84f2e57e914dfa70ff2f2381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4" y="0"/>
            <a:ext cx="9157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 flipH="1">
            <a:off x="82436" y="2889805"/>
            <a:ext cx="2401332" cy="97124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ru-RU" sz="1700" b="1" dirty="0" smtClean="0">
                <a:solidFill>
                  <a:srgbClr val="C00000"/>
                </a:solidFill>
              </a:rPr>
              <a:t>Н.П</a:t>
            </a:r>
            <a:r>
              <a:rPr lang="ru-RU" sz="1700" b="1" dirty="0">
                <a:solidFill>
                  <a:srgbClr val="C00000"/>
                </a:solidFill>
              </a:rPr>
              <a:t>. Великанов - </a:t>
            </a:r>
            <a:r>
              <a:rPr lang="ru-RU" sz="1700" b="1" dirty="0">
                <a:solidFill>
                  <a:srgbClr val="FF0000"/>
                </a:solidFill>
              </a:rPr>
              <a:t>преподаватель истории и географии. </a:t>
            </a:r>
            <a:endParaRPr lang="en-US" sz="1700" b="1" dirty="0" smtClean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8624"/>
            <a:ext cx="2563959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344" y="404663"/>
            <a:ext cx="3096344" cy="36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28184" y="4581129"/>
            <a:ext cx="2915816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    </a:t>
            </a:r>
            <a:r>
              <a:rPr lang="ru-RU" b="1" dirty="0" smtClean="0">
                <a:solidFill>
                  <a:srgbClr val="C00000"/>
                </a:solidFill>
              </a:rPr>
              <a:t>И</a:t>
            </a:r>
            <a:r>
              <a:rPr lang="ru-RU" b="1" dirty="0">
                <a:solidFill>
                  <a:srgbClr val="C00000"/>
                </a:solidFill>
              </a:rPr>
              <a:t>. Гросс </a:t>
            </a:r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художник, преподаватель рисования в </a:t>
            </a:r>
            <a:r>
              <a:rPr lang="ru-RU" b="1" dirty="0" err="1">
                <a:solidFill>
                  <a:srgbClr val="FF0000"/>
                </a:solidFill>
              </a:rPr>
              <a:t>Кушниковском</a:t>
            </a:r>
            <a:r>
              <a:rPr lang="ru-RU" b="1" dirty="0">
                <a:solidFill>
                  <a:srgbClr val="FF0000"/>
                </a:solidFill>
              </a:rPr>
              <a:t> девичьем институте (до 1873 г.) Директор Керченского  музея древностей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876" y="2252406"/>
            <a:ext cx="2479380" cy="310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0490" y="5599360"/>
            <a:ext cx="3068766" cy="12120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2400" b="1" dirty="0"/>
              <a:t>- художник, преподаватель рисования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rimea-news.com/img/20140916/fd8fe84f2e57e914dfa70ff2f2381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Анна </a:t>
            </a:r>
            <a:r>
              <a:rPr lang="ru-RU" b="1" dirty="0">
                <a:solidFill>
                  <a:srgbClr val="C00000"/>
                </a:solidFill>
              </a:rPr>
              <a:t>и Наталья </a:t>
            </a:r>
            <a:r>
              <a:rPr lang="ru-RU" b="1" dirty="0" err="1">
                <a:solidFill>
                  <a:srgbClr val="C00000"/>
                </a:solidFill>
              </a:rPr>
              <a:t>Селиновы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83264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Семейство </a:t>
            </a:r>
            <a:r>
              <a:rPr lang="ru-RU" b="1" dirty="0" err="1">
                <a:solidFill>
                  <a:srgbClr val="FF0000"/>
                </a:solidFill>
              </a:rPr>
              <a:t>Селиновых</a:t>
            </a:r>
            <a:r>
              <a:rPr lang="ru-RU" b="1" dirty="0">
                <a:solidFill>
                  <a:srgbClr val="FF0000"/>
                </a:solidFill>
              </a:rPr>
              <a:t> было известно среди крымских армян передовыми взглядами и стремлением к просвещению. Один из представителей этого семейства, помещик, по прозвищу «Черный </a:t>
            </a:r>
            <a:r>
              <a:rPr lang="ru-RU" b="1" dirty="0" err="1">
                <a:solidFill>
                  <a:srgbClr val="FF0000"/>
                </a:solidFill>
              </a:rPr>
              <a:t>Селинов</a:t>
            </a:r>
            <a:r>
              <a:rPr lang="ru-RU" b="1" dirty="0">
                <a:solidFill>
                  <a:srgbClr val="FF0000"/>
                </a:solidFill>
              </a:rPr>
              <a:t>», </a:t>
            </a:r>
            <a:r>
              <a:rPr lang="ru-RU" b="1" dirty="0" smtClean="0">
                <a:solidFill>
                  <a:srgbClr val="FF0000"/>
                </a:solidFill>
              </a:rPr>
              <a:t>женился </a:t>
            </a:r>
            <a:r>
              <a:rPr lang="ru-RU" b="1" dirty="0">
                <a:solidFill>
                  <a:srgbClr val="FF0000"/>
                </a:solidFill>
              </a:rPr>
              <a:t>на революционно настроенной учительнице и отдал свою землю крестьянам. Отец Натальи </a:t>
            </a:r>
            <a:r>
              <a:rPr lang="ru-RU" b="1" dirty="0" err="1">
                <a:solidFill>
                  <a:srgbClr val="FF0000"/>
                </a:solidFill>
              </a:rPr>
              <a:t>Карповны</a:t>
            </a:r>
            <a:r>
              <a:rPr lang="ru-RU" b="1" dirty="0">
                <a:solidFill>
                  <a:srgbClr val="FF0000"/>
                </a:solidFill>
              </a:rPr>
              <a:t>, в молодости купец, привозивший в </a:t>
            </a:r>
            <a:r>
              <a:rPr lang="ru-RU" b="1" dirty="0" err="1">
                <a:solidFill>
                  <a:srgbClr val="FF0000"/>
                </a:solidFill>
              </a:rPr>
              <a:t>Ташхан</a:t>
            </a:r>
            <a:r>
              <a:rPr lang="ru-RU" b="1" dirty="0">
                <a:solidFill>
                  <a:srgbClr val="FF0000"/>
                </a:solidFill>
              </a:rPr>
              <a:t>[3] ковры и бархат из Константинополя, занимал в </a:t>
            </a:r>
            <a:r>
              <a:rPr lang="ru-RU" b="1" dirty="0" err="1">
                <a:solidFill>
                  <a:srgbClr val="FF0000"/>
                </a:solidFill>
              </a:rPr>
              <a:t>Карасубазаре</a:t>
            </a:r>
            <a:r>
              <a:rPr lang="ru-RU" b="1" dirty="0">
                <a:solidFill>
                  <a:srgbClr val="FF0000"/>
                </a:solidFill>
              </a:rPr>
              <a:t> выборную должность. Его сын и три племянника получили образование в Москве. Следуя московской моде, они уговорили Карпа Ивановича отдать двух дочерей — Анну и Наталью — в Керченский институт благородных девиц. С тех пор голубоглазую светловолосую </a:t>
            </a:r>
            <a:r>
              <a:rPr lang="ru-RU" b="1" dirty="0" err="1">
                <a:solidFill>
                  <a:srgbClr val="FF0000"/>
                </a:solidFill>
              </a:rPr>
              <a:t>Тушик</a:t>
            </a:r>
            <a:r>
              <a:rPr lang="ru-RU" b="1" dirty="0">
                <a:solidFill>
                  <a:srgbClr val="FF0000"/>
                </a:solidFill>
              </a:rPr>
              <a:t> стали называть на французский манер — Натали.</a:t>
            </a:r>
          </a:p>
          <a:p>
            <a:pPr marL="0" indent="0" algn="ctr"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rimea-news.com/img/20140916/fd8fe84f2e57e914dfa70ff2f2381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9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 descr="http://www.proza.ru/pics/2014/12/15/469.jpg">
            <a:hlinkClick r:id="rId4"/>
          </p:cNvPr>
          <p:cNvPicPr>
            <a:picLocks noGrp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0350"/>
            <a:ext cx="4481513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894263" y="765175"/>
            <a:ext cx="4249737" cy="590391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2"/>
                </a:solidFill>
              </a:rPr>
              <a:t>    Анна Николаевна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2"/>
                </a:solidFill>
              </a:rPr>
              <a:t>           </a:t>
            </a:r>
            <a:r>
              <a:rPr lang="ru-RU" sz="3600" b="1" dirty="0" err="1" smtClean="0">
                <a:solidFill>
                  <a:schemeClr val="accent2"/>
                </a:solidFill>
              </a:rPr>
              <a:t>Кутневич</a:t>
            </a:r>
            <a:r>
              <a:rPr lang="ru-RU" sz="3600" b="1" dirty="0" smtClean="0">
                <a:solidFill>
                  <a:schemeClr val="accent2"/>
                </a:solidFill>
              </a:rPr>
              <a:t> </a:t>
            </a:r>
            <a:endParaRPr lang="ru-RU" sz="3600" b="1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accent2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(02.09 </a:t>
            </a:r>
            <a:r>
              <a:rPr lang="ru-RU" sz="2800" b="1" dirty="0">
                <a:solidFill>
                  <a:srgbClr val="FF0000"/>
                </a:solidFill>
              </a:rPr>
              <a:t>1902 – 10.09. 2001)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училась </a:t>
            </a:r>
            <a:r>
              <a:rPr lang="ru-RU" sz="2800" b="1" dirty="0">
                <a:solidFill>
                  <a:srgbClr val="FF0000"/>
                </a:solidFill>
              </a:rPr>
              <a:t>в институте благородных </a:t>
            </a:r>
            <a:r>
              <a:rPr lang="ru-RU" sz="2800" b="1" dirty="0" smtClean="0">
                <a:solidFill>
                  <a:srgbClr val="FF0000"/>
                </a:solidFill>
              </a:rPr>
              <a:t>девиц. Она </a:t>
            </a:r>
            <a:r>
              <a:rPr lang="ru-RU" sz="2800" b="1" dirty="0">
                <a:solidFill>
                  <a:srgbClr val="FF0000"/>
                </a:solidFill>
              </a:rPr>
              <a:t>была дочерью офицера, участника Балканской войны 1877-78 годов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за </a:t>
            </a:r>
            <a:r>
              <a:rPr lang="ru-RU" sz="2800" b="1" dirty="0">
                <a:solidFill>
                  <a:srgbClr val="FF0000"/>
                </a:solidFill>
              </a:rPr>
              <a:t>освобождение Болгарии от турецкого владычества</a:t>
            </a:r>
          </a:p>
        </p:txBody>
      </p:sp>
    </p:spTree>
    <p:extLst>
      <p:ext uri="{BB962C8B-B14F-4D97-AF65-F5344CB8AC3E}">
        <p14:creationId xmlns:p14="http://schemas.microsoft.com/office/powerpoint/2010/main" val="4440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rimea-news.com/img/20140916/fd8fe84f2e57e914dfa70ff2f2381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3203849" y="1052736"/>
            <a:ext cx="5688632" cy="237626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  Александра </a:t>
            </a:r>
            <a:r>
              <a:rPr lang="ru-RU" sz="3200" b="1" dirty="0">
                <a:solidFill>
                  <a:srgbClr val="C00000"/>
                </a:solidFill>
              </a:rPr>
              <a:t>Ивановна </a:t>
            </a:r>
            <a:r>
              <a:rPr lang="ru-RU" sz="3200" b="1" dirty="0" smtClean="0">
                <a:solidFill>
                  <a:srgbClr val="C00000"/>
                </a:solidFill>
              </a:rPr>
              <a:t>          </a:t>
            </a:r>
            <a:r>
              <a:rPr lang="ru-RU" sz="3200" b="1" dirty="0" err="1" smtClean="0">
                <a:solidFill>
                  <a:srgbClr val="C00000"/>
                </a:solidFill>
              </a:rPr>
              <a:t>Миляновская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(урожденная </a:t>
            </a:r>
            <a:r>
              <a:rPr lang="ru-RU" sz="3200" b="1" dirty="0" err="1">
                <a:solidFill>
                  <a:srgbClr val="FF0000"/>
                </a:solidFill>
              </a:rPr>
              <a:t>Торопьяно</a:t>
            </a:r>
            <a:r>
              <a:rPr lang="ru-RU" sz="3200" b="1" dirty="0">
                <a:solidFill>
                  <a:srgbClr val="FF0000"/>
                </a:solidFill>
              </a:rPr>
              <a:t>) - выпускница </a:t>
            </a:r>
            <a:r>
              <a:rPr lang="ru-RU" sz="3200" b="1" dirty="0" err="1">
                <a:solidFill>
                  <a:srgbClr val="FF0000"/>
                </a:solidFill>
              </a:rPr>
              <a:t>Кушниковского</a:t>
            </a:r>
            <a:r>
              <a:rPr lang="ru-RU" sz="3200" b="1" dirty="0">
                <a:solidFill>
                  <a:srgbClr val="FF0000"/>
                </a:solidFill>
              </a:rPr>
              <a:t> девичьего института. </a:t>
            </a:r>
            <a:r>
              <a:rPr lang="ru-RU" sz="3200" b="1" dirty="0"/>
              <a:t>(XIX век )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</a:rPr>
              <a:t>Более 50 лет преподавала иностранные языки в керченских школах.</a:t>
            </a:r>
          </a:p>
          <a:p>
            <a:pPr marL="0" indent="0">
              <a:buNone/>
            </a:pP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2339752" cy="342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9506"/>
            <a:ext cx="2343056" cy="298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83312" y="4919008"/>
            <a:ext cx="4032448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А.Ф. Войкова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(</a:t>
            </a:r>
            <a:r>
              <a:rPr lang="ru-RU" sz="2400" b="1" dirty="0">
                <a:solidFill>
                  <a:srgbClr val="FF0000"/>
                </a:solidFill>
              </a:rPr>
              <a:t>урожденная Иванова) - воспитанница </a:t>
            </a:r>
            <a:r>
              <a:rPr lang="ru-RU" sz="2400" b="1" dirty="0" err="1">
                <a:solidFill>
                  <a:srgbClr val="FF0000"/>
                </a:solidFill>
              </a:rPr>
              <a:t>Кушниковского</a:t>
            </a:r>
            <a:r>
              <a:rPr lang="ru-RU" sz="2400" b="1" dirty="0">
                <a:solidFill>
                  <a:srgbClr val="FF0000"/>
                </a:solidFill>
              </a:rPr>
              <a:t> девичьего института. </a:t>
            </a:r>
            <a:r>
              <a:rPr lang="ru-RU" sz="2400" b="1" dirty="0" smtClean="0">
                <a:solidFill>
                  <a:srgbClr val="FF0000"/>
                </a:solidFill>
              </a:rPr>
              <a:t>      </a:t>
            </a:r>
            <a:r>
              <a:rPr lang="ru-RU" sz="2400" b="1" dirty="0" smtClean="0"/>
              <a:t>(</a:t>
            </a:r>
            <a:r>
              <a:rPr lang="ru-RU" sz="2400" b="1" dirty="0"/>
              <a:t>XIX век )</a:t>
            </a:r>
          </a:p>
        </p:txBody>
      </p:sp>
    </p:spTree>
    <p:extLst>
      <p:ext uri="{BB962C8B-B14F-4D97-AF65-F5344CB8AC3E}">
        <p14:creationId xmlns:p14="http://schemas.microsoft.com/office/powerpoint/2010/main" val="4440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rimea-news.com/img/20140916/fd8fe84f2e57e914dfa70ff2f2381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6" y="188640"/>
            <a:ext cx="9157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915816" y="692696"/>
            <a:ext cx="6228184" cy="616530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ru-RU" sz="3400" b="1" dirty="0" smtClean="0">
                <a:solidFill>
                  <a:srgbClr val="FF0000"/>
                </a:solidFill>
              </a:rPr>
              <a:t>Об </a:t>
            </a:r>
            <a:r>
              <a:rPr lang="ru-RU" sz="3400" b="1" dirty="0">
                <a:solidFill>
                  <a:srgbClr val="FF0000"/>
                </a:solidFill>
              </a:rPr>
              <a:t>открытии в Керчи учебного заведения для девиц «дворянского происхождения, обер-офицерских и купеческих» ходатайствовал сам Керчь-</a:t>
            </a:r>
            <a:r>
              <a:rPr lang="ru-RU" sz="3400" b="1" dirty="0" err="1">
                <a:solidFill>
                  <a:srgbClr val="FF0000"/>
                </a:solidFill>
              </a:rPr>
              <a:t>Еникальский</a:t>
            </a:r>
            <a:r>
              <a:rPr lang="ru-RU" sz="3400" b="1" dirty="0">
                <a:solidFill>
                  <a:srgbClr val="FF0000"/>
                </a:solidFill>
              </a:rPr>
              <a:t> градоначальник </a:t>
            </a:r>
            <a:r>
              <a:rPr lang="ru-RU" sz="3400" b="1" dirty="0" err="1">
                <a:solidFill>
                  <a:srgbClr val="FF0000"/>
                </a:solidFill>
              </a:rPr>
              <a:t>Захарий</a:t>
            </a:r>
            <a:r>
              <a:rPr lang="ru-RU" sz="3400" b="1" dirty="0">
                <a:solidFill>
                  <a:srgbClr val="FF0000"/>
                </a:solidFill>
              </a:rPr>
              <a:t> Семенович </a:t>
            </a:r>
            <a:r>
              <a:rPr lang="ru-RU" sz="3400" b="1" dirty="0" err="1">
                <a:solidFill>
                  <a:srgbClr val="FF0000"/>
                </a:solidFill>
              </a:rPr>
              <a:t>Херхеулидзе</a:t>
            </a:r>
            <a:r>
              <a:rPr lang="ru-RU" sz="3400" b="1" dirty="0">
                <a:solidFill>
                  <a:srgbClr val="FF0000"/>
                </a:solidFill>
              </a:rPr>
              <a:t>. Керчь-</a:t>
            </a:r>
            <a:r>
              <a:rPr lang="ru-RU" sz="3400" b="1" dirty="0" err="1">
                <a:solidFill>
                  <a:srgbClr val="FF0000"/>
                </a:solidFill>
              </a:rPr>
              <a:t>Еникальский</a:t>
            </a:r>
            <a:r>
              <a:rPr lang="ru-RU" sz="3400" b="1" dirty="0">
                <a:solidFill>
                  <a:srgbClr val="FF0000"/>
                </a:solidFill>
              </a:rPr>
              <a:t> девичий институт был    заведением «для воспитания и образования девиц дворянского происхождения, обер-офицерских и купеческих». Открытый в 1835 по инициативе бывшего Керчь-</a:t>
            </a:r>
            <a:r>
              <a:rPr lang="ru-RU" sz="3400" b="1" dirty="0" err="1">
                <a:solidFill>
                  <a:srgbClr val="FF0000"/>
                </a:solidFill>
              </a:rPr>
              <a:t>Еникальского</a:t>
            </a:r>
            <a:r>
              <a:rPr lang="ru-RU" sz="3400" b="1" dirty="0">
                <a:solidFill>
                  <a:srgbClr val="FF0000"/>
                </a:solidFill>
              </a:rPr>
              <a:t> градоначальника князя С. </a:t>
            </a:r>
            <a:r>
              <a:rPr lang="ru-RU" sz="3400" b="1" dirty="0" err="1">
                <a:solidFill>
                  <a:srgbClr val="FF0000"/>
                </a:solidFill>
              </a:rPr>
              <a:t>Херхеулидзева</a:t>
            </a:r>
            <a:r>
              <a:rPr lang="ru-RU" sz="3400" b="1" dirty="0">
                <a:solidFill>
                  <a:srgbClr val="FF0000"/>
                </a:solidFill>
              </a:rPr>
              <a:t>, </a:t>
            </a:r>
          </a:p>
          <a:p>
            <a:pPr marL="0" indent="0">
              <a:buNone/>
            </a:pPr>
            <a:r>
              <a:rPr lang="ru-RU" sz="3400" b="1" dirty="0">
                <a:solidFill>
                  <a:srgbClr val="FF0000"/>
                </a:solidFill>
              </a:rPr>
              <a:t>в 1845 году институт поступил в состав учреждений Императрицы Марии и в тот же год получил новое название в честь покойного действительного статского советника </a:t>
            </a:r>
          </a:p>
          <a:p>
            <a:pPr marL="0" indent="0">
              <a:buNone/>
            </a:pPr>
            <a:r>
              <a:rPr lang="ru-RU" sz="3400" b="1" dirty="0">
                <a:solidFill>
                  <a:srgbClr val="FF0000"/>
                </a:solidFill>
              </a:rPr>
              <a:t>Г.С. </a:t>
            </a:r>
            <a:r>
              <a:rPr lang="ru-RU" sz="3400" b="1" dirty="0" err="1">
                <a:solidFill>
                  <a:srgbClr val="FF0000"/>
                </a:solidFill>
              </a:rPr>
              <a:t>Кушникова</a:t>
            </a:r>
            <a:r>
              <a:rPr lang="ru-RU" sz="3400" b="1" dirty="0">
                <a:solidFill>
                  <a:srgbClr val="FF0000"/>
                </a:solidFill>
              </a:rPr>
              <a:t>, завещавшего свой капитал</a:t>
            </a:r>
          </a:p>
          <a:p>
            <a:pPr marL="0" indent="0">
              <a:buNone/>
            </a:pPr>
            <a:r>
              <a:rPr lang="ru-RU" sz="3400" b="1" dirty="0">
                <a:solidFill>
                  <a:srgbClr val="FF0000"/>
                </a:solidFill>
              </a:rPr>
              <a:t> в 300 тысяч рублей на нужды образования.</a:t>
            </a:r>
          </a:p>
          <a:p>
            <a:pPr marL="0" indent="0">
              <a:buNone/>
            </a:pPr>
            <a:endParaRPr lang="ru-RU" sz="34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44824"/>
            <a:ext cx="2915816" cy="449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rimea-news.com/img/20140916/fd8fe84f2e57e914dfa70ff2f2381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quarter" idx="4294967295"/>
          </p:nvPr>
        </p:nvSpPr>
        <p:spPr>
          <a:xfrm>
            <a:off x="4967288" y="620688"/>
            <a:ext cx="4176712" cy="62373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Градоначальник </a:t>
            </a:r>
            <a:r>
              <a:rPr lang="ru-RU" sz="2400" b="1" dirty="0">
                <a:solidFill>
                  <a:srgbClr val="FF0000"/>
                </a:solidFill>
              </a:rPr>
              <a:t>заручился согласием бывших учителей Керченского уездного училища преподавать уроки в новом учебном заведении за очень умеренную плату. Затем был составлен проект Положения о Керченском институте для воспитания девиц. Проект был подан Николаю I, который собственноручно на нем начертал «Быть по сему». Таким образом в 1835 году было получено высочайшее разрешение на открытие института для девиц в Керчи.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001436"/>
            <a:ext cx="4399270" cy="448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0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rimea-news.com/img/20140916/fd8fe84f2e57e914dfa70ff2f2381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7208"/>
            <a:ext cx="9157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5241" y="129818"/>
            <a:ext cx="4052704" cy="661154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</a:t>
            </a:r>
            <a:r>
              <a:rPr lang="ru-RU" sz="2400" b="1" dirty="0" smtClean="0">
                <a:solidFill>
                  <a:srgbClr val="FF0000"/>
                </a:solidFill>
              </a:rPr>
              <a:t>Главным </a:t>
            </a:r>
            <a:r>
              <a:rPr lang="ru-RU" sz="2400" b="1" dirty="0">
                <a:solidFill>
                  <a:srgbClr val="FF0000"/>
                </a:solidFill>
              </a:rPr>
              <a:t>начальником учрежденного института был Новороссийский и Бессарабский генерал-губернатор М. С. Воронцов. Его жена Елизавета </a:t>
            </a:r>
            <a:r>
              <a:rPr lang="ru-RU" sz="2400" b="1" dirty="0" err="1">
                <a:solidFill>
                  <a:srgbClr val="FF0000"/>
                </a:solidFill>
              </a:rPr>
              <a:t>Ксаверьевна</a:t>
            </a:r>
            <a:r>
              <a:rPr lang="ru-RU" sz="2400" b="1" dirty="0">
                <a:solidFill>
                  <a:srgbClr val="FF0000"/>
                </a:solidFill>
              </a:rPr>
              <a:t> Воронцова, одна из самых очаровательных женщин своего времени и возлюбленная Пушкина, была попечительницей института. Позже, когда в институте появится своя церковь, ее освятят в честь </a:t>
            </a:r>
            <a:r>
              <a:rPr lang="ru-RU" sz="2400" b="1" dirty="0" err="1">
                <a:solidFill>
                  <a:srgbClr val="FF0000"/>
                </a:solidFill>
              </a:rPr>
              <a:t>Захария</a:t>
            </a:r>
            <a:r>
              <a:rPr lang="ru-RU" sz="2400" b="1" dirty="0">
                <a:solidFill>
                  <a:srgbClr val="FF0000"/>
                </a:solidFill>
              </a:rPr>
              <a:t> и Елизаветы — </a:t>
            </a:r>
            <a:r>
              <a:rPr lang="ru-RU" sz="2400" b="1" dirty="0" err="1">
                <a:solidFill>
                  <a:srgbClr val="FF0000"/>
                </a:solidFill>
              </a:rPr>
              <a:t>Херхеулидзе</a:t>
            </a:r>
            <a:r>
              <a:rPr lang="ru-RU" sz="2400" b="1" dirty="0">
                <a:solidFill>
                  <a:srgbClr val="FF0000"/>
                </a:solidFill>
              </a:rPr>
              <a:t> и Воронцовой. 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9818"/>
            <a:ext cx="493204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188640"/>
            <a:ext cx="9252520" cy="564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1012"/>
            <a:ext cx="9152919" cy="108012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Здание </a:t>
            </a:r>
            <a:r>
              <a:rPr lang="ru-RU" sz="2400" b="1" dirty="0" err="1">
                <a:solidFill>
                  <a:srgbClr val="FF0000"/>
                </a:solidFill>
              </a:rPr>
              <a:t>Кушниковского</a:t>
            </a:r>
            <a:r>
              <a:rPr lang="ru-RU" sz="2400" b="1" dirty="0">
                <a:solidFill>
                  <a:srgbClr val="FF0000"/>
                </a:solidFill>
              </a:rPr>
              <a:t> девичьего и</a:t>
            </a:r>
            <a:r>
              <a:rPr lang="ru-RU" sz="2400" b="1" dirty="0" smtClean="0">
                <a:solidFill>
                  <a:srgbClr val="FF0000"/>
                </a:solidFill>
              </a:rPr>
              <a:t>нститута</a:t>
            </a:r>
            <a:r>
              <a:rPr lang="ru-RU" sz="2400" b="1" dirty="0">
                <a:solidFill>
                  <a:srgbClr val="FF0000"/>
                </a:solidFill>
              </a:rPr>
              <a:t>. (XIX век 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3012074"/>
            <a:ext cx="5112568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/>
              <a:t>Первоначальный курс обучения был рассчитан на три года. Девочки получали необходимые знания по русскому языку и математике, французскому и греческому языках, истории и географии. По два часа в неделю преподавались танцы и музыка, четыре часа отводилось рукоделию. Девочек учили вести домашнее хозяйство.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3468547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34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rimea-news.com/img/20140916/fd8fe84f2e57e914dfa70ff2f2381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64"/>
            <a:ext cx="9157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42180">
            <a:off x="913557" y="-46681"/>
            <a:ext cx="7196390" cy="202979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1" y="0"/>
            <a:ext cx="916874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98" y="41564"/>
            <a:ext cx="916874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44996" y="3933057"/>
            <a:ext cx="5025852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За первые пятьдесят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лет своего существования институт выпустил более 600 воспитанниц,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которые были призваны «распространять свет просвещения своими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посильными трудами в качестве воспитанниц и учительниц в частных домах,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учреждениях и в семьях»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4" y="-1213792"/>
            <a:ext cx="9156700" cy="807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1844824"/>
            <a:ext cx="3672408" cy="689877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Аттестат Роскошной Антонины </a:t>
            </a:r>
            <a:r>
              <a:rPr lang="ru-RU" sz="2400" b="1" dirty="0" err="1">
                <a:solidFill>
                  <a:srgbClr val="FF0000"/>
                </a:solidFill>
              </a:rPr>
              <a:t>Арсентьевны</a:t>
            </a:r>
            <a:r>
              <a:rPr lang="ru-RU" sz="2400" b="1" dirty="0">
                <a:solidFill>
                  <a:srgbClr val="FF0000"/>
                </a:solidFill>
              </a:rPr>
              <a:t>. (XIX век )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" y="476672"/>
            <a:ext cx="45720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4572000" y="0"/>
            <a:ext cx="4572000" cy="691197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1200" dirty="0">
                <a:solidFill>
                  <a:srgbClr val="FF0000"/>
                </a:solidFill>
              </a:rPr>
              <a:t>В конце каждого месяца Совету представляли ведомости об успехах в учении и поведении воспитанниц. Составлялась полугодовая ведомость. Каждая воспитанница делала из нее выписку и отсылала родителям. Успехи в обучении поощрялись книгой и разноцветной кокардой на левом плече, похвальным листом и похвальным отзывом от попечительского Совета. С 1866 года девочек стали награждать книгами, серебряными и золотыми медалями.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2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17032"/>
            <a:ext cx="1901957" cy="142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crimea-news.com/img/20140916/fd8fe84f2e57e914dfa70ff2f2381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" y="0"/>
            <a:ext cx="9349870" cy="711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35" y="0"/>
            <a:ext cx="593725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95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rimea-news.com/img/20140916/fd8fe84f2e57e914dfa70ff2f2381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6" y="-4912"/>
            <a:ext cx="9157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28" y="251308"/>
            <a:ext cx="3643213" cy="468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9872" y="4853139"/>
            <a:ext cx="55203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/>
              <a:t>     </a:t>
            </a:r>
            <a:r>
              <a:rPr lang="ru-RU" sz="2400" b="1" dirty="0" smtClean="0"/>
              <a:t>Димитрий </a:t>
            </a:r>
            <a:r>
              <a:rPr lang="ru-RU" sz="2400" b="1" dirty="0" err="1" smtClean="0"/>
              <a:t>Феофанович</a:t>
            </a:r>
            <a:r>
              <a:rPr lang="ru-RU" sz="2400" b="1" dirty="0" smtClean="0"/>
              <a:t> Игнатенко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5402835"/>
            <a:ext cx="55203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</a:rPr>
              <a:t>Состоял </a:t>
            </a:r>
            <a:r>
              <a:rPr lang="ru-RU" sz="2400" b="1" dirty="0">
                <a:solidFill>
                  <a:srgbClr val="FF0000"/>
                </a:solidFill>
              </a:rPr>
              <a:t>на должности законоучителя </a:t>
            </a:r>
            <a:r>
              <a:rPr lang="en-US" sz="2400" b="1" dirty="0" smtClean="0">
                <a:solidFill>
                  <a:srgbClr val="FF0000"/>
                </a:solidFill>
              </a:rPr>
              <a:t>   </a:t>
            </a:r>
            <a:r>
              <a:rPr lang="ru-RU" sz="2400" b="1" dirty="0" smtClean="0">
                <a:solidFill>
                  <a:srgbClr val="FF0000"/>
                </a:solidFill>
              </a:rPr>
              <a:t>и </a:t>
            </a:r>
            <a:r>
              <a:rPr lang="ru-RU" sz="2400" b="1" dirty="0">
                <a:solidFill>
                  <a:srgbClr val="FF0000"/>
                </a:solidFill>
              </a:rPr>
              <a:t>настоятеля </a:t>
            </a:r>
            <a:r>
              <a:rPr lang="ru-RU" sz="2400" b="1" dirty="0" smtClean="0">
                <a:solidFill>
                  <a:srgbClr val="FF0000"/>
                </a:solidFill>
              </a:rPr>
              <a:t>домовой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Захарие-Елисаветинской</a:t>
            </a:r>
            <a:r>
              <a:rPr lang="ru-RU" sz="2400" b="1" dirty="0">
                <a:solidFill>
                  <a:srgbClr val="FF0000"/>
                </a:solidFill>
              </a:rPr>
              <a:t> церкви.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88" y="251308"/>
            <a:ext cx="3455987" cy="443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28" y="403708"/>
            <a:ext cx="3455987" cy="443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0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596</TotalTime>
  <Words>670</Words>
  <Application>Microsoft Office PowerPoint</Application>
  <PresentationFormat>Экран (4:3)</PresentationFormat>
  <Paragraphs>44</Paragraphs>
  <Slides>13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МБОУ г. Керчи РК СШ №1 им. В. Дубинина</vt:lpstr>
      <vt:lpstr>Презентация PowerPoint</vt:lpstr>
      <vt:lpstr>Презентация PowerPoint</vt:lpstr>
      <vt:lpstr>Презентация PowerPoint</vt:lpstr>
      <vt:lpstr>Здание Кушниковского девичьего института. (XIX век ) </vt:lpstr>
      <vt:lpstr>Презентация PowerPoint</vt:lpstr>
      <vt:lpstr>Аттестат Роскошной Антонины Арсентьевны. (XIX век )</vt:lpstr>
      <vt:lpstr>Презентация PowerPoint</vt:lpstr>
      <vt:lpstr>Презентация PowerPoint</vt:lpstr>
      <vt:lpstr>Презентация PowerPoint</vt:lpstr>
      <vt:lpstr>Анна и Наталья Селиновы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LORHEN</dc:creator>
  <cp:lastModifiedBy>admin</cp:lastModifiedBy>
  <cp:revision>57</cp:revision>
  <dcterms:created xsi:type="dcterms:W3CDTF">2016-04-02T17:44:35Z</dcterms:created>
  <dcterms:modified xsi:type="dcterms:W3CDTF">2018-03-09T19:59:30Z</dcterms:modified>
</cp:coreProperties>
</file>