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6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3" autoAdjust="0"/>
    <p:restoredTop sz="94660"/>
  </p:normalViewPr>
  <p:slideViewPr>
    <p:cSldViewPr snapToGrid="0">
      <p:cViewPr varScale="1">
        <p:scale>
          <a:sx n="39" d="100"/>
          <a:sy n="39" d="100"/>
        </p:scale>
        <p:origin x="-2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022F0-F9A5-4FEE-97CF-7A05E4A9406F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31450-322B-4482-9ADB-8E471FB1A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13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31450-322B-4482-9ADB-8E471FB1A0A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5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11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763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599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069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85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7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4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2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1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34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4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9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8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53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8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CE2D3-30B3-4105-BC9F-EDA392908F14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AAFE70-7187-4FAC-9135-87A77B7F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32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Теорема </a:t>
            </a:r>
            <a:r>
              <a:rPr lang="ru-RU" dirty="0" smtClean="0"/>
              <a:t>косинусов и ее следствия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Работу выполнила</a:t>
            </a:r>
          </a:p>
          <a:p>
            <a:r>
              <a:rPr lang="ru-RU" dirty="0" smtClean="0"/>
              <a:t>Учитель математики Волкова Л.Н.</a:t>
            </a:r>
          </a:p>
        </p:txBody>
      </p:sp>
    </p:spTree>
    <p:extLst>
      <p:ext uri="{BB962C8B-B14F-4D97-AF65-F5344CB8AC3E}">
        <p14:creationId xmlns:p14="http://schemas.microsoft.com/office/powerpoint/2010/main" val="395352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275" y="1751606"/>
            <a:ext cx="2295525" cy="1000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0585"/>
          </a:xfrm>
        </p:spPr>
        <p:txBody>
          <a:bodyPr/>
          <a:lstStyle/>
          <a:p>
            <a:r>
              <a:rPr lang="ru-RU" dirty="0" smtClean="0"/>
              <a:t>Следствия теоремы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8732" y="2667291"/>
            <a:ext cx="55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545" y="155862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4492" y="1558624"/>
            <a:ext cx="33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8009" y="2667291"/>
            <a:ext cx="42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8925" y="1846085"/>
            <a:ext cx="542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608732" y="1248774"/>
            <a:ext cx="8596668" cy="40260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Свойства медианы треугольника.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8793" y="1674012"/>
            <a:ext cx="56774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Дано: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ABCD 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параллелограмм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Найти: АО.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011962" y="4546555"/>
            <a:ext cx="109182" cy="150126"/>
          </a:xfrm>
          <a:prstGeom prst="triangl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5163" y="2974895"/>
                <a:ext cx="5469611" cy="344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	Решение:</a:t>
                </a:r>
              </a:p>
              <a:p>
                <a:pPr marL="342900" indent="-342900">
                  <a:buAutoNum type="arabicParenR"/>
                </a:pPr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ABCD </a:t>
                </a:r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</a:rPr>
                  <a:t>– </a:t>
                </a:r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</a:rPr>
                  <a:t>параллелограмм</a:t>
                </a:r>
              </a:p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</a:rPr>
                  <a:t>     </a:t>
                </a:r>
              </a:p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</a:rPr>
                  <a:t>       </a:t>
                </a:r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</a:rPr>
                  <a:t>AC²+BD²=2AB²+2AD²</a:t>
                </a:r>
                <a:endParaRPr lang="ru-RU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ru-RU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</a:rPr>
                  <a:t>2) Рассмотрим   </a:t>
                </a:r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</a:rPr>
                  <a:t>ABD, </a:t>
                </a:r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</a:rPr>
                  <a:t>в нем АО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АС</m:t>
                        </m:r>
                      </m:num>
                      <m:den>
                        <m:r>
                          <a:rPr lang="ru-RU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</a:rPr>
                  <a:t>BO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</m:num>
                      <m:den>
                        <m: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</a:rPr>
                  <a:t>    </a:t>
                </a:r>
                <a:endParaRPr lang="ru-RU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dirty="0">
                    <a:solidFill>
                      <a:schemeClr val="accent2">
                        <a:lumMod val="50000"/>
                      </a:schemeClr>
                    </a:solidFill>
                  </a:rPr>
                  <a:t>    </a:t>
                </a:r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</a:rPr>
                  <a:t>  4AO²+BD²=2AB²+2AD²</a:t>
                </a:r>
              </a:p>
              <a:p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</a:rPr>
                  <a:t>     </a:t>
                </a:r>
              </a:p>
              <a:p>
                <a:r>
                  <a:rPr lang="en-US" dirty="0">
                    <a:solidFill>
                      <a:schemeClr val="accent2">
                        <a:lumMod val="50000"/>
                      </a:schemeClr>
                    </a:solidFill>
                  </a:rPr>
                  <a:t>       AO²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AB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²+2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AD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²−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BD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ru-RU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63" y="2974895"/>
                <a:ext cx="5469611" cy="3443571"/>
              </a:xfrm>
              <a:prstGeom prst="rect">
                <a:avLst/>
              </a:prstGeom>
              <a:blipFill rotWithShape="0">
                <a:blip r:embed="rId3"/>
                <a:stretch>
                  <a:fillRect l="-891" t="-1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02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5036"/>
            <a:ext cx="8596668" cy="61407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решения задач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84980" y="149634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Дано: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AB=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, A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, B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Найти: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ВО.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52805" y="3175364"/>
                <a:ext cx="6096000" cy="348608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	Решение</a:t>
                </a:r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:</a:t>
                </a:r>
              </a:p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BO² 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AB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²+2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BC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²−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AC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endParaRPr lang="en-US" sz="14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BO²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∗3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²+2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∗2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²−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18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4</m:t>
                        </m:r>
                      </m:den>
                    </m:f>
                    <m:r>
                      <a:rPr lang="en-US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=2,5</m:t>
                    </m:r>
                  </m:oMath>
                </a14:m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endParaRPr lang="en-US" sz="14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BO =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14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2,5</m:t>
                    </m:r>
                  </m:oMath>
                </a14:m>
                <a:endParaRPr lang="en-US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                   </a:t>
                </a:r>
                <a:endParaRPr lang="ru-RU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ru-RU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                       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Ответ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: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√2,5</m:t>
                    </m:r>
                  </m:oMath>
                </a14:m>
                <a:endParaRPr lang="en-US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ru-RU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ru-RU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05" y="3175364"/>
                <a:ext cx="6096000" cy="3486083"/>
              </a:xfrm>
              <a:prstGeom prst="rect">
                <a:avLst/>
              </a:prstGeom>
              <a:blipFill rotWithShape="0">
                <a:blip r:embed="rId2"/>
                <a:stretch>
                  <a:fillRect t="-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05" y="1346564"/>
            <a:ext cx="2815772" cy="170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234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решения задач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3344" y="157324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Дано: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AB=4,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=6,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Найти: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ВО.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15777" y="2851671"/>
                <a:ext cx="6096000" cy="39455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	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Решение</a:t>
                </a:r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:</a:t>
                </a:r>
              </a:p>
              <a:p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1)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Достроим треугольник до параллелограмма:</a:t>
                </a: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  </a:t>
                </a: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ABCD 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–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параллелограмм</a:t>
                </a:r>
                <a:endParaRPr lang="ru-RU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    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AC²+BD²=2AB²+2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ВС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²</a:t>
                </a:r>
                <a:endParaRPr lang="ru-RU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 6²+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BD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²=4²+5²</a:t>
                </a: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BD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²=16+25-36</a:t>
                </a: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BD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²=5 </a:t>
                </a: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BD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√5</m:t>
                    </m:r>
                  </m:oMath>
                </a14:m>
                <a:endParaRPr lang="en-US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sz="14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2)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BO 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BD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1400" b="0" i="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endParaRPr lang="ru-RU" sz="14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ru-RU" sz="14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BO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√5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             </a:t>
                </a:r>
                <a:endParaRPr lang="ru-RU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                       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Ответ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:</a:t>
                </a:r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BO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√5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77" y="2851671"/>
                <a:ext cx="6096000" cy="3945504"/>
              </a:xfrm>
              <a:prstGeom prst="rect">
                <a:avLst/>
              </a:prstGeom>
              <a:blipFill rotWithShape="0">
                <a:blip r:embed="rId2"/>
                <a:stretch>
                  <a:fillRect l="-300" t="-4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77" y="1241946"/>
            <a:ext cx="2800350" cy="16097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3679270"/>
            <a:ext cx="20383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6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48083"/>
            <a:ext cx="12192000" cy="13208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9892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Формулировка теоремы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Квадрат любой стороны треугольника равен сумме квадратов двух других сторон без удвоенного произведения этих сторон на косинус угла между ними.</a:t>
                </a:r>
              </a:p>
              <a:p>
                <a:pPr marL="0" indent="0">
                  <a:buNone/>
                </a:pPr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i="1" dirty="0" smtClean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4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sz="24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func>
                  </m:oMath>
                </a14:m>
                <a:endParaRPr lang="ru-RU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64" t="-2041" r="-2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Равнобедренный треугольник 4"/>
          <p:cNvSpPr/>
          <p:nvPr/>
        </p:nvSpPr>
        <p:spPr>
          <a:xfrm>
            <a:off x="5705341" y="4507606"/>
            <a:ext cx="3568661" cy="1326524"/>
          </a:xfrm>
          <a:prstGeom prst="triangle">
            <a:avLst>
              <a:gd name="adj" fmla="val 727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697015" y="4770758"/>
            <a:ext cx="463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48004" y="5834130"/>
            <a:ext cx="30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57634" y="4770758"/>
            <a:ext cx="373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09844" y="5424273"/>
                <a:ext cx="2401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ru-RU" sz="20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844" y="5424273"/>
                <a:ext cx="240194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2500" r="-27500" b="-3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Дуга 10"/>
          <p:cNvSpPr/>
          <p:nvPr/>
        </p:nvSpPr>
        <p:spPr>
          <a:xfrm flipH="1">
            <a:off x="8850038" y="5592782"/>
            <a:ext cx="465458" cy="552196"/>
          </a:xfrm>
          <a:prstGeom prst="arc">
            <a:avLst>
              <a:gd name="adj1" fmla="val 16200000"/>
              <a:gd name="adj2" fmla="val 20985587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32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 теоремы косинусов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654453"/>
            <a:ext cx="3574547" cy="20546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63938" y="1389121"/>
            <a:ext cx="49724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Докажем равенство для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стороны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и угла 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 Для этого введем систему координат как показано на рисунке (ось Ох направляется вдоль стороны АС). Точка B при этом получит координаты B (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cCosA;cSinA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Применим формулу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расстояния между двумя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точками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BC^2= (cCosA-b)^2+(cSinA-o)^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7" y="3432985"/>
            <a:ext cx="3460008" cy="23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a^2= c^2Cos^2A-2cbCosA+b^2+c^2Sin^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6" y="4340114"/>
            <a:ext cx="3949323" cy="20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a^2= c^2(Cos^2A+Sin^2A)+b^2-2cbCosA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7" y="4657810"/>
            <a:ext cx="3599382" cy="24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^2= c^2\cdot1-2cbCosA+b^2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7" y="5839979"/>
            <a:ext cx="2841821" cy="22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a^2= b^2+c^2-2bcCos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7" y="6190920"/>
            <a:ext cx="2445726" cy="21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63938" y="3680403"/>
            <a:ext cx="4289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Применяем формулу сокращенного умножения к квадрату суммы: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3938" y="4907000"/>
            <a:ext cx="4161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Используем основное тригонометрическое тождество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получаем: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35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/>
          <a:lstStyle/>
          <a:p>
            <a:r>
              <a:rPr lang="ru-RU" dirty="0" smtClean="0"/>
              <a:t>Применение теоремы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0919"/>
            <a:ext cx="8596668" cy="465044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Для нахождения стороны треугольника, если известны две другие стороны треугольника и угол между ними.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963463" y="2719708"/>
                <a:ext cx="431053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  <m:sup>
                        <m: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  <m:sup>
                        <m: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endParaRPr lang="ru-RU" i="1" dirty="0" smtClean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∗7∗15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463" y="2719708"/>
                <a:ext cx="4310539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63891" y="3295958"/>
                <a:ext cx="5210111" cy="1718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49+225−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210∗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169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</a:t>
                </a:r>
              </a:p>
              <a:p>
                <a:r>
                  <a:rPr lang="en-US" i="1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en-US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</a:t>
                </a:r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891" y="3295958"/>
                <a:ext cx="5210111" cy="17189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304" y="2667381"/>
            <a:ext cx="3505200" cy="1857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52415" y="4155424"/>
                <a:ext cx="14166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X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15" y="4155424"/>
                <a:ext cx="1416676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65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Применение теоремы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7481"/>
            <a:ext cx="8596668" cy="4703881"/>
          </a:xfrm>
        </p:spPr>
        <p:txBody>
          <a:bodyPr/>
          <a:lstStyle/>
          <a:p>
            <a:pPr>
              <a:buFont typeface="+mj-lt"/>
              <a:buAutoNum type="arabicPeriod" startAt="2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Для нахождения стороны треугольника, если известны две другие стороны треугольника и угол не между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ними.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320" y="2524096"/>
            <a:ext cx="3533775" cy="17430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35359" y="4118348"/>
                <a:ext cx="477695" cy="29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ru-RU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  <m:r>
                        <a:rPr lang="ru-RU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i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359" y="4118348"/>
                <a:ext cx="477695" cy="297646"/>
              </a:xfrm>
              <a:prstGeom prst="rect">
                <a:avLst/>
              </a:prstGeom>
              <a:blipFill rotWithShape="0">
                <a:blip r:embed="rId3"/>
                <a:stretch>
                  <a:fillRect l="-10256" t="-10417" r="-10256" b="-27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36411" y="2520820"/>
                <a:ext cx="4567577" cy="3448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2√2</m:t>
                          </m:r>
                          <m:r>
                            <m:rPr>
                              <m:nor/>
                            </m:rPr>
                            <a:rPr lang="ru-RU" i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</a:rPr>
                            <m:t> </m:t>
                          </m:r>
                          <m:r>
                            <a:rPr lang="en-US" b="0" i="1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ru-RU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411" y="2520820"/>
                <a:ext cx="4567577" cy="34489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14881" y="3113739"/>
                <a:ext cx="4559121" cy="667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8 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+8−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√2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881" y="3113739"/>
                <a:ext cx="4559121" cy="6678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02607" y="3689421"/>
                <a:ext cx="252425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−4∗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∗(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−4)=0</m:t>
                      </m:r>
                    </m:oMath>
                  </m:oMathPara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607" y="3689421"/>
                <a:ext cx="2524259" cy="9233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70787" y="4312713"/>
                <a:ext cx="298789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787" y="4312713"/>
                <a:ext cx="2987898" cy="120032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23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теоремы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1667"/>
            <a:ext cx="8596668" cy="3880773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Для нахождения углов треугольника, если известны три его стороны.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+mj-lt"/>
              <a:buAutoNum type="arabicPeriod" startAt="4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83" y="2526473"/>
            <a:ext cx="3505200" cy="19335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09882" y="2798054"/>
                <a:ext cx="4264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ru-RU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ru-RU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ru-RU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e>
                    </m:fun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882" y="2798054"/>
                <a:ext cx="426412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44732" y="3167386"/>
                <a:ext cx="39292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accent2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ru-RU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en-US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ru-RU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e>
                    </m:fun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732" y="3167386"/>
                <a:ext cx="392927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44732" y="3536718"/>
                <a:ext cx="25816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</m:func>
                    </m:oMath>
                  </m:oMathPara>
                </a14:m>
                <a:endParaRPr lang="ru-RU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</m:func>
                      <m:r>
                        <a:rPr lang="ru-RU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=−0,25</m:t>
                      </m:r>
                    </m:oMath>
                  </m:oMathPara>
                </a14:m>
                <a:endParaRPr lang="ru-RU" dirty="0" smtClean="0"/>
              </a:p>
              <a:p>
                <a:r>
                  <a:rPr lang="ru-RU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∠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А</m:t>
                    </m:r>
                    <m:r>
                      <a:rPr lang="en-US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105</m:t>
                    </m:r>
                    <m:r>
                      <a:rPr lang="ru-RU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732" y="3536718"/>
                <a:ext cx="2581607" cy="923330"/>
              </a:xfrm>
              <a:prstGeom prst="rect">
                <a:avLst/>
              </a:prstGeom>
              <a:blipFill rotWithShape="0">
                <a:blip r:embed="rId5"/>
                <a:stretch>
                  <a:fillRect b="-85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81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59" y="2021376"/>
            <a:ext cx="2295525" cy="1000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теоремы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732" y="1248773"/>
            <a:ext cx="8596668" cy="3880773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Сумма квадратов диагоналей параллелограмма равна сумме квадратов его сторон.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3182" y="1830944"/>
            <a:ext cx="55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875" y="183094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1277" y="3004494"/>
            <a:ext cx="33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0487" y="2924256"/>
            <a:ext cx="42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53779" y="177449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Доказательство: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fontAlgn="base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1) Рассмотрим треугольник ABD.</a:t>
            </a:r>
          </a:p>
          <a:p>
            <a:pPr fontAlgn="base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  По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 теореме косинусов:</a:t>
            </a:r>
          </a:p>
          <a:p>
            <a:pPr fontAlgn="base"/>
            <a:endParaRPr lang="ru-RU" b="0" i="0" dirty="0">
              <a:solidFill>
                <a:srgbClr val="010101"/>
              </a:solidFill>
              <a:effectLst/>
              <a:latin typeface="Lato"/>
            </a:endParaRPr>
          </a:p>
        </p:txBody>
      </p:sp>
      <p:pic>
        <p:nvPicPr>
          <p:cNvPr id="1043" name="Picture 19" descr="\[B{D^2} = A{B^2} + A{D^2} - 2 \cdot AB \cdot AD \cdot \cos \angle BAD.\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1" y="2503891"/>
            <a:ext cx="3748477" cy="18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630114" y="2749039"/>
            <a:ext cx="4203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2) Аналогично, из треугольника ADC</a:t>
            </a:r>
          </a:p>
        </p:txBody>
      </p:sp>
      <p:pic>
        <p:nvPicPr>
          <p:cNvPr id="1045" name="Picture 21" descr="\[A{C^2} = C{D^2} + A{D^2} - 2 \cdot CD \cdot AD \cdot \cos \angle ADC.\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1" y="3038195"/>
            <a:ext cx="4116896" cy="20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630114" y="3331968"/>
            <a:ext cx="5758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3) Сложим полученные равенства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</a:rPr>
              <a:t>почленно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</p:txBody>
      </p:sp>
      <p:pic>
        <p:nvPicPr>
          <p:cNvPr id="1047" name="Picture 23" descr="\[\begin{array}{l} A{C^2} + B{D^2} = 2{(A{B^2} + AD)^2}.\\ B{D^2} = A{B^2} + A{D^2} - 2 \cdot AB \cdot AD \cdot \cos \angle BAD\\ \underline {A{C^2} = C{D^2} + A{D^2} - 2 \cdot CD \cdot AD \cdot \cos \angle ADC} \\ A{C^2} + B{D^2} = A{B^2} + A{D^2} + C{D^2} + A{D^2} - \end{array}\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2" y="3666578"/>
            <a:ext cx="4116896" cy="94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\[ - 2 \cdot AB \cdot AD \cdot \cos \angle BAD - \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1" y="4683919"/>
            <a:ext cx="2552131" cy="15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\[ - 2 \cdot CD \cdot AD \cdot \cos \angle ADC.\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428" y="4685370"/>
            <a:ext cx="2409196" cy="15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653779" y="4913971"/>
            <a:ext cx="497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4) По свойствам параллелограмма, AB=CD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 поэтому:</a:t>
            </a:r>
          </a:p>
        </p:txBody>
      </p:sp>
      <p:pic>
        <p:nvPicPr>
          <p:cNvPr id="1053" name="Picture 29" descr="\[\cos \angle BAD = \cos ({180^0} - \angle ADC) =  - \cos \angle ADC\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937" y="4953528"/>
            <a:ext cx="35909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\[A{C^2} + B{D^2} = 2A{B^2} + 2A{D^2} + \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903" y="5425020"/>
            <a:ext cx="22955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\[ - 2 \cdot AB \cdot AD \cdot \cos \angle ADC\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988" y="5455184"/>
            <a:ext cx="18859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\[A{C^2} + B{D^2} = 2(A{B^2} + A{D^2}).\]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903" y="5784578"/>
            <a:ext cx="22574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857631" y="6182436"/>
            <a:ext cx="5682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Что и требовалось доказать.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73484" y="5458634"/>
            <a:ext cx="1788615" cy="15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5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68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решения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318756"/>
            <a:ext cx="2352469" cy="1363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38438" y="1511191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Дано: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AB=18, AD=16, AC-BD=4</a:t>
            </a:r>
          </a:p>
          <a:p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Найти: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AC, BD.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54044" y="2682506"/>
                <a:ext cx="9826388" cy="3779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	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Решение:</a:t>
                </a:r>
              </a:p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1)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Пусть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BD=X, AC=X+4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, тогда</a:t>
                </a:r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:</a:t>
                </a:r>
                <a:endParaRPr lang="ru-RU" sz="14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AC²+BD²=2*AB²+2*AD²</a:t>
                </a:r>
                <a:endParaRPr lang="ru-RU" sz="14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Х²+(Х+4)²=2*18²+2*16²</a:t>
                </a: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Х²+</a:t>
                </a:r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Х²+8Х+16=2*(256+324)</a:t>
                </a: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2Х²+8Х+16=2*580</a:t>
                </a: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Х²+4Х+8=580</a:t>
                </a: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Х²+4Х-572=0</a:t>
                </a: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Д=16+2288=2304=48²</a:t>
                </a: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Х₁=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48−4</m:t>
                        </m:r>
                      </m:num>
                      <m:den>
                        <m:r>
                          <a:rPr lang="ru-RU" sz="14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=22</a:t>
                </a:r>
              </a:p>
              <a:p>
                <a:r>
                  <a:rPr lang="ru-RU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Х₂=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48−4</m:t>
                        </m:r>
                      </m:num>
                      <m:den>
                        <m:r>
                          <a:rPr lang="ru-RU" sz="1400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=-26 – не удовлетворяет условию задачи</a:t>
                </a:r>
              </a:p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2) BD=X=22</a:t>
                </a:r>
              </a:p>
              <a:p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AC=X+4=22+4=26                                                                                 </a:t>
                </a:r>
                <a:endParaRPr lang="ru-RU" sz="14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ru-RU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                                             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14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Ответ: 22; 26.</a:t>
                </a:r>
                <a:endParaRPr lang="ru-RU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ru-RU" sz="14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44" y="2682506"/>
                <a:ext cx="9826388" cy="3779368"/>
              </a:xfrm>
              <a:prstGeom prst="rect">
                <a:avLst/>
              </a:prstGeom>
              <a:blipFill rotWithShape="0">
                <a:blip r:embed="rId3"/>
                <a:stretch>
                  <a:fillRect l="-1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48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234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решения задач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34976" y="140782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Дано: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AD=22, AB=46, AC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BD=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2:3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Найти: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AC, BD.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334" y="2693703"/>
            <a:ext cx="6096000" cy="28469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Решение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Пусть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АС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, B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D=3X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тогда: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AC²+BD²=2*AB²+2*AD²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Х²+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Х²=2*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22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²+2*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46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²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13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Х²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=968+4232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13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Х²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=5200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Х²=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400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Х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=20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BD=3X=60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AC=2X=40                                                                                 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Ответ: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60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40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09" y="1241944"/>
            <a:ext cx="23622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1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423</TotalTime>
  <Words>537</Words>
  <Application>Microsoft Office PowerPoint</Application>
  <PresentationFormat>Произвольный</PresentationFormat>
  <Paragraphs>178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Теорема косинусов и ее следствия  </vt:lpstr>
      <vt:lpstr>Формулировка теоремы</vt:lpstr>
      <vt:lpstr>Доказательство теоремы косинусов</vt:lpstr>
      <vt:lpstr>Применение теоремы</vt:lpstr>
      <vt:lpstr>Применение теоремы</vt:lpstr>
      <vt:lpstr>Применение теоремы</vt:lpstr>
      <vt:lpstr>Применение теоремы </vt:lpstr>
      <vt:lpstr>Пример решения задач</vt:lpstr>
      <vt:lpstr>Пример решения задач</vt:lpstr>
      <vt:lpstr>Следствия теоремы</vt:lpstr>
      <vt:lpstr>Пример решения задач</vt:lpstr>
      <vt:lpstr>Пример решения задач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косинусов</dc:title>
  <dc:creator>Saiko Saiko</dc:creator>
  <cp:lastModifiedBy>308-1</cp:lastModifiedBy>
  <cp:revision>57</cp:revision>
  <dcterms:created xsi:type="dcterms:W3CDTF">2016-02-10T14:57:08Z</dcterms:created>
  <dcterms:modified xsi:type="dcterms:W3CDTF">2018-03-06T06:45:01Z</dcterms:modified>
</cp:coreProperties>
</file>