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3.png"/><Relationship Id="rId6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88725" y="1838050"/>
            <a:ext cx="8615400" cy="113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400"/>
              <a:t>Развитие мелкой моторики рук старших дошкольников на практических занятиях кружка "Волшебные нити"</a:t>
            </a:r>
            <a:endParaRPr b="1" sz="3000"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32675" y="3838225"/>
            <a:ext cx="5644500" cy="10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>
                <a:solidFill>
                  <a:schemeClr val="dk1"/>
                </a:solidFill>
              </a:rPr>
              <a:t>  Сироткина Ольга Константиновна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</a:rPr>
              <a:t> </a:t>
            </a:r>
            <a:endParaRPr sz="2400">
              <a:solidFill>
                <a:srgbClr val="000000"/>
              </a:solidFill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0" y="242050"/>
            <a:ext cx="9144000" cy="113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</a:rPr>
              <a:t>Муниципальное бюджетное дошкольное образовательное учреждение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</a:rPr>
              <a:t>«Центр развития ребенка - детский сад № 140 г. Владивостока»</a:t>
            </a:r>
            <a:endParaRPr sz="1800">
              <a:solidFill>
                <a:schemeClr val="dk1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ctrTitle"/>
          </p:nvPr>
        </p:nvSpPr>
        <p:spPr>
          <a:xfrm>
            <a:off x="408225" y="1387925"/>
            <a:ext cx="8665800" cy="342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Хорошо усваивается детьми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</a:t>
            </a: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та техника </a:t>
            </a: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малозатратна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Способствует развитию мелкой моторики пальцев рук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Способствует развитию самооценки ребенка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Расширяет круг знаний и умений ребенка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Позволяет приобрести практические навыки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2449350" y="361725"/>
            <a:ext cx="42453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/>
              <a:t>Изонить</a:t>
            </a:r>
            <a:endParaRPr b="1" sz="3200"/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3350" y="100925"/>
            <a:ext cx="2449300" cy="236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425" y="47425"/>
            <a:ext cx="2948150" cy="3976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0625" y="152400"/>
            <a:ext cx="2893875" cy="268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9925" y="2461725"/>
            <a:ext cx="3020775" cy="24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64125" y="1714500"/>
            <a:ext cx="249555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ctrTitle"/>
          </p:nvPr>
        </p:nvSpPr>
        <p:spPr>
          <a:xfrm>
            <a:off x="489850" y="1364575"/>
            <a:ext cx="6588600" cy="2519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Автоматизация домашнего труда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Малоэффективность игрушек и пособий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 точки зрения развития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мелкой моторики рук детей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Максимально удобная одежда и обувь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Рост научно-технического прогресса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Shape 62"/>
          <p:cNvSpPr txBox="1"/>
          <p:nvPr/>
        </p:nvSpPr>
        <p:spPr>
          <a:xfrm>
            <a:off x="2251025" y="385750"/>
            <a:ext cx="4280400" cy="85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/>
              <a:t>Актуальность</a:t>
            </a:r>
            <a:endParaRPr b="1" sz="3400"/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2975" y="985550"/>
            <a:ext cx="2192700" cy="31724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/>
          <p:nvPr/>
        </p:nvSpPr>
        <p:spPr>
          <a:xfrm>
            <a:off x="3872225" y="4012150"/>
            <a:ext cx="1038000" cy="384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A61C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 txBox="1"/>
          <p:nvPr/>
        </p:nvSpPr>
        <p:spPr>
          <a:xfrm>
            <a:off x="1073025" y="4336875"/>
            <a:ext cx="69048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Слабое развитие мелкой моторики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ctrTitle"/>
          </p:nvPr>
        </p:nvSpPr>
        <p:spPr>
          <a:xfrm>
            <a:off x="221700" y="1761150"/>
            <a:ext cx="8922300" cy="3230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●"/>
            </a:pPr>
            <a:r>
              <a:rPr b="1" lang="ru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Объект:</a:t>
            </a:r>
            <a:r>
              <a:rPr lang="ru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процесс развития мелкой моторики 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0" mar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 детей старшего дошкольного возраста.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●"/>
            </a:pPr>
            <a:r>
              <a:rPr b="1" lang="ru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Предмет:</a:t>
            </a:r>
            <a:r>
              <a:rPr lang="ru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техника изонити как средство развития мелкой моторики.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37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●"/>
            </a:pPr>
            <a:r>
              <a:rPr b="1" lang="ru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Цель:</a:t>
            </a:r>
            <a:r>
              <a:rPr lang="ru" sz="2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способствовать развитию мелкой моторики рук детей посредством техники изонити.</a:t>
            </a:r>
            <a:endParaRPr sz="2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399600" y="93300"/>
            <a:ext cx="6075575" cy="16095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/>
          <p:nvPr>
            <p:ph idx="1" type="subTitle"/>
          </p:nvPr>
        </p:nvSpPr>
        <p:spPr>
          <a:xfrm>
            <a:off x="5599618" y="4336875"/>
            <a:ext cx="30834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sp>
        <p:nvSpPr>
          <p:cNvPr id="73" name="Shape 73"/>
          <p:cNvSpPr txBox="1"/>
          <p:nvPr/>
        </p:nvSpPr>
        <p:spPr>
          <a:xfrm>
            <a:off x="1143000" y="863075"/>
            <a:ext cx="64266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/>
              <a:t>Объект. </a:t>
            </a:r>
            <a:r>
              <a:rPr b="1" lang="ru" sz="3200"/>
              <a:t>Предмет. Цель. </a:t>
            </a:r>
            <a:r>
              <a:rPr b="1" i="1" lang="ru" sz="2800"/>
              <a:t>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ctrTitle"/>
          </p:nvPr>
        </p:nvSpPr>
        <p:spPr>
          <a:xfrm>
            <a:off x="1446300" y="466575"/>
            <a:ext cx="7697700" cy="4467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457200" lvl="0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Задачи</a:t>
            </a:r>
            <a:endParaRPr b="1" sz="3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Изучить и проанализировать методическую литературу по проблеме развития мелкой моторики старших дошкольников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Познакомить детей с техникой изонити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Способствовать развитию мелкой моторики рук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Формировать практические навыки обращения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 иглой, нитками и ножницами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AutoNum type="arabicPeriod"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Разработать тематический перспективный план работы кружка “Волшебные нити”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Shape 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300" y="816750"/>
            <a:ext cx="1166350" cy="411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1866125" y="1038025"/>
            <a:ext cx="6484500" cy="247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Мелкая моторика</a:t>
            </a:r>
            <a:r>
              <a:rPr lang="ru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ru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это подвижность и ловкость мелких мышц на кистях рук, совершаемая под зрительным контролем человека.</a:t>
            </a:r>
            <a:endParaRPr sz="2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5599618" y="4336875"/>
            <a:ext cx="30834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5125" y="3020775"/>
            <a:ext cx="3168885" cy="212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38025"/>
            <a:ext cx="1866125" cy="353147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2691150" y="244925"/>
            <a:ext cx="3761700" cy="10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/>
              <a:t>Мелкая моторика</a:t>
            </a:r>
            <a:endParaRPr b="1" sz="3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ctrTitle"/>
          </p:nvPr>
        </p:nvSpPr>
        <p:spPr>
          <a:xfrm>
            <a:off x="1936100" y="314900"/>
            <a:ext cx="4996200" cy="110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</a:t>
            </a:r>
            <a:endParaRPr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r>
              <a:rPr b="1" lang="ru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пособы</a:t>
            </a:r>
            <a:r>
              <a:rPr b="1" lang="ru" sz="3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развития</a:t>
            </a:r>
            <a:endParaRPr b="1" sz="3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000000"/>
                </a:solidFill>
              </a:rPr>
              <a:t>       </a:t>
            </a:r>
            <a:endParaRPr sz="2800">
              <a:solidFill>
                <a:srgbClr val="000000"/>
              </a:solidFill>
            </a:endParaRPr>
          </a:p>
        </p:txBody>
      </p:sp>
      <p:sp>
        <p:nvSpPr>
          <p:cNvPr id="94" name="Shape 94"/>
          <p:cNvSpPr txBox="1"/>
          <p:nvPr/>
        </p:nvSpPr>
        <p:spPr>
          <a:xfrm>
            <a:off x="1877775" y="1020575"/>
            <a:ext cx="3487200" cy="23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Игры и упражнения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Пальчиковая гимнастика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Игры-шнуровки 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Рисование 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Лепка</a:t>
            </a:r>
            <a:endParaRPr sz="2400"/>
          </a:p>
        </p:txBody>
      </p:sp>
      <p:sp>
        <p:nvSpPr>
          <p:cNvPr id="95" name="Shape 95"/>
          <p:cNvSpPr txBox="1"/>
          <p:nvPr/>
        </p:nvSpPr>
        <p:spPr>
          <a:xfrm>
            <a:off x="4327075" y="2554250"/>
            <a:ext cx="2706000" cy="202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Аппликация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Ручной труд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Конструирование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Оригами</a:t>
            </a:r>
            <a:endParaRPr sz="24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Рукоделие </a:t>
            </a:r>
            <a:r>
              <a:rPr lang="ru" sz="2400">
                <a:solidFill>
                  <a:schemeClr val="lt1"/>
                </a:solidFill>
              </a:rPr>
              <a:t>  </a:t>
            </a:r>
            <a:endParaRPr sz="2400">
              <a:solidFill>
                <a:schemeClr val="lt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3075" y="956400"/>
            <a:ext cx="2110925" cy="411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347375"/>
            <a:ext cx="2706000" cy="179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81800"/>
            <a:ext cx="1723050" cy="2438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ctrTitle"/>
          </p:nvPr>
        </p:nvSpPr>
        <p:spPr>
          <a:xfrm>
            <a:off x="1551225" y="979725"/>
            <a:ext cx="7338900" cy="389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Изонить или нитяная графика - это создание изображения нитью на твердой основе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(бумаге, картоне, CD-дисках).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Этот оригинальный вид декоративно-прикладного искусства, придуманный английскими ткачами, заключается во вбивании гвоздей в дощечки и натягивании на них нитей. Полученными таким образом ажурными кружевными изделиями они украшали свои жилища.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Shape 104"/>
          <p:cNvSpPr txBox="1"/>
          <p:nvPr>
            <p:ph idx="1" type="subTitle"/>
          </p:nvPr>
        </p:nvSpPr>
        <p:spPr>
          <a:xfrm>
            <a:off x="5599618" y="4336875"/>
            <a:ext cx="30834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550" y="898875"/>
            <a:ext cx="1042825" cy="39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2449350" y="291575"/>
            <a:ext cx="42453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200"/>
              <a:t>Изонить</a:t>
            </a:r>
            <a:endParaRPr b="1" sz="32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ctrTitle"/>
          </p:nvPr>
        </p:nvSpPr>
        <p:spPr>
          <a:xfrm>
            <a:off x="598100" y="1364600"/>
            <a:ext cx="8452500" cy="363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Иголка с широким ушком длиной 40 мм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Игольница, цветные нитки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Ножницы, скотч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Цветной картон формата А5 (10 Х 15)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●"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*Дополнительно для педагога: 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трафареты треугольников и кругов,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шило и подложка (кусок пенопласта или гофрированного картона толщиной не менее 5 мм)</a:t>
            </a:r>
            <a:endParaRPr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25" y="69975"/>
            <a:ext cx="1835675" cy="186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41175" y="2414325"/>
            <a:ext cx="2402825" cy="166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783350" y="723123"/>
            <a:ext cx="8082000" cy="96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/>
              <a:t>Материалы и инструменты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subTitle"/>
          </p:nvPr>
        </p:nvSpPr>
        <p:spPr>
          <a:xfrm>
            <a:off x="5599618" y="4336875"/>
            <a:ext cx="30834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657975" y="-791850"/>
            <a:ext cx="3478125" cy="776772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>
            <p:ph type="ctrTitle"/>
          </p:nvPr>
        </p:nvSpPr>
        <p:spPr>
          <a:xfrm>
            <a:off x="571500" y="431550"/>
            <a:ext cx="7137600" cy="66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>
                <a:solidFill>
                  <a:srgbClr val="000000"/>
                </a:solidFill>
              </a:rPr>
              <a:t>Схема изображения угла</a:t>
            </a:r>
            <a:endParaRPr sz="3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